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2" r:id="rId3"/>
    <p:sldId id="259" r:id="rId4"/>
    <p:sldId id="257" r:id="rId5"/>
    <p:sldId id="258" r:id="rId6"/>
    <p:sldId id="263" r:id="rId7"/>
    <p:sldId id="26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423B-8BA5-44A6-9DEE-7936B59A1246}" type="datetimeFigureOut">
              <a:rPr lang="ru-RU" smtClean="0"/>
              <a:pPr/>
              <a:t>04.06.2012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8FD07-19E7-41D2-AF3D-7889E68C36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423B-8BA5-44A6-9DEE-7936B59A1246}" type="datetimeFigureOut">
              <a:rPr lang="ru-RU" smtClean="0"/>
              <a:pPr/>
              <a:t>04.06.2012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8FD07-19E7-41D2-AF3D-7889E68C36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423B-8BA5-44A6-9DEE-7936B59A1246}" type="datetimeFigureOut">
              <a:rPr lang="ru-RU" smtClean="0"/>
              <a:pPr/>
              <a:t>04.06.2012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8FD07-19E7-41D2-AF3D-7889E68C36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423B-8BA5-44A6-9DEE-7936B59A1246}" type="datetimeFigureOut">
              <a:rPr lang="ru-RU" smtClean="0"/>
              <a:pPr/>
              <a:t>04.06.2012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8FD07-19E7-41D2-AF3D-7889E68C36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423B-8BA5-44A6-9DEE-7936B59A1246}" type="datetimeFigureOut">
              <a:rPr lang="ru-RU" smtClean="0"/>
              <a:pPr/>
              <a:t>04.06.2012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8FD07-19E7-41D2-AF3D-7889E68C36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423B-8BA5-44A6-9DEE-7936B59A1246}" type="datetimeFigureOut">
              <a:rPr lang="ru-RU" smtClean="0"/>
              <a:pPr/>
              <a:t>04.06.2012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8FD07-19E7-41D2-AF3D-7889E68C36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423B-8BA5-44A6-9DEE-7936B59A1246}" type="datetimeFigureOut">
              <a:rPr lang="ru-RU" smtClean="0"/>
              <a:pPr/>
              <a:t>04.06.2012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8FD07-19E7-41D2-AF3D-7889E68C36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423B-8BA5-44A6-9DEE-7936B59A1246}" type="datetimeFigureOut">
              <a:rPr lang="ru-RU" smtClean="0"/>
              <a:pPr/>
              <a:t>04.06.2012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8FD07-19E7-41D2-AF3D-7889E68C36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423B-8BA5-44A6-9DEE-7936B59A1246}" type="datetimeFigureOut">
              <a:rPr lang="ru-RU" smtClean="0"/>
              <a:pPr/>
              <a:t>04.06.2012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8FD07-19E7-41D2-AF3D-7889E68C36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423B-8BA5-44A6-9DEE-7936B59A1246}" type="datetimeFigureOut">
              <a:rPr lang="ru-RU" smtClean="0"/>
              <a:pPr/>
              <a:t>04.06.2012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8FD07-19E7-41D2-AF3D-7889E68C36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A423B-8BA5-44A6-9DEE-7936B59A1246}" type="datetimeFigureOut">
              <a:rPr lang="ru-RU" smtClean="0"/>
              <a:pPr/>
              <a:t>04.06.2012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8FD07-19E7-41D2-AF3D-7889E68C36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A423B-8BA5-44A6-9DEE-7936B59A1246}" type="datetimeFigureOut">
              <a:rPr lang="ru-RU" smtClean="0"/>
              <a:pPr/>
              <a:t>04.06.2012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98FD07-19E7-41D2-AF3D-7889E68C36A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udata.ru/w/index.php?title=%D0%9F%D1%83%D1%88%D0%BA%D0%B8%D0%BD_(%D0%B3%D0%BE%D1%80%D0%BE%D0%B4)&amp;action=edit" TargetMode="External"/><Relationship Id="rId7" Type="http://schemas.openxmlformats.org/officeDocument/2006/relationships/image" Target="../media/image2.png"/><Relationship Id="rId2" Type="http://schemas.openxmlformats.org/officeDocument/2006/relationships/hyperlink" Target="http://www.rudata.ru/w/index.php?title=7_%D0%BE%D0%BA%D1%82%D1%8F%D0%B1%D1%80%D1%8F&amp;action=edit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rudata.ru/w/index.php?title=%D0%92%D1%81%D0%B5%D1%81%D0%BE%D1%8E%D0%B7%D0%BD%D0%BE%D0%B5_%D0%B3%D0%B5%D0%BE%D0%B3%D1%80%D0%B0%D1%84%D0%B8%D1%87%D0%B5%D1%81%D0%BA%D0%BE%D0%B5_%D0%BE%D0%B1%D1%89%D0%B5%D1%81%D1%82%D0%B2%D0%BE&amp;action=edit" TargetMode="External"/><Relationship Id="rId5" Type="http://schemas.openxmlformats.org/officeDocument/2006/relationships/hyperlink" Target="http://www.rudata.ru/w/index.php?title=%D0%9C%D0%B0%D1%82%D0%B2%D0%B5%D0%B5%D0%B2-%D0%91%D0%BE%D0%B4%D1%80%D1%8B%D0%B9,_%D0%9D%D0%B8%D0%BA%D0%BE%D0%BB%D0%B0%D0%B9_%D0%9D%D0%B8%D0%BA%D0%BE%D0%BB%D0%B0%D0%B5%D0%B2%D0%B8%D1%87&amp;action=edit" TargetMode="External"/><Relationship Id="rId4" Type="http://schemas.openxmlformats.org/officeDocument/2006/relationships/hyperlink" Target="http://www.rudata.ru/w/index.php?title=%D0%9B%D0%B5%D0%BD%D0%B8%D0%BD%D0%B3%D1%80%D0%B0%D0%B4%D1%81%D0%BA%D0%B0%D1%8F_%D0%BE%D0%B1%D0%BB%D0%B0%D1%81%D1%82%D1%8C&amp;action=edit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lh3.ggpht.com/_WJc7vwjeT8k/SfcFPPuXZ1I/AAAAAAAABgQ/16G2RxwMQ8I/s1600-h/Image.jpg" TargetMode="External"/><Relationship Id="rId2" Type="http://schemas.openxmlformats.org/officeDocument/2006/relationships/hyperlink" Target="http://ru.wikipedia.org/w/index.php?title=%D0%9C%D0%B0%D1%82%D0%B2%D0%B5%D0%B5%D0%B2-%D0%90%D0%BC%D1%83%D1%80%D1%81%D0%BA%D0%B8%D0%B9,_%D0%9D%D0%B8%D0%BA%D0%BE%D0%BB%D0%B0%D0%B9_%D0%9F%D0%B5%D1%82%D1%80%D0%BE%D0%B2%D0%B8%D1%87&amp;action=edit&amp;redlink=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%D0%A1%D0%BE%D1%8E%D0%B7_%D0%BF%D0%B8%D1%81%D0%B0%D1%82%D0%B5%D0%BB%D0%B5%D0%B9_%D0%A1%D0%A1%D0%A1%D0%A0" TargetMode="External"/><Relationship Id="rId3" Type="http://schemas.openxmlformats.org/officeDocument/2006/relationships/hyperlink" Target="http://ru.wikipedia.org/wiki/1957" TargetMode="External"/><Relationship Id="rId7" Type="http://schemas.openxmlformats.org/officeDocument/2006/relationships/hyperlink" Target="http://ru.wikipedia.org/wiki/1963" TargetMode="External"/><Relationship Id="rId2" Type="http://schemas.openxmlformats.org/officeDocument/2006/relationships/hyperlink" Target="http://ru.wikipedia.org/wiki/195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ru.wikipedia.org/wiki/1961" TargetMode="External"/><Relationship Id="rId5" Type="http://schemas.openxmlformats.org/officeDocument/2006/relationships/hyperlink" Target="http://ru.wikipedia.org/wiki/%D0%9B%D0%B8%D1%82%D0%B5%D1%80%D0%B0%D1%82%D1%83%D1%80%D0%BD%D1%8B%D0%B9_%D0%B8%D0%BD%D1%81%D1%82%D0%B8%D1%82%D1%83%D1%82_%D0%B8%D0%BC._%D0%90.%D0%9C._%D0%93%D0%BE%D1%80%D1%8C%D0%BA%D0%BE%D0%B3%D0%BE" TargetMode="External"/><Relationship Id="rId4" Type="http://schemas.openxmlformats.org/officeDocument/2006/relationships/hyperlink" Target="http://ru.wikipedia.org/wiki/1962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404664"/>
            <a:ext cx="8229600" cy="4752528"/>
          </a:xfrm>
        </p:spPr>
        <p:txBody>
          <a:bodyPr>
            <a:normAutofit/>
          </a:bodyPr>
          <a:lstStyle/>
          <a:p>
            <a:r>
              <a:rPr lang="ru-RU" sz="6600" dirty="0" smtClean="0">
                <a:solidFill>
                  <a:srgbClr val="FFFF00"/>
                </a:solidFill>
              </a:rPr>
              <a:t>Матвеева Новелла </a:t>
            </a:r>
            <a:r>
              <a:rPr lang="ru-RU" sz="6600" dirty="0" smtClean="0">
                <a:solidFill>
                  <a:srgbClr val="FFFF00"/>
                </a:solidFill>
              </a:rPr>
              <a:t>Николаевна</a:t>
            </a:r>
          </a:p>
          <a:p>
            <a:endParaRPr lang="ru-RU" sz="6600" dirty="0" smtClean="0">
              <a:solidFill>
                <a:srgbClr val="FFFF00"/>
              </a:solidFill>
            </a:endParaRPr>
          </a:p>
          <a:p>
            <a:r>
              <a:rPr lang="ru-RU" sz="2400" dirty="0" smtClean="0">
                <a:solidFill>
                  <a:srgbClr val="FFFF00"/>
                </a:solidFill>
              </a:rPr>
              <a:t>Материал подготовила </a:t>
            </a:r>
          </a:p>
          <a:p>
            <a:r>
              <a:rPr lang="ru-RU" sz="2400" dirty="0" smtClean="0">
                <a:solidFill>
                  <a:srgbClr val="FFFF00"/>
                </a:solidFill>
              </a:rPr>
              <a:t>у</a:t>
            </a:r>
            <a:r>
              <a:rPr lang="ru-RU" sz="2400" dirty="0" smtClean="0">
                <a:solidFill>
                  <a:srgbClr val="FFFF00"/>
                </a:solidFill>
              </a:rPr>
              <a:t>читель начальных классов </a:t>
            </a:r>
          </a:p>
          <a:p>
            <a:r>
              <a:rPr lang="ru-RU" sz="2400" dirty="0" smtClean="0">
                <a:solidFill>
                  <a:srgbClr val="FFFF00"/>
                </a:solidFill>
              </a:rPr>
              <a:t>Канюка Г.Т. </a:t>
            </a:r>
            <a:endParaRPr lang="ru-RU" sz="2400" dirty="0">
              <a:solidFill>
                <a:srgbClr val="FFFF00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80" y="3566875"/>
            <a:ext cx="3690950" cy="31188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643158" y="1348800"/>
            <a:ext cx="650084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Новелла Николаевна родилась </a:t>
            </a:r>
            <a:r>
              <a:rPr lang="ru-RU" sz="3200" dirty="0" smtClean="0">
                <a:hlinkClick r:id="rId2" tooltip="7 октября"/>
              </a:rPr>
              <a:t>7 октября</a:t>
            </a:r>
            <a:r>
              <a:rPr lang="ru-RU" sz="3200" dirty="0" smtClean="0"/>
              <a:t> 1934 г. в городе </a:t>
            </a:r>
            <a:r>
              <a:rPr lang="ru-RU" sz="3200" dirty="0" smtClean="0">
                <a:hlinkClick r:id="rId3" tooltip="Пушкин (город)"/>
              </a:rPr>
              <a:t>Пушкин</a:t>
            </a:r>
            <a:r>
              <a:rPr lang="ru-RU" sz="3200" dirty="0" smtClean="0"/>
              <a:t> </a:t>
            </a:r>
            <a:r>
              <a:rPr lang="ru-RU" sz="3200" dirty="0" smtClean="0">
                <a:hlinkClick r:id="rId4" tooltip="Ленинградская область"/>
              </a:rPr>
              <a:t>Ленинградской области</a:t>
            </a:r>
            <a:r>
              <a:rPr lang="ru-RU" sz="3200" dirty="0" smtClean="0"/>
              <a:t>. Ее отец, </a:t>
            </a:r>
            <a:r>
              <a:rPr lang="ru-RU" sz="3200" dirty="0" smtClean="0">
                <a:hlinkClick r:id="rId5" tooltip="Матвеев-Бодрый, Николай Николаевич"/>
              </a:rPr>
              <a:t>Николай Николаевич </a:t>
            </a:r>
            <a:r>
              <a:rPr lang="ru-RU" sz="3200" dirty="0" err="1" smtClean="0">
                <a:hlinkClick r:id="rId5" tooltip="Матвеев-Бодрый, Николай Николаевич"/>
              </a:rPr>
              <a:t>Матвеев-Бодрый</a:t>
            </a:r>
            <a:r>
              <a:rPr lang="ru-RU" sz="3200" dirty="0" smtClean="0"/>
              <a:t> — по профессии географ, историк-краевед Дальнего Востока, действительный член </a:t>
            </a:r>
            <a:r>
              <a:rPr lang="ru-RU" sz="3200" dirty="0" smtClean="0">
                <a:hlinkClick r:id="rId6" tooltip="Всесоюзное географическое общество"/>
              </a:rPr>
              <a:t>Всесоюзного географического общества</a:t>
            </a:r>
            <a:r>
              <a:rPr lang="ru-RU" sz="3200" dirty="0" smtClean="0"/>
              <a:t>, по мировоззрению — романтик (отсюда имена детей — Новелла и </a:t>
            </a:r>
            <a:r>
              <a:rPr lang="ru-RU" sz="3200" dirty="0" err="1" smtClean="0"/>
              <a:t>Роальд</a:t>
            </a:r>
            <a:r>
              <a:rPr lang="ru-RU" sz="3200" dirty="0" smtClean="0"/>
              <a:t>)</a:t>
            </a:r>
            <a:endParaRPr lang="ru-RU" sz="32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0"/>
            <a:ext cx="2714644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75" y="142852"/>
            <a:ext cx="4410839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43306" y="3857628"/>
            <a:ext cx="28575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4214818" cy="4214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214290"/>
            <a:ext cx="814393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i="1" dirty="0" smtClean="0">
                <a:solidFill>
                  <a:srgbClr val="404040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Мать </a:t>
            </a:r>
            <a:r>
              <a:rPr lang="ru-RU" sz="2800" b="1" i="1" dirty="0" smtClean="0">
                <a:solidFill>
                  <a:srgbClr val="404040"/>
                </a:solidFill>
                <a:ea typeface="Times New Roman" pitchFamily="18" charset="0"/>
                <a:cs typeface="Times New Roman" pitchFamily="18" charset="0"/>
              </a:rPr>
              <a:t>—</a:t>
            </a:r>
            <a:r>
              <a:rPr lang="ru-RU" sz="2800" b="1" i="1" dirty="0" smtClean="0">
                <a:solidFill>
                  <a:srgbClr val="404040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404040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Матвеева-Орленева</a:t>
            </a:r>
            <a:r>
              <a:rPr lang="ru-RU" sz="2800" b="1" i="1" dirty="0" smtClean="0">
                <a:solidFill>
                  <a:srgbClr val="404040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Надежда Тимофеевна, поэтесса. Дед, </a:t>
            </a:r>
            <a:r>
              <a:rPr lang="ru-RU" sz="2800" b="1" i="1" dirty="0" smtClean="0">
                <a:solidFill>
                  <a:srgbClr val="404040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  <a:hlinkClick r:id="rId2"/>
              </a:rPr>
              <a:t>Матвеев-Амурский, Николай Петрович</a:t>
            </a:r>
            <a:r>
              <a:rPr lang="ru-RU" sz="2800" b="1" i="1" dirty="0" smtClean="0">
                <a:solidFill>
                  <a:srgbClr val="404040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, также был поэтом и автором первой </a:t>
            </a:r>
            <a:r>
              <a:rPr lang="ru-RU" sz="2800" b="1" i="1" dirty="0" smtClean="0">
                <a:solidFill>
                  <a:srgbClr val="404040"/>
                </a:solidFill>
                <a:ea typeface="Times New Roman" pitchFamily="18" charset="0"/>
                <a:cs typeface="Times New Roman" pitchFamily="18" charset="0"/>
              </a:rPr>
              <a:t>«</a:t>
            </a:r>
            <a:r>
              <a:rPr lang="ru-RU" sz="2800" b="1" i="1" dirty="0" smtClean="0">
                <a:solidFill>
                  <a:srgbClr val="404040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Истории города Владивостока</a:t>
            </a:r>
            <a:r>
              <a:rPr lang="ru-RU" sz="2800" b="1" i="1" dirty="0" smtClean="0">
                <a:solidFill>
                  <a:srgbClr val="404040"/>
                </a:solidFill>
                <a:ea typeface="Times New Roman" pitchFamily="18" charset="0"/>
                <a:cs typeface="Times New Roman" pitchFamily="18" charset="0"/>
              </a:rPr>
              <a:t>»</a:t>
            </a:r>
            <a:r>
              <a:rPr lang="ru-RU" sz="2800" b="1" i="1" dirty="0" smtClean="0">
                <a:solidFill>
                  <a:srgbClr val="404040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i="1" dirty="0" smtClean="0">
                <a:solidFill>
                  <a:srgbClr val="404040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В 1970-х у нее выходят книги </a:t>
            </a:r>
            <a:r>
              <a:rPr lang="ru-RU" sz="2800" b="1" i="1" dirty="0" smtClean="0">
                <a:solidFill>
                  <a:srgbClr val="404040"/>
                </a:solidFill>
                <a:ea typeface="Times New Roman" pitchFamily="18" charset="0"/>
                <a:cs typeface="Times New Roman" pitchFamily="18" charset="0"/>
              </a:rPr>
              <a:t>«</a:t>
            </a:r>
            <a:r>
              <a:rPr lang="ru-RU" sz="2800" b="1" i="1" dirty="0" smtClean="0">
                <a:solidFill>
                  <a:srgbClr val="404040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Ласточкина школа</a:t>
            </a:r>
            <a:r>
              <a:rPr lang="ru-RU" sz="2800" b="1" i="1" dirty="0" smtClean="0">
                <a:solidFill>
                  <a:srgbClr val="404040"/>
                </a:solidFill>
                <a:ea typeface="Times New Roman" pitchFamily="18" charset="0"/>
                <a:cs typeface="Times New Roman" pitchFamily="18" charset="0"/>
              </a:rPr>
              <a:t>»</a:t>
            </a:r>
            <a:r>
              <a:rPr lang="ru-RU" sz="2800" b="1" i="1" dirty="0" smtClean="0">
                <a:solidFill>
                  <a:srgbClr val="404040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2800" b="1" i="1" dirty="0" smtClean="0">
                <a:solidFill>
                  <a:srgbClr val="404040"/>
                </a:solidFill>
                <a:ea typeface="Times New Roman" pitchFamily="18" charset="0"/>
                <a:cs typeface="Times New Roman" pitchFamily="18" charset="0"/>
              </a:rPr>
              <a:t>«</a:t>
            </a:r>
            <a:r>
              <a:rPr lang="ru-RU" sz="2800" b="1" i="1" dirty="0" smtClean="0">
                <a:solidFill>
                  <a:srgbClr val="404040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Река</a:t>
            </a:r>
            <a:r>
              <a:rPr lang="ru-RU" sz="2800" b="1" i="1" dirty="0" smtClean="0">
                <a:solidFill>
                  <a:srgbClr val="404040"/>
                </a:solidFill>
                <a:ea typeface="Times New Roman" pitchFamily="18" charset="0"/>
                <a:cs typeface="Times New Roman" pitchFamily="18" charset="0"/>
              </a:rPr>
              <a:t>»</a:t>
            </a:r>
            <a:r>
              <a:rPr lang="ru-RU" sz="2800" b="1" i="1" dirty="0" smtClean="0">
                <a:solidFill>
                  <a:srgbClr val="404040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и др. В 1980-х </a:t>
            </a:r>
            <a:r>
              <a:rPr lang="ru-RU" sz="2800" b="1" i="1" dirty="0" smtClean="0">
                <a:solidFill>
                  <a:srgbClr val="404040"/>
                </a:solidFill>
                <a:ea typeface="Times New Roman" pitchFamily="18" charset="0"/>
                <a:cs typeface="Times New Roman" pitchFamily="18" charset="0"/>
              </a:rPr>
              <a:t>—</a:t>
            </a:r>
            <a:r>
              <a:rPr lang="ru-RU" sz="2800" b="1" i="1" dirty="0" smtClean="0">
                <a:solidFill>
                  <a:srgbClr val="404040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smtClean="0">
                <a:solidFill>
                  <a:srgbClr val="404040"/>
                </a:solidFill>
                <a:ea typeface="Times New Roman" pitchFamily="18" charset="0"/>
                <a:cs typeface="Times New Roman" pitchFamily="18" charset="0"/>
              </a:rPr>
              <a:t>«</a:t>
            </a:r>
            <a:r>
              <a:rPr lang="ru-RU" sz="2800" b="1" i="1" dirty="0" smtClean="0">
                <a:solidFill>
                  <a:srgbClr val="404040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Закон песен</a:t>
            </a:r>
            <a:r>
              <a:rPr lang="ru-RU" sz="2800" b="1" i="1" dirty="0" smtClean="0">
                <a:solidFill>
                  <a:srgbClr val="404040"/>
                </a:solidFill>
                <a:ea typeface="Times New Roman" pitchFamily="18" charset="0"/>
                <a:cs typeface="Times New Roman" pitchFamily="18" charset="0"/>
              </a:rPr>
              <a:t>»</a:t>
            </a:r>
            <a:r>
              <a:rPr lang="ru-RU" sz="2800" b="1" i="1" dirty="0" smtClean="0">
                <a:solidFill>
                  <a:srgbClr val="404040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2800" b="1" i="1" dirty="0" smtClean="0">
                <a:solidFill>
                  <a:srgbClr val="404040"/>
                </a:solidFill>
                <a:ea typeface="Times New Roman" pitchFamily="18" charset="0"/>
                <a:cs typeface="Times New Roman" pitchFamily="18" charset="0"/>
              </a:rPr>
              <a:t>«</a:t>
            </a:r>
            <a:r>
              <a:rPr lang="ru-RU" sz="2800" b="1" i="1" dirty="0" smtClean="0">
                <a:solidFill>
                  <a:srgbClr val="404040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Страна прибоя</a:t>
            </a:r>
            <a:r>
              <a:rPr lang="ru-RU" sz="2800" b="1" i="1" dirty="0" smtClean="0">
                <a:solidFill>
                  <a:srgbClr val="404040"/>
                </a:solidFill>
                <a:ea typeface="Times New Roman" pitchFamily="18" charset="0"/>
                <a:cs typeface="Times New Roman" pitchFamily="18" charset="0"/>
              </a:rPr>
              <a:t>»</a:t>
            </a:r>
            <a:r>
              <a:rPr lang="ru-RU" sz="2800" b="1" i="1" dirty="0" smtClean="0">
                <a:solidFill>
                  <a:srgbClr val="404040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и др. Новелла Николаевна живет и работает в Москве. (Из </a:t>
            </a:r>
            <a:r>
              <a:rPr lang="ru-RU" sz="2800" b="1" i="1" dirty="0" err="1" smtClean="0">
                <a:solidFill>
                  <a:srgbClr val="404040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Википедии</a:t>
            </a:r>
            <a:r>
              <a:rPr lang="ru-RU" sz="2800" b="1" i="1" dirty="0" smtClean="0">
                <a:solidFill>
                  <a:srgbClr val="404040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lang="ru-RU" sz="28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Новелла Матвеева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43636" y="4143356"/>
            <a:ext cx="2714644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285728"/>
            <a:ext cx="857256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dirty="0" smtClean="0">
                <a:solidFill>
                  <a:srgbClr val="404040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C </a:t>
            </a:r>
            <a:r>
              <a:rPr lang="ru-RU" sz="3600" b="1" i="1" dirty="0" smtClean="0">
                <a:solidFill>
                  <a:srgbClr val="404040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  <a:hlinkClick r:id="rId2"/>
              </a:rPr>
              <a:t>1950</a:t>
            </a:r>
            <a:r>
              <a:rPr lang="ru-RU" sz="3600" b="1" i="1" dirty="0" smtClean="0">
                <a:solidFill>
                  <a:srgbClr val="404040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по </a:t>
            </a:r>
            <a:r>
              <a:rPr lang="ru-RU" sz="3600" b="1" i="1" dirty="0" smtClean="0">
                <a:solidFill>
                  <a:srgbClr val="404040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  <a:hlinkClick r:id="rId3"/>
              </a:rPr>
              <a:t>1957</a:t>
            </a:r>
            <a:r>
              <a:rPr lang="ru-RU" sz="3600" b="1" i="1" dirty="0" smtClean="0">
                <a:solidFill>
                  <a:srgbClr val="404040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г. Матвеева работала в детдоме Щёлковского района Московской области. В </a:t>
            </a:r>
            <a:r>
              <a:rPr lang="ru-RU" sz="3600" b="1" i="1" dirty="0" smtClean="0">
                <a:solidFill>
                  <a:srgbClr val="404040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  <a:hlinkClick r:id="rId4"/>
              </a:rPr>
              <a:t>1962</a:t>
            </a:r>
            <a:r>
              <a:rPr lang="ru-RU" sz="3600" b="1" i="1" dirty="0" smtClean="0">
                <a:solidFill>
                  <a:srgbClr val="404040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г. окончила Высшие литературные курсы при </a:t>
            </a:r>
            <a:r>
              <a:rPr lang="ru-RU" sz="3600" b="1" i="1" dirty="0" smtClean="0">
                <a:solidFill>
                  <a:srgbClr val="404040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  <a:hlinkClick r:id="rId5"/>
              </a:rPr>
              <a:t>Литературном институте им. А. М. Горького</a:t>
            </a:r>
            <a:r>
              <a:rPr lang="ru-RU" sz="3600" b="1" i="1" dirty="0" smtClean="0">
                <a:solidFill>
                  <a:srgbClr val="404040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(заочно). С детских лет пишет стихи, печатается с 1958 г. Первый сборник издан в </a:t>
            </a:r>
            <a:r>
              <a:rPr lang="ru-RU" sz="3600" b="1" i="1" dirty="0" smtClean="0">
                <a:solidFill>
                  <a:srgbClr val="404040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  <a:hlinkClick r:id="rId6"/>
              </a:rPr>
              <a:t>1961</a:t>
            </a:r>
            <a:r>
              <a:rPr lang="ru-RU" sz="3600" b="1" i="1" dirty="0" smtClean="0">
                <a:solidFill>
                  <a:srgbClr val="404040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г.; второй (</a:t>
            </a:r>
            <a:r>
              <a:rPr lang="ru-RU" sz="3600" b="1" i="1" dirty="0" smtClean="0">
                <a:solidFill>
                  <a:srgbClr val="404040"/>
                </a:solidFill>
                <a:ea typeface="Times New Roman" pitchFamily="18" charset="0"/>
                <a:cs typeface="Times New Roman" pitchFamily="18" charset="0"/>
              </a:rPr>
              <a:t>«</a:t>
            </a:r>
            <a:r>
              <a:rPr lang="ru-RU" sz="3600" b="1" i="1" dirty="0" smtClean="0">
                <a:solidFill>
                  <a:srgbClr val="404040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Кораблик</a:t>
            </a:r>
            <a:r>
              <a:rPr lang="ru-RU" sz="3600" b="1" i="1" dirty="0" smtClean="0">
                <a:solidFill>
                  <a:srgbClr val="404040"/>
                </a:solidFill>
                <a:ea typeface="Times New Roman" pitchFamily="18" charset="0"/>
                <a:cs typeface="Times New Roman" pitchFamily="18" charset="0"/>
              </a:rPr>
              <a:t>»</a:t>
            </a:r>
            <a:r>
              <a:rPr lang="ru-RU" sz="3600" b="1" i="1" dirty="0" smtClean="0">
                <a:solidFill>
                  <a:srgbClr val="404040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) </a:t>
            </a:r>
            <a:r>
              <a:rPr lang="ru-RU" sz="3600" b="1" i="1" dirty="0" smtClean="0">
                <a:solidFill>
                  <a:srgbClr val="404040"/>
                </a:solidFill>
                <a:ea typeface="Times New Roman" pitchFamily="18" charset="0"/>
                <a:cs typeface="Times New Roman" pitchFamily="18" charset="0"/>
              </a:rPr>
              <a:t>—</a:t>
            </a:r>
            <a:r>
              <a:rPr lang="ru-RU" sz="3600" b="1" i="1" dirty="0" smtClean="0">
                <a:solidFill>
                  <a:srgbClr val="404040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в </a:t>
            </a:r>
            <a:r>
              <a:rPr lang="ru-RU" sz="3600" b="1" i="1" dirty="0" smtClean="0">
                <a:solidFill>
                  <a:srgbClr val="404040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  <a:hlinkClick r:id="rId7"/>
              </a:rPr>
              <a:t>1963</a:t>
            </a:r>
            <a:r>
              <a:rPr lang="ru-RU" sz="3600" b="1" i="1" dirty="0" smtClean="0">
                <a:solidFill>
                  <a:srgbClr val="404040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г. В </a:t>
            </a:r>
            <a:r>
              <a:rPr lang="ru-RU" sz="3600" b="1" i="1" dirty="0" smtClean="0">
                <a:solidFill>
                  <a:srgbClr val="404040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  <a:hlinkClick r:id="rId6"/>
              </a:rPr>
              <a:t>1961</a:t>
            </a:r>
            <a:r>
              <a:rPr lang="ru-RU" sz="3600" b="1" i="1" dirty="0" smtClean="0">
                <a:solidFill>
                  <a:srgbClr val="404040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г. Матвееву приняли в </a:t>
            </a:r>
            <a:r>
              <a:rPr lang="ru-RU" sz="3600" b="1" i="1" dirty="0" smtClean="0">
                <a:solidFill>
                  <a:srgbClr val="404040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  <a:hlinkClick r:id="rId8"/>
              </a:rPr>
              <a:t>Союз писателей СССР</a:t>
            </a:r>
            <a:r>
              <a:rPr lang="ru-RU" sz="3600" b="1" i="1" dirty="0" smtClean="0">
                <a:solidFill>
                  <a:srgbClr val="404040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. 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/>
              <a:t>Стихи Новелла Матвеева начала писать с детских лет, что весьма объяснимо учитывая семейное окружение. Мелодии первых песен сочинила еще в детстве, в конце войны, однако выступать с ними стала лишь с конца 1950-х под собственный аккомпанемент на семиструнной гитаре. Матвеева сразу стала необыкновенно популярной - она была одним из первых поэтов-бардов, клавших свои стихи на музыку и исполнявших их под гитару. Песни Матвеевой в 1960-х пела буквально вся студенческая молодежь страны, нередко не зная их автора. </a:t>
            </a:r>
            <a:endParaRPr lang="ru-RU" sz="32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0"/>
            <a:ext cx="6715172" cy="6835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288</Words>
  <Application>Microsoft Office PowerPoint</Application>
  <PresentationFormat>Экран (4:3)</PresentationFormat>
  <Paragraphs>10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Alex</dc:creator>
  <cp:lastModifiedBy>Alex</cp:lastModifiedBy>
  <cp:revision>7</cp:revision>
  <dcterms:created xsi:type="dcterms:W3CDTF">2010-01-03T13:15:33Z</dcterms:created>
  <dcterms:modified xsi:type="dcterms:W3CDTF">2012-06-03T20:02:15Z</dcterms:modified>
</cp:coreProperties>
</file>