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9" r:id="rId4"/>
    <p:sldId id="262" r:id="rId5"/>
    <p:sldId id="271" r:id="rId6"/>
    <p:sldId id="261" r:id="rId7"/>
    <p:sldId id="266" r:id="rId8"/>
    <p:sldId id="270" r:id="rId9"/>
    <p:sldId id="267" r:id="rId10"/>
    <p:sldId id="258" r:id="rId11"/>
    <p:sldId id="269"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D60093"/>
    <a:srgbClr val="80008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8C9C86-4AB7-4922-AD80-517BC4A4202A}" type="datetimeFigureOut">
              <a:rPr lang="ru-RU" smtClean="0"/>
              <a:pPr/>
              <a:t>31.10.2012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35833B-A0ED-489D-8C07-086AA060949E}" type="slidenum">
              <a:rPr lang="ru-RU" smtClean="0"/>
              <a:pPr/>
              <a:t>‹#›</a:t>
            </a:fld>
            <a:endParaRPr lang="ru-RU"/>
          </a:p>
        </p:txBody>
      </p:sp>
    </p:spTree>
    <p:extLst>
      <p:ext uri="{BB962C8B-B14F-4D97-AF65-F5344CB8AC3E}">
        <p14:creationId xmlns:p14="http://schemas.microsoft.com/office/powerpoint/2010/main" xmlns="" val="1126675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35833B-A0ED-489D-8C07-086AA060949E}" type="slidenum">
              <a:rPr lang="ru-RU" smtClean="0"/>
              <a:pPr/>
              <a:t>3</a:t>
            </a:fld>
            <a:endParaRPr lang="ru-RU"/>
          </a:p>
        </p:txBody>
      </p:sp>
    </p:spTree>
    <p:extLst>
      <p:ext uri="{BB962C8B-B14F-4D97-AF65-F5344CB8AC3E}">
        <p14:creationId xmlns:p14="http://schemas.microsoft.com/office/powerpoint/2010/main" xmlns="" val="2008705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E82AB355-FB3E-4B80-B8A2-85600D35474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82AB355-FB3E-4B80-B8A2-85600D354744}" type="slidenum">
              <a:rPr lang="ru-RU" smtClean="0"/>
              <a:pPr/>
              <a:t>‹#›</a:t>
            </a:fld>
            <a:endParaRPr lang="ru-RU"/>
          </a:p>
        </p:txBody>
      </p:sp>
    </p:spTree>
  </p:cSld>
  <p:clrMapOvr>
    <a:masterClrMapping/>
  </p:clrMapOvr>
  <p:transition>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82AB355-FB3E-4B80-B8A2-85600D354744}" type="slidenum">
              <a:rPr lang="ru-RU" smtClean="0"/>
              <a:pPr/>
              <a:t>‹#›</a:t>
            </a:fld>
            <a:endParaRPr lang="ru-RU"/>
          </a:p>
        </p:txBody>
      </p:sp>
    </p:spTree>
  </p:cSld>
  <p:clrMapOvr>
    <a:masterClrMapping/>
  </p:clrMapOvr>
  <p:transition>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82AB355-FB3E-4B80-B8A2-85600D354744}" type="slidenum">
              <a:rPr lang="ru-RU" smtClean="0"/>
              <a:pPr/>
              <a:t>‹#›</a:t>
            </a:fld>
            <a:endParaRPr lang="ru-RU"/>
          </a:p>
        </p:txBody>
      </p:sp>
    </p:spTree>
  </p:cSld>
  <p:clrMapOvr>
    <a:masterClrMapping/>
  </p:clrMapOvr>
  <p:transition>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82AB355-FB3E-4B80-B8A2-85600D35474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82AB355-FB3E-4B80-B8A2-85600D354744}" type="slidenum">
              <a:rPr lang="ru-RU" smtClean="0"/>
              <a:pPr/>
              <a:t>‹#›</a:t>
            </a:fld>
            <a:endParaRPr lang="ru-RU"/>
          </a:p>
        </p:txBody>
      </p:sp>
    </p:spTree>
  </p:cSld>
  <p:clrMapOvr>
    <a:masterClrMapping/>
  </p:clrMapOvr>
  <p:transition>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82AB355-FB3E-4B80-B8A2-85600D354744}" type="slidenum">
              <a:rPr lang="ru-RU" smtClean="0"/>
              <a:pPr/>
              <a:t>‹#›</a:t>
            </a:fld>
            <a:endParaRPr lang="ru-RU"/>
          </a:p>
        </p:txBody>
      </p:sp>
    </p:spTree>
  </p:cSld>
  <p:clrMapOvr>
    <a:masterClrMapping/>
  </p:clrMapOvr>
  <p:transition>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82AB355-FB3E-4B80-B8A2-85600D354744}" type="slidenum">
              <a:rPr lang="ru-RU" smtClean="0"/>
              <a:pPr/>
              <a:t>‹#›</a:t>
            </a:fld>
            <a:endParaRPr lang="ru-RU"/>
          </a:p>
        </p:txBody>
      </p:sp>
    </p:spTree>
  </p:cSld>
  <p:clrMapOvr>
    <a:masterClrMapping/>
  </p:clrMapOvr>
  <p:transition>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82AB355-FB3E-4B80-B8A2-85600D354744}" type="slidenum">
              <a:rPr lang="ru-RU" smtClean="0"/>
              <a:pPr/>
              <a:t>‹#›</a:t>
            </a:fld>
            <a:endParaRPr lang="ru-RU"/>
          </a:p>
        </p:txBody>
      </p:sp>
    </p:spTree>
  </p:cSld>
  <p:clrMapOvr>
    <a:masterClrMapping/>
  </p:clrMapOvr>
  <p:transition>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82AB355-FB3E-4B80-B8A2-85600D354744}" type="slidenum">
              <a:rPr lang="ru-RU" smtClean="0"/>
              <a:pPr/>
              <a:t>‹#›</a:t>
            </a:fld>
            <a:endParaRPr lang="ru-RU"/>
          </a:p>
        </p:txBody>
      </p:sp>
    </p:spTree>
  </p:cSld>
  <p:clrMapOvr>
    <a:masterClrMapping/>
  </p:clrMapOvr>
  <p:transition>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7F0E496-B04F-4EDE-AF2D-880FBB521394}" type="datetimeFigureOut">
              <a:rPr lang="ru-RU" smtClean="0"/>
              <a:pPr/>
              <a:t>31.10.2012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E82AB355-FB3E-4B80-B8A2-85600D354744}"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F0E496-B04F-4EDE-AF2D-880FBB521394}" type="datetimeFigureOut">
              <a:rPr lang="ru-RU" smtClean="0"/>
              <a:pPr/>
              <a:t>31.10.2012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82AB355-FB3E-4B80-B8A2-85600D354744}"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amond/>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785926"/>
            <a:ext cx="8392446" cy="2723194"/>
          </a:xfrm>
        </p:spPr>
        <p:txBody>
          <a:bodyPr>
            <a:normAutofit fontScale="90000"/>
          </a:bodyPr>
          <a:lstStyle/>
          <a:p>
            <a:pPr algn="ctr"/>
            <a:r>
              <a:rPr lang="ru-RU" sz="5300" dirty="0" smtClean="0">
                <a:solidFill>
                  <a:srgbClr val="7030A0"/>
                </a:solidFill>
              </a:rPr>
              <a:t/>
            </a:r>
            <a:br>
              <a:rPr lang="ru-RU" sz="5300" dirty="0" smtClean="0">
                <a:solidFill>
                  <a:srgbClr val="7030A0"/>
                </a:solidFill>
              </a:rPr>
            </a:br>
            <a:r>
              <a:rPr lang="ru-RU" sz="5300" dirty="0" smtClean="0">
                <a:solidFill>
                  <a:srgbClr val="7030A0"/>
                </a:solidFill>
              </a:rPr>
              <a:t/>
            </a:r>
            <a:br>
              <a:rPr lang="ru-RU" sz="5300" dirty="0" smtClean="0">
                <a:solidFill>
                  <a:srgbClr val="7030A0"/>
                </a:solidFill>
              </a:rPr>
            </a:br>
            <a:r>
              <a:rPr lang="ru-RU" sz="5300" dirty="0" smtClean="0">
                <a:solidFill>
                  <a:srgbClr val="7030A0"/>
                </a:solidFill>
              </a:rPr>
              <a:t/>
            </a:r>
            <a:br>
              <a:rPr lang="ru-RU" sz="5300" dirty="0" smtClean="0">
                <a:solidFill>
                  <a:srgbClr val="7030A0"/>
                </a:solidFill>
              </a:rPr>
            </a:br>
            <a:r>
              <a:rPr lang="ru-RU" sz="5300" dirty="0" smtClean="0">
                <a:solidFill>
                  <a:srgbClr val="7030A0"/>
                </a:solidFill>
              </a:rPr>
              <a:t/>
            </a:r>
            <a:br>
              <a:rPr lang="ru-RU" sz="5300" dirty="0" smtClean="0">
                <a:solidFill>
                  <a:srgbClr val="7030A0"/>
                </a:solidFill>
              </a:rPr>
            </a:br>
            <a:r>
              <a:rPr lang="ru-RU" sz="5300" dirty="0" smtClean="0">
                <a:solidFill>
                  <a:srgbClr val="7030A0"/>
                </a:solidFill>
              </a:rPr>
              <a:t/>
            </a:r>
            <a:br>
              <a:rPr lang="ru-RU" sz="5300" dirty="0" smtClean="0">
                <a:solidFill>
                  <a:srgbClr val="7030A0"/>
                </a:solidFill>
              </a:rPr>
            </a:br>
            <a:r>
              <a:rPr lang="ru-RU" sz="5300" dirty="0" smtClean="0">
                <a:solidFill>
                  <a:srgbClr val="7030A0"/>
                </a:solidFill>
              </a:rPr>
              <a:t/>
            </a:r>
            <a:br>
              <a:rPr lang="ru-RU" sz="5300" dirty="0" smtClean="0">
                <a:solidFill>
                  <a:srgbClr val="7030A0"/>
                </a:solidFill>
              </a:rPr>
            </a:br>
            <a:r>
              <a:rPr lang="ru-RU" sz="5300" dirty="0" smtClean="0">
                <a:solidFill>
                  <a:srgbClr val="7030A0"/>
                </a:solidFill>
              </a:rPr>
              <a:t/>
            </a:r>
            <a:br>
              <a:rPr lang="ru-RU" sz="5300" dirty="0" smtClean="0">
                <a:solidFill>
                  <a:srgbClr val="7030A0"/>
                </a:solidFill>
              </a:rPr>
            </a:br>
            <a:r>
              <a:rPr lang="ru-RU" sz="6700" dirty="0" smtClean="0">
                <a:solidFill>
                  <a:srgbClr val="7030A0"/>
                </a:solidFill>
                <a:latin typeface="Monotype Corsiva" pitchFamily="66" charset="0"/>
              </a:rPr>
              <a:t>«МИНУТКИ  ОТДЫХА»</a:t>
            </a:r>
            <a:r>
              <a:rPr lang="ru-RU" sz="6000" dirty="0" smtClean="0">
                <a:solidFill>
                  <a:srgbClr val="7030A0"/>
                </a:solidFill>
                <a:latin typeface="Monotype Corsiva" pitchFamily="66" charset="0"/>
              </a:rPr>
              <a:t/>
            </a:r>
            <a:br>
              <a:rPr lang="ru-RU" sz="6000" dirty="0" smtClean="0">
                <a:solidFill>
                  <a:srgbClr val="7030A0"/>
                </a:solidFill>
                <a:latin typeface="Monotype Corsiva" pitchFamily="66" charset="0"/>
              </a:rPr>
            </a:br>
            <a:r>
              <a:rPr lang="ru-RU" sz="3100" i="1" dirty="0" smtClean="0">
                <a:solidFill>
                  <a:srgbClr val="7030A0"/>
                </a:solidFill>
                <a:latin typeface="Comic Sans MS" pitchFamily="66" charset="0"/>
              </a:rPr>
              <a:t>(Психологические игры и упражнения для педагогов)</a:t>
            </a:r>
            <a:r>
              <a:rPr lang="ru-RU" sz="3100" i="1" dirty="0" smtClean="0">
                <a:latin typeface="Comic Sans MS" pitchFamily="66" charset="0"/>
              </a:rPr>
              <a:t/>
            </a:r>
            <a:br>
              <a:rPr lang="ru-RU" sz="3100" i="1" dirty="0" smtClean="0">
                <a:latin typeface="Comic Sans MS" pitchFamily="66" charset="0"/>
              </a:rPr>
            </a:br>
            <a:endParaRPr lang="ru-RU" sz="3100" i="1" dirty="0">
              <a:latin typeface="Comic Sans MS" pitchFamily="66" charset="0"/>
            </a:endParaRPr>
          </a:p>
        </p:txBody>
      </p:sp>
      <p:sp>
        <p:nvSpPr>
          <p:cNvPr id="4" name="Прямоугольник 3"/>
          <p:cNvSpPr/>
          <p:nvPr/>
        </p:nvSpPr>
        <p:spPr>
          <a:xfrm>
            <a:off x="3707904" y="5505550"/>
            <a:ext cx="5148064" cy="830997"/>
          </a:xfrm>
          <a:prstGeom prst="rect">
            <a:avLst/>
          </a:prstGeom>
        </p:spPr>
        <p:txBody>
          <a:bodyPr wrap="square">
            <a:spAutoFit/>
          </a:bodyPr>
          <a:lstStyle/>
          <a:p>
            <a:pPr algn="r"/>
            <a:r>
              <a:rPr lang="ru-RU" sz="2400" dirty="0" smtClean="0">
                <a:solidFill>
                  <a:srgbClr val="C00000"/>
                </a:solidFill>
                <a:latin typeface="Monotype Corsiva" pitchFamily="66" charset="0"/>
              </a:rPr>
              <a:t>Автор-составитель: педагог-психолог ГБДОУ ДС  № 9 Потёмкина Д.В</a:t>
            </a:r>
            <a:r>
              <a:rPr lang="ru-RU" sz="1600" dirty="0" smtClean="0">
                <a:solidFill>
                  <a:srgbClr val="C00000"/>
                </a:solidFill>
                <a:latin typeface="Monotype Corsiva" pitchFamily="66" charset="0"/>
              </a:rPr>
              <a:t>.</a:t>
            </a:r>
            <a:endParaRPr lang="ru-RU" sz="1600" dirty="0">
              <a:latin typeface="Monotype Corsiva" pitchFamily="66" charset="0"/>
            </a:endParaRPr>
          </a:p>
        </p:txBody>
      </p:sp>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95535" y="1844824"/>
          <a:ext cx="8424936" cy="4745276"/>
        </p:xfrm>
        <a:graphic>
          <a:graphicData uri="http://schemas.openxmlformats.org/drawingml/2006/table">
            <a:tbl>
              <a:tblPr/>
              <a:tblGrid>
                <a:gridCol w="2808312"/>
                <a:gridCol w="2808312"/>
                <a:gridCol w="2808312"/>
              </a:tblGrid>
              <a:tr h="679085">
                <a:tc>
                  <a:txBody>
                    <a:bodyPr/>
                    <a:lstStyle/>
                    <a:p>
                      <a:pPr algn="ctr">
                        <a:lnSpc>
                          <a:spcPct val="115000"/>
                        </a:lnSpc>
                        <a:spcAft>
                          <a:spcPts val="0"/>
                        </a:spcAft>
                      </a:pPr>
                      <a:r>
                        <a:rPr lang="ru-RU" sz="1600" b="1" dirty="0">
                          <a:latin typeface="Arial"/>
                          <a:ea typeface="Times New Roman"/>
                          <a:cs typeface="Times New Roman"/>
                        </a:rPr>
                        <a:t>Психологическая причина болезни</a:t>
                      </a:r>
                      <a:endParaRPr lang="ru-RU" sz="1600" dirty="0">
                        <a:latin typeface="Calibri"/>
                        <a:ea typeface="Calibri"/>
                        <a:cs typeface="Times New Roman"/>
                      </a:endParaRPr>
                    </a:p>
                  </a:txBody>
                  <a:tcPr marL="66675" marR="66675" marT="66675" marB="66675">
                    <a:lnL>
                      <a:noFill/>
                    </a:lnL>
                    <a:lnR>
                      <a:noFill/>
                    </a:lnR>
                    <a:lnT>
                      <a:noFill/>
                    </a:lnT>
                    <a:lnB>
                      <a:noFill/>
                    </a:lnB>
                  </a:tcPr>
                </a:tc>
                <a:tc>
                  <a:txBody>
                    <a:bodyPr/>
                    <a:lstStyle/>
                    <a:p>
                      <a:pPr algn="ctr">
                        <a:lnSpc>
                          <a:spcPct val="115000"/>
                        </a:lnSpc>
                        <a:spcAft>
                          <a:spcPts val="0"/>
                        </a:spcAft>
                      </a:pPr>
                      <a:r>
                        <a:rPr lang="ru-RU" sz="1600" b="1" dirty="0">
                          <a:latin typeface="Arial"/>
                          <a:ea typeface="Times New Roman"/>
                          <a:cs typeface="Times New Roman"/>
                        </a:rPr>
                        <a:t>В каком органе проявляется болезнь</a:t>
                      </a:r>
                      <a:endParaRPr lang="ru-RU" sz="1600" dirty="0">
                        <a:latin typeface="Calibri"/>
                        <a:ea typeface="Calibri"/>
                        <a:cs typeface="Times New Roman"/>
                      </a:endParaRPr>
                    </a:p>
                  </a:txBody>
                  <a:tcPr marL="66675" marR="66675" marT="66675" marB="66675">
                    <a:lnL>
                      <a:noFill/>
                    </a:lnL>
                    <a:lnR>
                      <a:noFill/>
                    </a:lnR>
                    <a:lnT>
                      <a:noFill/>
                    </a:lnT>
                    <a:lnB>
                      <a:noFill/>
                    </a:lnB>
                  </a:tcPr>
                </a:tc>
                <a:tc>
                  <a:txBody>
                    <a:bodyPr/>
                    <a:lstStyle/>
                    <a:p>
                      <a:pPr algn="ctr">
                        <a:lnSpc>
                          <a:spcPct val="115000"/>
                        </a:lnSpc>
                        <a:spcAft>
                          <a:spcPts val="0"/>
                        </a:spcAft>
                      </a:pPr>
                      <a:r>
                        <a:rPr lang="ru-RU" sz="1600" b="1">
                          <a:latin typeface="Arial"/>
                          <a:ea typeface="Times New Roman"/>
                          <a:cs typeface="Times New Roman"/>
                        </a:rPr>
                        <a:t>Повторяйте себе несколько раз в день</a:t>
                      </a:r>
                      <a:endParaRPr lang="ru-RU" sz="1600">
                        <a:latin typeface="Calibri"/>
                        <a:ea typeface="Calibri"/>
                        <a:cs typeface="Times New Roman"/>
                      </a:endParaRPr>
                    </a:p>
                  </a:txBody>
                  <a:tcPr marL="66675" marR="66675" marT="66675" marB="66675">
                    <a:lnL>
                      <a:noFill/>
                    </a:lnL>
                    <a:lnR>
                      <a:noFill/>
                    </a:lnR>
                    <a:lnT>
                      <a:noFill/>
                    </a:lnT>
                    <a:lnB>
                      <a:noFill/>
                    </a:lnB>
                  </a:tcPr>
                </a:tc>
              </a:tr>
              <a:tr h="679085">
                <a:tc>
                  <a:txBody>
                    <a:bodyPr/>
                    <a:lstStyle/>
                    <a:p>
                      <a:pPr>
                        <a:lnSpc>
                          <a:spcPct val="115000"/>
                        </a:lnSpc>
                        <a:spcAft>
                          <a:spcPts val="0"/>
                        </a:spcAft>
                      </a:pPr>
                      <a:r>
                        <a:rPr lang="ru-RU" sz="1600" dirty="0">
                          <a:latin typeface="Arial"/>
                          <a:ea typeface="Times New Roman"/>
                          <a:cs typeface="Times New Roman"/>
                        </a:rPr>
                        <a:t>Долгая неразрешенная эмоциональная проблема</a:t>
                      </a:r>
                      <a:endParaRPr lang="ru-RU" sz="1600" dirty="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a:latin typeface="Arial"/>
                          <a:ea typeface="Times New Roman"/>
                          <a:cs typeface="Times New Roman"/>
                        </a:rPr>
                        <a:t>Высокое давление</a:t>
                      </a:r>
                      <a:endParaRPr lang="ru-RU" sz="160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dirty="0">
                          <a:latin typeface="Arial"/>
                          <a:ea typeface="Times New Roman"/>
                          <a:cs typeface="Times New Roman"/>
                        </a:rPr>
                        <a:t>Я с радостью отпускаю прошлое, я спокоен</a:t>
                      </a:r>
                      <a:endParaRPr lang="ru-RU" sz="1600" dirty="0">
                        <a:latin typeface="Calibri"/>
                        <a:ea typeface="Calibri"/>
                        <a:cs typeface="Times New Roman"/>
                      </a:endParaRPr>
                    </a:p>
                  </a:txBody>
                  <a:tcPr marL="66675" marR="66675" marT="66675" marB="66675">
                    <a:lnL>
                      <a:noFill/>
                    </a:lnL>
                    <a:lnR>
                      <a:noFill/>
                    </a:lnR>
                    <a:lnT>
                      <a:noFill/>
                    </a:lnT>
                    <a:lnB>
                      <a:noFill/>
                    </a:lnB>
                  </a:tcPr>
                </a:tc>
              </a:tr>
              <a:tr h="433118">
                <a:tc>
                  <a:txBody>
                    <a:bodyPr/>
                    <a:lstStyle/>
                    <a:p>
                      <a:pPr>
                        <a:lnSpc>
                          <a:spcPct val="115000"/>
                        </a:lnSpc>
                        <a:spcAft>
                          <a:spcPts val="0"/>
                        </a:spcAft>
                      </a:pPr>
                      <a:r>
                        <a:rPr lang="ru-RU" sz="1600" dirty="0">
                          <a:latin typeface="Arial"/>
                          <a:ea typeface="Times New Roman"/>
                          <a:cs typeface="Times New Roman"/>
                        </a:rPr>
                        <a:t>Самокритика, страх</a:t>
                      </a:r>
                      <a:endParaRPr lang="ru-RU" sz="1600" dirty="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a:latin typeface="Arial"/>
                          <a:ea typeface="Times New Roman"/>
                          <a:cs typeface="Times New Roman"/>
                        </a:rPr>
                        <a:t>Головная боль</a:t>
                      </a:r>
                      <a:endParaRPr lang="ru-RU" sz="160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a:latin typeface="Arial"/>
                          <a:ea typeface="Times New Roman"/>
                          <a:cs typeface="Times New Roman"/>
                        </a:rPr>
                        <a:t>Я люблю и одобряю себя</a:t>
                      </a:r>
                      <a:endParaRPr lang="ru-RU" sz="1600">
                        <a:latin typeface="Calibri"/>
                        <a:ea typeface="Calibri"/>
                        <a:cs typeface="Times New Roman"/>
                      </a:endParaRPr>
                    </a:p>
                  </a:txBody>
                  <a:tcPr marL="66675" marR="66675" marT="66675" marB="66675">
                    <a:lnL>
                      <a:noFill/>
                    </a:lnL>
                    <a:lnR>
                      <a:noFill/>
                    </a:lnR>
                    <a:lnT>
                      <a:noFill/>
                    </a:lnT>
                    <a:lnB>
                      <a:noFill/>
                    </a:lnB>
                  </a:tcPr>
                </a:tc>
              </a:tr>
              <a:tr h="679085">
                <a:tc>
                  <a:txBody>
                    <a:bodyPr/>
                    <a:lstStyle/>
                    <a:p>
                      <a:pPr>
                        <a:lnSpc>
                          <a:spcPct val="115000"/>
                        </a:lnSpc>
                        <a:spcAft>
                          <a:spcPts val="0"/>
                        </a:spcAft>
                      </a:pPr>
                      <a:r>
                        <a:rPr lang="ru-RU" sz="1600" dirty="0">
                          <a:latin typeface="Arial"/>
                          <a:ea typeface="Times New Roman"/>
                          <a:cs typeface="Times New Roman"/>
                        </a:rPr>
                        <a:t>Ощущение обреченности, тяжелые мысли, горечь</a:t>
                      </a:r>
                      <a:endParaRPr lang="ru-RU" sz="1600" dirty="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dirty="0">
                          <a:latin typeface="Arial"/>
                          <a:ea typeface="Times New Roman"/>
                          <a:cs typeface="Times New Roman"/>
                        </a:rPr>
                        <a:t>Желудок</a:t>
                      </a:r>
                      <a:endParaRPr lang="ru-RU" sz="1600" dirty="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a:latin typeface="Arial"/>
                          <a:ea typeface="Times New Roman"/>
                          <a:cs typeface="Times New Roman"/>
                        </a:rPr>
                        <a:t>Я люблю себя. Я с радостью освобождаюсь от прошлого.</a:t>
                      </a:r>
                      <a:endParaRPr lang="ru-RU" sz="1600">
                        <a:latin typeface="Calibri"/>
                        <a:ea typeface="Calibri"/>
                        <a:cs typeface="Times New Roman"/>
                      </a:endParaRPr>
                    </a:p>
                  </a:txBody>
                  <a:tcPr marL="66675" marR="66675" marT="66675" marB="66675">
                    <a:lnL>
                      <a:noFill/>
                    </a:lnL>
                    <a:lnR>
                      <a:noFill/>
                    </a:lnR>
                    <a:lnT>
                      <a:noFill/>
                    </a:lnT>
                    <a:lnB>
                      <a:noFill/>
                    </a:lnB>
                  </a:tcPr>
                </a:tc>
              </a:tr>
              <a:tr h="1171021">
                <a:tc>
                  <a:txBody>
                    <a:bodyPr/>
                    <a:lstStyle/>
                    <a:p>
                      <a:pPr>
                        <a:lnSpc>
                          <a:spcPct val="115000"/>
                        </a:lnSpc>
                        <a:spcAft>
                          <a:spcPts val="0"/>
                        </a:spcAft>
                      </a:pPr>
                      <a:r>
                        <a:rPr lang="ru-RU" sz="1600">
                          <a:latin typeface="Arial"/>
                          <a:ea typeface="Times New Roman"/>
                          <a:cs typeface="Times New Roman"/>
                        </a:rPr>
                        <a:t>Черствость, отказ от радости</a:t>
                      </a:r>
                      <a:endParaRPr lang="ru-RU" sz="160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dirty="0">
                          <a:latin typeface="Arial"/>
                          <a:ea typeface="Times New Roman"/>
                          <a:cs typeface="Times New Roman"/>
                        </a:rPr>
                        <a:t>Сосуды</a:t>
                      </a:r>
                      <a:endParaRPr lang="ru-RU" sz="1600" dirty="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dirty="0">
                          <a:latin typeface="Arial"/>
                          <a:ea typeface="Times New Roman"/>
                          <a:cs typeface="Times New Roman"/>
                        </a:rPr>
                        <a:t>Я принимаю радость и хочу замечать все хорошее. Любовь наполняет меня с каждым ударом сердца.</a:t>
                      </a:r>
                      <a:endParaRPr lang="ru-RU" sz="1600" dirty="0">
                        <a:latin typeface="Calibri"/>
                        <a:ea typeface="Calibri"/>
                        <a:cs typeface="Times New Roman"/>
                      </a:endParaRPr>
                    </a:p>
                  </a:txBody>
                  <a:tcPr marL="66675" marR="66675" marT="66675" marB="66675">
                    <a:lnL>
                      <a:noFill/>
                    </a:lnL>
                    <a:lnR>
                      <a:noFill/>
                    </a:lnR>
                    <a:lnT>
                      <a:noFill/>
                    </a:lnT>
                    <a:lnB>
                      <a:noFill/>
                    </a:lnB>
                  </a:tcPr>
                </a:tc>
              </a:tr>
              <a:tr h="679085">
                <a:tc>
                  <a:txBody>
                    <a:bodyPr/>
                    <a:lstStyle/>
                    <a:p>
                      <a:pPr>
                        <a:lnSpc>
                          <a:spcPct val="115000"/>
                        </a:lnSpc>
                        <a:spcAft>
                          <a:spcPts val="0"/>
                        </a:spcAft>
                      </a:pPr>
                      <a:r>
                        <a:rPr lang="ru-RU" sz="1600">
                          <a:latin typeface="Arial"/>
                          <a:ea typeface="Times New Roman"/>
                          <a:cs typeface="Times New Roman"/>
                        </a:rPr>
                        <a:t>Хроническое нытье</a:t>
                      </a:r>
                      <a:endParaRPr lang="ru-RU" sz="160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dirty="0">
                          <a:latin typeface="Arial"/>
                          <a:ea typeface="Times New Roman"/>
                          <a:cs typeface="Times New Roman"/>
                        </a:rPr>
                        <a:t>Печень</a:t>
                      </a:r>
                      <a:endParaRPr lang="ru-RU" sz="1600" dirty="0">
                        <a:latin typeface="Calibri"/>
                        <a:ea typeface="Calibri"/>
                        <a:cs typeface="Times New Roman"/>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dirty="0">
                          <a:latin typeface="Arial"/>
                          <a:ea typeface="Times New Roman"/>
                          <a:cs typeface="Times New Roman"/>
                        </a:rPr>
                        <a:t>Я ищу радость и любовь, везде ее нахожу.</a:t>
                      </a:r>
                      <a:endParaRPr lang="ru-RU" sz="1600" dirty="0">
                        <a:latin typeface="Calibri"/>
                        <a:ea typeface="Calibri"/>
                        <a:cs typeface="Times New Roman"/>
                      </a:endParaRPr>
                    </a:p>
                  </a:txBody>
                  <a:tcPr marL="66675" marR="66675" marT="66675" marB="66675">
                    <a:lnL>
                      <a:noFill/>
                    </a:lnL>
                    <a:lnR>
                      <a:noFill/>
                    </a:lnR>
                    <a:lnT>
                      <a:noFill/>
                    </a:lnT>
                    <a:lnB>
                      <a:noFill/>
                    </a:lnB>
                  </a:tcPr>
                </a:tc>
              </a:tr>
            </a:tbl>
          </a:graphicData>
        </a:graphic>
      </p:graphicFrame>
      <p:sp>
        <p:nvSpPr>
          <p:cNvPr id="11265" name="Rectangle 1"/>
          <p:cNvSpPr>
            <a:spLocks noChangeArrowheads="1"/>
          </p:cNvSpPr>
          <p:nvPr/>
        </p:nvSpPr>
        <p:spPr bwMode="auto">
          <a:xfrm>
            <a:off x="0" y="537156"/>
            <a:ext cx="889248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Таблица "Помоги себе сам"</a:t>
            </a: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628800"/>
            <a:ext cx="8229600" cy="2088232"/>
          </a:xfrm>
          <a:prstGeom prst="blockArc">
            <a:avLst>
              <a:gd name="adj1" fmla="val 8937627"/>
              <a:gd name="adj2" fmla="val 0"/>
              <a:gd name="adj3" fmla="val 25000"/>
            </a:avLst>
          </a:prstGeom>
        </p:spPr>
        <p:txBody>
          <a:bodyPr>
            <a:noAutofit/>
          </a:bodyPr>
          <a:lstStyle/>
          <a:p>
            <a:pPr algn="ctr"/>
            <a:r>
              <a:rPr lang="ru-RU" sz="8800" dirty="0" smtClean="0">
                <a:latin typeface="Monotype Corsiva" pitchFamily="66" charset="0"/>
              </a:rPr>
              <a:t/>
            </a:r>
            <a:br>
              <a:rPr lang="ru-RU" sz="8800" dirty="0" smtClean="0">
                <a:latin typeface="Monotype Corsiva" pitchFamily="66" charset="0"/>
              </a:rPr>
            </a:br>
            <a:r>
              <a:rPr lang="ru-RU" sz="8800" dirty="0" smtClean="0">
                <a:latin typeface="Monotype Corsiva" pitchFamily="66" charset="0"/>
              </a:rPr>
              <a:t/>
            </a:r>
            <a:br>
              <a:rPr lang="ru-RU" sz="8800" dirty="0" smtClean="0">
                <a:latin typeface="Monotype Corsiva" pitchFamily="66" charset="0"/>
              </a:rPr>
            </a:br>
            <a:r>
              <a:rPr lang="ru-RU" sz="8800" dirty="0" smtClean="0">
                <a:latin typeface="Monotype Corsiva" pitchFamily="66" charset="0"/>
              </a:rPr>
              <a:t/>
            </a:r>
            <a:br>
              <a:rPr lang="ru-RU" sz="8800" dirty="0" smtClean="0">
                <a:latin typeface="Monotype Corsiva" pitchFamily="66" charset="0"/>
              </a:rPr>
            </a:br>
            <a:r>
              <a:rPr lang="ru-RU" sz="8800" dirty="0" smtClean="0">
                <a:latin typeface="Monotype Corsiva" pitchFamily="66" charset="0"/>
              </a:rPr>
              <a:t/>
            </a:r>
            <a:br>
              <a:rPr lang="ru-RU" sz="8800" dirty="0" smtClean="0">
                <a:latin typeface="Monotype Corsiva" pitchFamily="66" charset="0"/>
              </a:rPr>
            </a:br>
            <a:r>
              <a:rPr lang="ru-RU" sz="8800" dirty="0" smtClean="0">
                <a:latin typeface="Monotype Corsiva" pitchFamily="66" charset="0"/>
              </a:rPr>
              <a:t/>
            </a:r>
            <a:br>
              <a:rPr lang="ru-RU" sz="8800" dirty="0" smtClean="0">
                <a:latin typeface="Monotype Corsiva" pitchFamily="66" charset="0"/>
              </a:rPr>
            </a:br>
            <a:r>
              <a:rPr lang="ru-RU" sz="8800" dirty="0" smtClean="0">
                <a:latin typeface="Monotype Corsiva" pitchFamily="66" charset="0"/>
              </a:rPr>
              <a:t/>
            </a:r>
            <a:br>
              <a:rPr lang="ru-RU" sz="8800" dirty="0" smtClean="0">
                <a:latin typeface="Monotype Corsiva" pitchFamily="66" charset="0"/>
              </a:rPr>
            </a:br>
            <a:r>
              <a:rPr lang="ru-RU" sz="8800" dirty="0" smtClean="0">
                <a:latin typeface="Monotype Corsiva" pitchFamily="66" charset="0"/>
              </a:rPr>
              <a:t/>
            </a:r>
            <a:br>
              <a:rPr lang="ru-RU" sz="8800" dirty="0" smtClean="0">
                <a:latin typeface="Monotype Corsiva" pitchFamily="66" charset="0"/>
              </a:rPr>
            </a:br>
            <a:r>
              <a:rPr lang="ru-RU" sz="5400" dirty="0" smtClean="0">
                <a:latin typeface="Monotype Corsiva" pitchFamily="66" charset="0"/>
              </a:rPr>
              <a:t>СПАСИБО ЗА ВНИМАНИЕ</a:t>
            </a:r>
            <a:endParaRPr lang="ru-RU" sz="5400" dirty="0">
              <a:latin typeface="Monotype Corsiva" pitchFamily="66" charset="0"/>
            </a:endParaRPr>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449816" cy="5040560"/>
          </a:xfrm>
        </p:spPr>
        <p:txBody>
          <a:bodyPr>
            <a:normAutofit fontScale="90000"/>
          </a:bodyPr>
          <a:lstStyle/>
          <a:p>
            <a:pPr algn="ctr"/>
            <a:r>
              <a:rPr lang="ru-RU" sz="2800" b="1" dirty="0" smtClean="0">
                <a:solidFill>
                  <a:srgbClr val="CC0099"/>
                </a:solidFill>
                <a:latin typeface="Arial" pitchFamily="34" charset="0"/>
                <a:cs typeface="Arial" pitchFamily="34" charset="0"/>
              </a:rPr>
              <a:t>                 Цели </a:t>
            </a:r>
            <a:r>
              <a:rPr lang="ru-RU" sz="2800" b="1" dirty="0">
                <a:solidFill>
                  <a:srgbClr val="CC0099"/>
                </a:solidFill>
                <a:latin typeface="Arial" pitchFamily="34" charset="0"/>
                <a:cs typeface="Arial" pitchFamily="34" charset="0"/>
              </a:rPr>
              <a:t>психологических игр </a:t>
            </a:r>
            <a:r>
              <a:rPr lang="ru-RU" sz="2800" dirty="0">
                <a:latin typeface="Arial" pitchFamily="34" charset="0"/>
                <a:cs typeface="Arial" pitchFamily="34" charset="0"/>
              </a:rPr>
              <a:t>- </a:t>
            </a:r>
            <a:r>
              <a:rPr lang="ru-RU" sz="2800" dirty="0" smtClean="0">
                <a:latin typeface="Arial" pitchFamily="34" charset="0"/>
                <a:cs typeface="Arial" pitchFamily="34" charset="0"/>
              </a:rPr>
              <a:t>способствуют </a:t>
            </a:r>
            <a:r>
              <a:rPr lang="ru-RU" sz="2800" dirty="0">
                <a:latin typeface="Arial" pitchFamily="34" charset="0"/>
                <a:cs typeface="Arial" pitchFamily="34" charset="0"/>
              </a:rPr>
              <a:t>гармонизации внутреннего мира педагога, ослабляют его психическую напряженность, развивают внутренние </a:t>
            </a:r>
            <a:r>
              <a:rPr lang="ru-RU" sz="2800" dirty="0" smtClean="0">
                <a:latin typeface="Arial" pitchFamily="34" charset="0"/>
                <a:cs typeface="Arial" pitchFamily="34" charset="0"/>
              </a:rPr>
              <a:t>психические силы. </a:t>
            </a:r>
            <a:br>
              <a:rPr lang="ru-RU" sz="2800" dirty="0" smtClean="0">
                <a:latin typeface="Arial" pitchFamily="34" charset="0"/>
                <a:cs typeface="Arial" pitchFamily="34" charset="0"/>
              </a:rPr>
            </a:br>
            <a:r>
              <a:rPr lang="ru-RU" sz="2800" dirty="0" smtClean="0">
                <a:latin typeface="Arial" pitchFamily="34" charset="0"/>
                <a:cs typeface="Arial" pitchFamily="34" charset="0"/>
              </a:rPr>
              <a:t/>
            </a:r>
            <a:br>
              <a:rPr lang="ru-RU" sz="2800" dirty="0" smtClean="0">
                <a:latin typeface="Arial" pitchFamily="34" charset="0"/>
                <a:cs typeface="Arial" pitchFamily="34" charset="0"/>
              </a:rPr>
            </a:br>
            <a:r>
              <a:rPr lang="ru-RU" sz="2800" b="1" dirty="0" smtClean="0">
                <a:solidFill>
                  <a:srgbClr val="D60093"/>
                </a:solidFill>
                <a:latin typeface="Arial" pitchFamily="34" charset="0"/>
                <a:cs typeface="Arial" pitchFamily="34" charset="0"/>
              </a:rPr>
              <a:t>Психологические </a:t>
            </a:r>
            <a:r>
              <a:rPr lang="ru-RU" sz="2800" b="1" dirty="0">
                <a:solidFill>
                  <a:srgbClr val="D60093"/>
                </a:solidFill>
                <a:latin typeface="Arial" pitchFamily="34" charset="0"/>
                <a:cs typeface="Arial" pitchFamily="34" charset="0"/>
              </a:rPr>
              <a:t>упражнения помогают </a:t>
            </a:r>
            <a:r>
              <a:rPr lang="ru-RU" sz="2800" b="1" dirty="0" smtClean="0">
                <a:solidFill>
                  <a:srgbClr val="D60093"/>
                </a:solidFill>
                <a:latin typeface="Arial" pitchFamily="34" charset="0"/>
                <a:cs typeface="Arial" pitchFamily="34" charset="0"/>
              </a:rPr>
              <a:t> педагогу </a:t>
            </a:r>
            <a:r>
              <a:rPr lang="ru-RU" sz="2800" dirty="0" smtClean="0">
                <a:latin typeface="Arial" pitchFamily="34" charset="0"/>
                <a:cs typeface="Arial" pitchFamily="34" charset="0"/>
              </a:rPr>
              <a:t>ориентироваться </a:t>
            </a:r>
            <a:r>
              <a:rPr lang="ru-RU" sz="2800" dirty="0">
                <a:latin typeface="Arial" pitchFamily="34" charset="0"/>
                <a:cs typeface="Arial" pitchFamily="34" charset="0"/>
              </a:rPr>
              <a:t>в собственных психических состояниях, адекватно их расценивать, управлять собой, сохраняя свое психическое здоровье и, как следствие этого, достигать успеха в профессиональной </a:t>
            </a:r>
            <a:r>
              <a:rPr lang="ru-RU" sz="2800" dirty="0" smtClean="0">
                <a:latin typeface="Arial" pitchFamily="34" charset="0"/>
                <a:cs typeface="Arial" pitchFamily="34" charset="0"/>
              </a:rPr>
              <a:t>деятельности. </a:t>
            </a:r>
            <a:endParaRPr lang="ru-RU" sz="2800" dirty="0">
              <a:latin typeface="Arial" pitchFamily="34" charset="0"/>
              <a:cs typeface="Arial" pitchFamily="34" charset="0"/>
            </a:endParaRPr>
          </a:p>
        </p:txBody>
      </p:sp>
    </p:spTree>
  </p:cSld>
  <p:clrMapOvr>
    <a:masterClrMapping/>
  </p:clrMapOvr>
  <p:transition>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9552" y="1556792"/>
            <a:ext cx="7772400" cy="4143404"/>
          </a:xfrm>
        </p:spPr>
        <p:txBody>
          <a:bodyPr>
            <a:normAutofit/>
          </a:bodyPr>
          <a:lstStyle/>
          <a:p>
            <a:endParaRPr lang="ru-RU" dirty="0" smtClean="0"/>
          </a:p>
          <a:p>
            <a:pPr lvl="0"/>
            <a:r>
              <a:rPr lang="ru-RU" sz="8000" b="1" dirty="0" smtClean="0">
                <a:solidFill>
                  <a:srgbClr val="C00000"/>
                </a:solidFill>
              </a:rPr>
              <a:t/>
            </a:r>
            <a:br>
              <a:rPr lang="ru-RU" sz="8000" b="1" dirty="0" smtClean="0">
                <a:solidFill>
                  <a:srgbClr val="C00000"/>
                </a:solidFill>
              </a:rPr>
            </a:br>
            <a:endParaRPr lang="ru-RU" sz="3200" b="1" dirty="0"/>
          </a:p>
        </p:txBody>
      </p:sp>
      <p:sp>
        <p:nvSpPr>
          <p:cNvPr id="7" name="Прямоугольник 6"/>
          <p:cNvSpPr/>
          <p:nvPr/>
        </p:nvSpPr>
        <p:spPr>
          <a:xfrm>
            <a:off x="323528" y="476673"/>
            <a:ext cx="6120680" cy="7294306"/>
          </a:xfrm>
          <a:prstGeom prst="rect">
            <a:avLst/>
          </a:prstGeom>
        </p:spPr>
        <p:txBody>
          <a:bodyPr wrap="square">
            <a:spAutoFit/>
          </a:bodyPr>
          <a:lstStyle/>
          <a:p>
            <a:pPr algn="ctr"/>
            <a:r>
              <a:rPr lang="ru-RU" sz="2800" b="1" dirty="0">
                <a:solidFill>
                  <a:srgbClr val="D60093"/>
                </a:solidFill>
                <a:latin typeface="Arial" pitchFamily="34" charset="0"/>
                <a:cs typeface="Arial" pitchFamily="34" charset="0"/>
              </a:rPr>
              <a:t>Упражнение </a:t>
            </a:r>
            <a:r>
              <a:rPr lang="ru-RU" sz="2800" b="1" dirty="0" smtClean="0">
                <a:solidFill>
                  <a:srgbClr val="D60093"/>
                </a:solidFill>
                <a:latin typeface="Arial" pitchFamily="34" charset="0"/>
                <a:cs typeface="Arial" pitchFamily="34" charset="0"/>
              </a:rPr>
              <a:t>“Внутренний </a:t>
            </a:r>
            <a:r>
              <a:rPr lang="ru-RU" sz="2800" b="1" dirty="0">
                <a:solidFill>
                  <a:srgbClr val="D60093"/>
                </a:solidFill>
                <a:latin typeface="Arial" pitchFamily="34" charset="0"/>
                <a:cs typeface="Arial" pitchFamily="34" charset="0"/>
              </a:rPr>
              <a:t>луч”</a:t>
            </a:r>
          </a:p>
          <a:p>
            <a:pPr algn="just"/>
            <a:r>
              <a:rPr lang="ru-RU" sz="2000" dirty="0" smtClean="0">
                <a:solidFill>
                  <a:schemeClr val="accent1">
                    <a:lumMod val="75000"/>
                  </a:schemeClr>
                </a:solidFill>
                <a:latin typeface="Arial" pitchFamily="34" charset="0"/>
                <a:cs typeface="Arial" pitchFamily="34" charset="0"/>
              </a:rPr>
              <a:t>Представьте</a:t>
            </a:r>
            <a:r>
              <a:rPr lang="ru-RU" sz="2000" dirty="0">
                <a:solidFill>
                  <a:schemeClr val="accent1">
                    <a:lumMod val="75000"/>
                  </a:schemeClr>
                </a:solidFill>
                <a:latin typeface="Arial" pitchFamily="34" charset="0"/>
                <a:cs typeface="Arial" pitchFamily="34" charset="0"/>
              </a:rPr>
              <a:t>, что внутри Вашей головы, в верхней ее части, возникает светлый луч, который медленно и последовательно движется сверху вниз и медленно, постепенно освещает лицо, шею, плечи, руки теплым, ровным и расслабляющим светом. По мере движения луча разглаживаются морщины, исчезает напряжение в области затылка, ослабляется складка на лбу, опадают брови, “охлаждаются” глаза, ослабляются зажимы в углах губ, опускаются плечи, освобождаются шея и грудь. Внутренний луч как бы формирует новую внешность спокойного, освобожденного человека, удовлетворенного собой и своей жизнью, </a:t>
            </a:r>
            <a:r>
              <a:rPr lang="ru-RU" sz="2000" dirty="0" smtClean="0">
                <a:solidFill>
                  <a:schemeClr val="accent1">
                    <a:lumMod val="75000"/>
                  </a:schemeClr>
                </a:solidFill>
                <a:latin typeface="Arial" pitchFamily="34" charset="0"/>
                <a:cs typeface="Arial" pitchFamily="34" charset="0"/>
              </a:rPr>
              <a:t>своей профессией.</a:t>
            </a:r>
          </a:p>
          <a:p>
            <a:pPr algn="just"/>
            <a:endParaRPr lang="ru-RU" sz="2000" dirty="0" smtClean="0">
              <a:solidFill>
                <a:schemeClr val="accent1">
                  <a:lumMod val="75000"/>
                </a:schemeClr>
              </a:solidFill>
              <a:latin typeface="Arial" pitchFamily="34" charset="0"/>
              <a:cs typeface="Arial" pitchFamily="34" charset="0"/>
            </a:endParaRPr>
          </a:p>
          <a:p>
            <a:pPr algn="just"/>
            <a:endParaRPr lang="ru-RU" sz="2000" dirty="0" smtClean="0">
              <a:solidFill>
                <a:schemeClr val="accent1">
                  <a:lumMod val="75000"/>
                </a:schemeClr>
              </a:solidFill>
              <a:latin typeface="Arial" pitchFamily="34" charset="0"/>
              <a:cs typeface="Arial" pitchFamily="34" charset="0"/>
            </a:endParaRPr>
          </a:p>
          <a:p>
            <a:pPr algn="just"/>
            <a:endParaRPr lang="ru-RU" sz="2000" dirty="0" smtClean="0">
              <a:solidFill>
                <a:schemeClr val="accent1">
                  <a:lumMod val="75000"/>
                </a:schemeClr>
              </a:solidFill>
              <a:latin typeface="Arial" pitchFamily="34" charset="0"/>
              <a:cs typeface="Arial" pitchFamily="34" charset="0"/>
            </a:endParaRPr>
          </a:p>
          <a:p>
            <a:pPr algn="just"/>
            <a:endParaRPr lang="ru-RU" sz="2000" dirty="0" smtClean="0">
              <a:solidFill>
                <a:schemeClr val="accent1">
                  <a:lumMod val="75000"/>
                </a:schemeClr>
              </a:solidFill>
              <a:latin typeface="Arial" pitchFamily="34" charset="0"/>
              <a:cs typeface="Arial" pitchFamily="34" charset="0"/>
            </a:endParaRPr>
          </a:p>
          <a:p>
            <a:pPr algn="just"/>
            <a:endParaRPr lang="ru-RU" sz="2000" dirty="0" smtClean="0">
              <a:solidFill>
                <a:schemeClr val="accent1">
                  <a:lumMod val="75000"/>
                </a:schemeClr>
              </a:solidFill>
              <a:latin typeface="Arial" pitchFamily="34" charset="0"/>
              <a:cs typeface="Arial" pitchFamily="34" charset="0"/>
            </a:endParaRPr>
          </a:p>
          <a:p>
            <a:pPr algn="just"/>
            <a:endParaRPr lang="ru-RU" sz="2000" dirty="0" smtClean="0">
              <a:solidFill>
                <a:schemeClr val="accent1">
                  <a:lumMod val="75000"/>
                </a:schemeClr>
              </a:solidFill>
              <a:latin typeface="Arial" pitchFamily="34" charset="0"/>
              <a:cs typeface="Arial" pitchFamily="34" charset="0"/>
            </a:endParaRPr>
          </a:p>
          <a:p>
            <a:pPr algn="just"/>
            <a:endParaRPr lang="ru-RU" sz="2000" dirty="0">
              <a:solidFill>
                <a:schemeClr val="accent1">
                  <a:lumMod val="75000"/>
                </a:schemeClr>
              </a:solidFill>
              <a:latin typeface="Arial" pitchFamily="34" charset="0"/>
              <a:cs typeface="Arial" pitchFamily="34" charset="0"/>
            </a:endParaRPr>
          </a:p>
        </p:txBody>
      </p:sp>
      <p:pic>
        <p:nvPicPr>
          <p:cNvPr id="4" name="Рисунок 3" descr="482.jpg"/>
          <p:cNvPicPr>
            <a:picLocks noChangeAspect="1"/>
          </p:cNvPicPr>
          <p:nvPr/>
        </p:nvPicPr>
        <p:blipFill>
          <a:blip r:embed="rId3" cstate="print">
            <a:lum bright="20000" contrast="10000"/>
          </a:blip>
          <a:stretch>
            <a:fillRect/>
          </a:stretch>
        </p:blipFill>
        <p:spPr>
          <a:xfrm>
            <a:off x="6804248" y="1844824"/>
            <a:ext cx="2088232" cy="2792403"/>
          </a:xfrm>
          <a:prstGeom prst="rect">
            <a:avLst/>
          </a:prstGeom>
          <a:ln>
            <a:noFill/>
          </a:ln>
          <a:effectLst>
            <a:softEdge rad="112500"/>
          </a:effectLst>
        </p:spPr>
      </p:pic>
    </p:spTree>
  </p:cSld>
  <p:clrMapOvr>
    <a:masterClrMapping/>
  </p:clrMapOvr>
  <p:transition>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635896" y="260648"/>
            <a:ext cx="5184576" cy="5262979"/>
          </a:xfrm>
          <a:prstGeom prst="rect">
            <a:avLst/>
          </a:prstGeom>
        </p:spPr>
        <p:txBody>
          <a:bodyPr wrap="square">
            <a:spAutoFit/>
          </a:bodyPr>
          <a:lstStyle/>
          <a:p>
            <a:pPr algn="ctr"/>
            <a:endParaRPr lang="ru-RU" sz="2800" dirty="0" smtClean="0">
              <a:solidFill>
                <a:srgbClr val="CC0099"/>
              </a:solidFill>
              <a:latin typeface="Arial" pitchFamily="34" charset="0"/>
              <a:cs typeface="Arial" pitchFamily="34" charset="0"/>
            </a:endParaRPr>
          </a:p>
          <a:p>
            <a:pPr algn="ctr"/>
            <a:r>
              <a:rPr lang="ru-RU" sz="2800" dirty="0" smtClean="0">
                <a:solidFill>
                  <a:srgbClr val="CC0099"/>
                </a:solidFill>
                <a:latin typeface="Arial" pitchFamily="34" charset="0"/>
                <a:cs typeface="Arial" pitchFamily="34" charset="0"/>
              </a:rPr>
              <a:t>Упражнение </a:t>
            </a:r>
            <a:r>
              <a:rPr lang="ru-RU" sz="2800" dirty="0">
                <a:solidFill>
                  <a:srgbClr val="CC0099"/>
                </a:solidFill>
                <a:latin typeface="Arial" pitchFamily="34" charset="0"/>
                <a:cs typeface="Arial" pitchFamily="34" charset="0"/>
              </a:rPr>
              <a:t>“Голова”</a:t>
            </a:r>
          </a:p>
          <a:p>
            <a:pPr algn="just"/>
            <a:r>
              <a:rPr lang="ru-RU" sz="2000" dirty="0" smtClean="0">
                <a:solidFill>
                  <a:schemeClr val="accent2">
                    <a:lumMod val="50000"/>
                  </a:schemeClr>
                </a:solidFill>
                <a:latin typeface="Arial" pitchFamily="34" charset="0"/>
                <a:cs typeface="Arial" pitchFamily="34" charset="0"/>
              </a:rPr>
              <a:t>Станьте </a:t>
            </a:r>
            <a:r>
              <a:rPr lang="ru-RU" sz="2000" dirty="0">
                <a:solidFill>
                  <a:schemeClr val="accent2">
                    <a:lumMod val="50000"/>
                  </a:schemeClr>
                </a:solidFill>
                <a:latin typeface="Arial" pitchFamily="34" charset="0"/>
                <a:cs typeface="Arial" pitchFamily="34" charset="0"/>
              </a:rPr>
              <a:t>прямо, свободно расправив плечи, откинув голову назад. Постарайтесь почувствовать, в какой части головы локализовано ощущение тяжести. Представьте себе, что на вас громоздкий головной убор, который давит на голову в том месте, в котором </a:t>
            </a:r>
            <a:r>
              <a:rPr lang="ru-RU" sz="2000" dirty="0" smtClean="0">
                <a:solidFill>
                  <a:schemeClr val="accent2">
                    <a:lumMod val="50000"/>
                  </a:schemeClr>
                </a:solidFill>
                <a:latin typeface="Arial" pitchFamily="34" charset="0"/>
                <a:cs typeface="Arial" pitchFamily="34" charset="0"/>
              </a:rPr>
              <a:t>вы чувствуете </a:t>
            </a:r>
            <a:r>
              <a:rPr lang="ru-RU" sz="2000" dirty="0">
                <a:solidFill>
                  <a:schemeClr val="accent2">
                    <a:lumMod val="50000"/>
                  </a:schemeClr>
                </a:solidFill>
                <a:latin typeface="Arial" pitchFamily="34" charset="0"/>
                <a:cs typeface="Arial" pitchFamily="34" charset="0"/>
              </a:rPr>
              <a:t>тяжесть. Мысленно снимите головной убор рукой и выразительно, эмоционально сбросьте его на пол. Потрясите головой, расправьте рукой волосы на голове, а затем сбросьте руки вниз, как бы избавляясь от головной боли.</a:t>
            </a:r>
          </a:p>
        </p:txBody>
      </p:sp>
      <p:pic>
        <p:nvPicPr>
          <p:cNvPr id="3" name="Рисунок 2" descr="bolit-golova.jpg"/>
          <p:cNvPicPr>
            <a:picLocks noChangeAspect="1"/>
          </p:cNvPicPr>
          <p:nvPr/>
        </p:nvPicPr>
        <p:blipFill>
          <a:blip r:embed="rId2" cstate="print"/>
          <a:stretch>
            <a:fillRect/>
          </a:stretch>
        </p:blipFill>
        <p:spPr>
          <a:xfrm>
            <a:off x="179512" y="1700808"/>
            <a:ext cx="3524250" cy="291465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11560" y="404664"/>
            <a:ext cx="8136904" cy="3312368"/>
          </a:xfrm>
        </p:spPr>
        <p:txBody>
          <a:bodyPr>
            <a:normAutofit/>
          </a:bodyPr>
          <a:lstStyle/>
          <a:p>
            <a:pPr algn="ctr"/>
            <a:r>
              <a:rPr lang="ru-RU" sz="2800" b="1" dirty="0" smtClean="0">
                <a:solidFill>
                  <a:srgbClr val="CC0099"/>
                </a:solidFill>
                <a:latin typeface="Arial" pitchFamily="34" charset="0"/>
                <a:cs typeface="Arial" pitchFamily="34" charset="0"/>
              </a:rPr>
              <a:t>Упражнение  «Пословицы»</a:t>
            </a:r>
          </a:p>
          <a:p>
            <a:pPr algn="ctr"/>
            <a:endParaRPr lang="ru-RU" sz="2000" dirty="0" smtClean="0">
              <a:solidFill>
                <a:srgbClr val="CC0099"/>
              </a:solidFill>
              <a:latin typeface="Arial" pitchFamily="34" charset="0"/>
              <a:cs typeface="Arial" pitchFamily="34" charset="0"/>
            </a:endParaRPr>
          </a:p>
          <a:p>
            <a:pPr algn="just"/>
            <a:r>
              <a:rPr lang="ru-RU" sz="1800" dirty="0" smtClean="0">
                <a:solidFill>
                  <a:schemeClr val="accent2">
                    <a:lumMod val="50000"/>
                  </a:schemeClr>
                </a:solidFill>
                <a:latin typeface="Arial" pitchFamily="34" charset="0"/>
                <a:cs typeface="Arial" pitchFamily="34" charset="0"/>
              </a:rPr>
              <a:t>    Предлагаем упражнение, хорошо снимающее депрессию и плохое настроение. Возьмите любую из книг: «Русские пословицы», «Мысли великих людей», «Афоризмы». Читайте пословицы или афоризмы в течение 15—20 мин., пока не почувствуете внутреннее облегчение. Возможно, кроме успокоения, та или иная пословица натолкнет вас на правильное решение.</a:t>
            </a:r>
          </a:p>
          <a:p>
            <a:endParaRPr lang="ru-RU" dirty="0"/>
          </a:p>
        </p:txBody>
      </p:sp>
      <p:pic>
        <p:nvPicPr>
          <p:cNvPr id="4" name="Рисунок 3" descr="Dobro.jpg"/>
          <p:cNvPicPr>
            <a:picLocks noChangeAspect="1"/>
          </p:cNvPicPr>
          <p:nvPr/>
        </p:nvPicPr>
        <p:blipFill>
          <a:blip r:embed="rId2" cstate="print"/>
          <a:stretch>
            <a:fillRect/>
          </a:stretch>
        </p:blipFill>
        <p:spPr>
          <a:xfrm>
            <a:off x="5292080" y="3429000"/>
            <a:ext cx="3528392" cy="3168352"/>
          </a:xfrm>
          <a:prstGeom prst="rect">
            <a:avLst/>
          </a:prstGeom>
          <a:ln>
            <a:noFill/>
          </a:ln>
          <a:effectLst>
            <a:softEdge rad="112500"/>
          </a:effectLst>
        </p:spPr>
      </p:pic>
      <p:pic>
        <p:nvPicPr>
          <p:cNvPr id="5" name="Рисунок 4" descr="Q4dZMx969SY.jpg"/>
          <p:cNvPicPr>
            <a:picLocks noChangeAspect="1"/>
          </p:cNvPicPr>
          <p:nvPr/>
        </p:nvPicPr>
        <p:blipFill>
          <a:blip r:embed="rId3" cstate="print"/>
          <a:stretch>
            <a:fillRect/>
          </a:stretch>
        </p:blipFill>
        <p:spPr>
          <a:xfrm>
            <a:off x="395536" y="3429000"/>
            <a:ext cx="4674096" cy="3116064"/>
          </a:xfrm>
          <a:prstGeom prst="rect">
            <a:avLst/>
          </a:prstGeom>
          <a:ln>
            <a:noFill/>
          </a:ln>
          <a:effectLst>
            <a:softEdge rad="112500"/>
          </a:effectLst>
        </p:spPr>
      </p:pic>
    </p:spTree>
  </p:cSld>
  <p:clrMapOvr>
    <a:masterClrMapping/>
  </p:clrMapOvr>
  <p:transition>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1214422"/>
            <a:ext cx="7772400" cy="642942"/>
          </a:xfrm>
        </p:spPr>
        <p:txBody>
          <a:bodyPr/>
          <a:lstStyle/>
          <a:p>
            <a:r>
              <a:rPr lang="ru-RU" sz="3200" dirty="0" smtClean="0">
                <a:solidFill>
                  <a:srgbClr val="FF0000"/>
                </a:solidFill>
              </a:rPr>
              <a:t> </a:t>
            </a:r>
            <a:endParaRPr lang="ru-RU" dirty="0"/>
          </a:p>
        </p:txBody>
      </p:sp>
      <p:sp>
        <p:nvSpPr>
          <p:cNvPr id="3" name="Текст 2"/>
          <p:cNvSpPr>
            <a:spLocks noGrp="1"/>
          </p:cNvSpPr>
          <p:nvPr>
            <p:ph type="body" idx="1"/>
          </p:nvPr>
        </p:nvSpPr>
        <p:spPr>
          <a:xfrm>
            <a:off x="611560" y="620688"/>
            <a:ext cx="4896544" cy="5832648"/>
          </a:xfrm>
        </p:spPr>
        <p:txBody>
          <a:bodyPr>
            <a:normAutofit/>
          </a:bodyPr>
          <a:lstStyle/>
          <a:p>
            <a:pPr algn="ctr"/>
            <a:r>
              <a:rPr lang="ru-RU" sz="4500" b="1" dirty="0">
                <a:solidFill>
                  <a:srgbClr val="D60093"/>
                </a:solidFill>
                <a:latin typeface="Arial" pitchFamily="34" charset="0"/>
                <a:cs typeface="Arial" pitchFamily="34" charset="0"/>
              </a:rPr>
              <a:t>Упражнение </a:t>
            </a:r>
            <a:r>
              <a:rPr lang="ru-RU" sz="4500" b="1" dirty="0" smtClean="0">
                <a:solidFill>
                  <a:srgbClr val="D60093"/>
                </a:solidFill>
                <a:latin typeface="Arial" pitchFamily="34" charset="0"/>
                <a:cs typeface="Arial" pitchFamily="34" charset="0"/>
              </a:rPr>
              <a:t> </a:t>
            </a:r>
            <a:r>
              <a:rPr lang="ru-RU" sz="4500" b="1" dirty="0">
                <a:solidFill>
                  <a:srgbClr val="D60093"/>
                </a:solidFill>
                <a:latin typeface="Arial" pitchFamily="34" charset="0"/>
                <a:cs typeface="Arial" pitchFamily="34" charset="0"/>
              </a:rPr>
              <a:t>“Пресс”</a:t>
            </a:r>
          </a:p>
          <a:p>
            <a:pPr algn="just"/>
            <a:r>
              <a:rPr lang="ru-RU" sz="2300" i="1" dirty="0" smtClean="0">
                <a:solidFill>
                  <a:schemeClr val="bg1"/>
                </a:solidFill>
                <a:latin typeface="Arial" pitchFamily="34" charset="0"/>
                <a:cs typeface="Arial" pitchFamily="34" charset="0"/>
              </a:rPr>
              <a:t>     </a:t>
            </a:r>
            <a:endParaRPr lang="ru-RU" sz="2900" i="1" dirty="0">
              <a:solidFill>
                <a:schemeClr val="accent2">
                  <a:lumMod val="50000"/>
                </a:schemeClr>
              </a:solidFill>
              <a:latin typeface="Arial" pitchFamily="34" charset="0"/>
              <a:cs typeface="Arial" pitchFamily="34" charset="0"/>
            </a:endParaRPr>
          </a:p>
          <a:p>
            <a:pPr algn="just">
              <a:spcBef>
                <a:spcPts val="0"/>
              </a:spcBef>
            </a:pPr>
            <a:r>
              <a:rPr lang="ru-RU" sz="1800" dirty="0" smtClean="0">
                <a:solidFill>
                  <a:schemeClr val="accent2">
                    <a:lumMod val="50000"/>
                  </a:schemeClr>
                </a:solidFill>
                <a:latin typeface="Arial" pitchFamily="34" charset="0"/>
                <a:cs typeface="Arial" pitchFamily="34" charset="0"/>
              </a:rPr>
              <a:t>    </a:t>
            </a:r>
            <a:r>
              <a:rPr lang="ru-RU" sz="1800" kern="0" dirty="0" smtClean="0">
                <a:solidFill>
                  <a:schemeClr val="accent2">
                    <a:lumMod val="50000"/>
                  </a:schemeClr>
                </a:solidFill>
                <a:latin typeface="Arial" pitchFamily="34" charset="0"/>
                <a:cs typeface="Arial" pitchFamily="34" charset="0"/>
              </a:rPr>
              <a:t>Педагог </a:t>
            </a:r>
            <a:r>
              <a:rPr lang="ru-RU" sz="1800" kern="0" dirty="0">
                <a:solidFill>
                  <a:schemeClr val="accent2">
                    <a:lumMod val="50000"/>
                  </a:schemeClr>
                </a:solidFill>
                <a:latin typeface="Arial" pitchFamily="34" charset="0"/>
                <a:cs typeface="Arial" pitchFamily="34" charset="0"/>
              </a:rPr>
              <a:t>представляет внутри себя, на уровне груди, мощный пресс, который движется сверху вниз, подавляя возникающие отрицательные эмоции и связанное с ними внутреннее напряжение. Выполняя упражнение, важно добиться отчетливого ощущения </a:t>
            </a:r>
            <a:r>
              <a:rPr lang="ru-RU" sz="1800" kern="0" dirty="0" smtClean="0">
                <a:solidFill>
                  <a:schemeClr val="accent2">
                    <a:lumMod val="50000"/>
                  </a:schemeClr>
                </a:solidFill>
                <a:latin typeface="Arial" pitchFamily="34" charset="0"/>
                <a:cs typeface="Arial" pitchFamily="34" charset="0"/>
              </a:rPr>
              <a:t>физической тяжести </a:t>
            </a:r>
            <a:r>
              <a:rPr lang="ru-RU" sz="1800" kern="0" dirty="0">
                <a:solidFill>
                  <a:schemeClr val="accent2">
                    <a:lumMod val="50000"/>
                  </a:schemeClr>
                </a:solidFill>
                <a:latin typeface="Arial" pitchFamily="34" charset="0"/>
                <a:cs typeface="Arial" pitchFamily="34" charset="0"/>
              </a:rPr>
              <a:t>внутреннего пресса, подавляющего и как бы выталкивающего вниз нежелательные отрицательные эмоции и энергию, которую она с собой несет.</a:t>
            </a:r>
          </a:p>
          <a:p>
            <a:pPr algn="just"/>
            <a:r>
              <a:rPr lang="ru-RU" dirty="0" smtClean="0">
                <a:solidFill>
                  <a:schemeClr val="bg1"/>
                </a:solidFill>
              </a:rPr>
              <a:t>                </a:t>
            </a:r>
            <a:endParaRPr lang="ru-RU" dirty="0">
              <a:solidFill>
                <a:schemeClr val="bg1"/>
              </a:solidFill>
            </a:endParaRPr>
          </a:p>
        </p:txBody>
      </p:sp>
      <p:pic>
        <p:nvPicPr>
          <p:cNvPr id="4" name="Рисунок 3" descr="mc50_b.jpg"/>
          <p:cNvPicPr>
            <a:picLocks noChangeAspect="1"/>
          </p:cNvPicPr>
          <p:nvPr/>
        </p:nvPicPr>
        <p:blipFill>
          <a:blip r:embed="rId2" cstate="print"/>
          <a:stretch>
            <a:fillRect/>
          </a:stretch>
        </p:blipFill>
        <p:spPr>
          <a:xfrm>
            <a:off x="5631242" y="836712"/>
            <a:ext cx="3321489" cy="4896544"/>
          </a:xfrm>
          <a:prstGeom prst="rect">
            <a:avLst/>
          </a:prstGeom>
          <a:ln>
            <a:noFill/>
          </a:ln>
          <a:effectLst>
            <a:softEdge rad="112500"/>
          </a:effectLst>
        </p:spPr>
      </p:pic>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483768" y="454399"/>
            <a:ext cx="6336704"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CC0099"/>
                </a:solidFill>
                <a:effectLst/>
                <a:latin typeface="Arial" pitchFamily="34" charset="0"/>
                <a:ea typeface="Times New Roman" pitchFamily="18" charset="0"/>
                <a:cs typeface="Arial" pitchFamily="34" charset="0"/>
              </a:rPr>
              <a:t>Упражнение «Мария Ивановна»</a:t>
            </a:r>
            <a:endParaRPr kumimoji="0" lang="ru-RU" sz="2800" b="0" i="0" u="none" strike="noStrike" cap="none" normalizeH="0" baseline="0" dirty="0" smtClean="0">
              <a:ln>
                <a:noFill/>
              </a:ln>
              <a:solidFill>
                <a:srgbClr val="CC0099"/>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ru-RU" sz="160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вас состоялся неприятный разговор, например, с </a:t>
            </a:r>
            <a:r>
              <a:rPr lang="ru-RU" sz="1600" i="1" dirty="0" smtClean="0">
                <a:latin typeface="Arial" pitchFamily="34" charset="0"/>
                <a:ea typeface="Times New Roman" pitchFamily="18" charset="0"/>
                <a:cs typeface="Arial" pitchFamily="34" charset="0"/>
              </a:rPr>
              <a:t>начальством</a:t>
            </a:r>
            <a:r>
              <a:rPr kumimoji="0" lang="ru-RU" sz="160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условно названным нами Марией Ивановной. Она позволила себе в разговоре с вами неучтивый тон и несправедливые замечания. Закончился рабочий день, и по дороге домой вы вспоминаете неприятную беседу, у вас снова возникает чувство обиды. Вы пытаетесь забыть обидчицу, но это не удается. На фоне усталости у вас возникает психическое напряжение.</a:t>
            </a:r>
            <a:endParaRPr kumimoji="0" lang="ru-RU" sz="1600" i="1"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ru-RU"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Попробуйте поступить так. Вместо того чтобы вычеркивать Марию Ивановну из своей памяти, попытайтесь, наоборот, мысленно приблизить ее к себе. Для этого по дороге домой сыграйте роль Марии Ивановны. Подражайте ее походке, манере себя вести, представьте ее размышления, семейную ситуацию, наконец, отношение к разговору с вами. Через несколько минут вы почувствуете не только ослабление внутреннего напряжения, но и изменение своего отношения к конфликту, к Марии Ивановне. По сути дела, вы включились в ситуацию Марии Ивановны и смогли ее понять. Результаты этого упражнения обнаружите на другой день, когда придете</a:t>
            </a:r>
            <a:r>
              <a:rPr kumimoji="0" lang="ru-RU" sz="1600" i="0" u="none" strike="noStrike" cap="none" normalizeH="0" dirty="0" smtClean="0">
                <a:ln>
                  <a:noFill/>
                </a:ln>
                <a:solidFill>
                  <a:schemeClr val="tx1"/>
                </a:solidFill>
                <a:effectLst/>
                <a:latin typeface="Arial" pitchFamily="34" charset="0"/>
                <a:ea typeface="Times New Roman" pitchFamily="18" charset="0"/>
                <a:cs typeface="Arial" pitchFamily="34" charset="0"/>
              </a:rPr>
              <a:t> на работу</a:t>
            </a:r>
            <a:r>
              <a:rPr kumimoji="0" lang="ru-RU"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Мария Ивановна с удивлением почувствует, что вы спокойны и доброжелательны, и, в свою очередь, станет стремиться уладить конфликт.</a:t>
            </a:r>
            <a:endParaRPr kumimoji="0" lang="ru-RU" sz="160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Рисунок 2" descr="0000002030.jpg"/>
          <p:cNvPicPr>
            <a:picLocks noChangeAspect="1"/>
          </p:cNvPicPr>
          <p:nvPr/>
        </p:nvPicPr>
        <p:blipFill>
          <a:blip r:embed="rId2" cstate="print"/>
          <a:stretch>
            <a:fillRect/>
          </a:stretch>
        </p:blipFill>
        <p:spPr>
          <a:xfrm>
            <a:off x="179512" y="1268760"/>
            <a:ext cx="2232248" cy="3305361"/>
          </a:xfrm>
          <a:prstGeom prst="rect">
            <a:avLst/>
          </a:prstGeom>
          <a:ln>
            <a:noFill/>
          </a:ln>
          <a:effectLst>
            <a:softEdge rad="112500"/>
          </a:effectLst>
        </p:spPr>
      </p:pic>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67544" y="332656"/>
            <a:ext cx="8424936" cy="5976664"/>
          </a:xfrm>
        </p:spPr>
        <p:txBody>
          <a:bodyPr>
            <a:noAutofit/>
          </a:bodyPr>
          <a:lstStyle/>
          <a:p>
            <a:pPr algn="ctr"/>
            <a:r>
              <a:rPr lang="ru-RU" sz="2800" b="1" dirty="0" smtClean="0">
                <a:solidFill>
                  <a:srgbClr val="CC0099"/>
                </a:solidFill>
                <a:latin typeface="Arial" pitchFamily="34" charset="0"/>
                <a:cs typeface="Arial" pitchFamily="34" charset="0"/>
              </a:rPr>
              <a:t>Упражнение «Настроение»</a:t>
            </a:r>
            <a:endParaRPr lang="ru-RU" sz="2800" dirty="0" smtClean="0">
              <a:solidFill>
                <a:srgbClr val="CC0099"/>
              </a:solidFill>
              <a:latin typeface="Arial" pitchFamily="34" charset="0"/>
              <a:cs typeface="Arial" pitchFamily="34" charset="0"/>
            </a:endParaRPr>
          </a:p>
          <a:p>
            <a:pPr algn="just"/>
            <a:r>
              <a:rPr lang="ru-RU" sz="1800" dirty="0" smtClean="0">
                <a:solidFill>
                  <a:schemeClr val="accent2">
                    <a:lumMod val="50000"/>
                  </a:schemeClr>
                </a:solidFill>
                <a:latin typeface="Arial" pitchFamily="34" charset="0"/>
                <a:cs typeface="Arial" pitchFamily="34" charset="0"/>
              </a:rPr>
              <a:t>          Возьмите цветные карандаши или мелки и чистый лист бумаги. Расслабленно, левой рукой нарисуйте линии, цветовые пятна, фигуры. Попробуйте представить себе, что вы переносите на бумагу ваше тревожное настроение, как бы материализуя его. Важно при этом выбрать цвет в полном соответствии с вашим настроением. А теперь переверните бумагу и на другой стороне листа напишите 5—7 слов, отражающих ваше настроение. Долго не думайте, необходимо, чтобы слова возникали спонтанно, без специального контроля с вашей стороны. После этого еще раз посмотрите на свой рисунок, как бы заново проживая свое состояние, перечитайте слова и с удовольствием, эмоционально разорвите листок, выбросите в урну. Ваше эмоционально неприятное состояние исчезнет, оно перейдет в рисунок и будет уничтожено вами.</a:t>
            </a:r>
          </a:p>
          <a:p>
            <a:r>
              <a:rPr lang="ru-RU" sz="1800" dirty="0" smtClean="0">
                <a:solidFill>
                  <a:schemeClr val="accent2">
                    <a:lumMod val="50000"/>
                  </a:schemeClr>
                </a:solidFill>
                <a:latin typeface="Arial" pitchFamily="34" charset="0"/>
                <a:cs typeface="Arial" pitchFamily="34" charset="0"/>
              </a:rPr>
              <a:t> </a:t>
            </a:r>
            <a:endParaRPr lang="ru-RU" sz="1800" dirty="0">
              <a:solidFill>
                <a:schemeClr val="accent2">
                  <a:lumMod val="50000"/>
                </a:schemeClr>
              </a:solidFill>
              <a:latin typeface="Arial" pitchFamily="34" charset="0"/>
              <a:cs typeface="Arial" pitchFamily="34" charset="0"/>
            </a:endParaRPr>
          </a:p>
        </p:txBody>
      </p:sp>
      <p:pic>
        <p:nvPicPr>
          <p:cNvPr id="5" name="Рисунок 4" descr="horoshee_nastroenie.jpg"/>
          <p:cNvPicPr>
            <a:picLocks noChangeAspect="1"/>
          </p:cNvPicPr>
          <p:nvPr/>
        </p:nvPicPr>
        <p:blipFill>
          <a:blip r:embed="rId2" cstate="print"/>
          <a:stretch>
            <a:fillRect/>
          </a:stretch>
        </p:blipFill>
        <p:spPr>
          <a:xfrm>
            <a:off x="2051720" y="3653992"/>
            <a:ext cx="5832648" cy="3244058"/>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transition>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2"/>
          </p:nvPr>
        </p:nvSpPr>
        <p:spPr>
          <a:xfrm>
            <a:off x="285720" y="404664"/>
            <a:ext cx="8318728" cy="5843736"/>
          </a:xfrm>
        </p:spPr>
        <p:txBody>
          <a:bodyPr>
            <a:normAutofit/>
          </a:bodyPr>
          <a:lstStyle/>
          <a:p>
            <a:pPr algn="ctr"/>
            <a:endParaRPr lang="ru-RU" sz="1800" b="1" dirty="0" smtClean="0">
              <a:latin typeface="Arial" pitchFamily="34" charset="0"/>
              <a:cs typeface="Arial" pitchFamily="34" charset="0"/>
            </a:endParaRPr>
          </a:p>
          <a:p>
            <a:pPr algn="ctr"/>
            <a:r>
              <a:rPr lang="ru-RU" sz="2800" b="1" dirty="0" smtClean="0">
                <a:solidFill>
                  <a:srgbClr val="CC0099"/>
                </a:solidFill>
                <a:latin typeface="Arial" pitchFamily="34" charset="0"/>
                <a:cs typeface="Arial" pitchFamily="34" charset="0"/>
              </a:rPr>
              <a:t>Упражнение «Настрой на работу»</a:t>
            </a:r>
          </a:p>
          <a:p>
            <a:pPr algn="ctr"/>
            <a:endParaRPr lang="ru-RU" sz="1900" dirty="0" smtClean="0">
              <a:solidFill>
                <a:srgbClr val="CC0099"/>
              </a:solidFill>
              <a:latin typeface="Arial" pitchFamily="34" charset="0"/>
              <a:cs typeface="Arial" pitchFamily="34" charset="0"/>
            </a:endParaRPr>
          </a:p>
          <a:p>
            <a:pPr algn="ctr"/>
            <a:r>
              <a:rPr lang="ru-RU" sz="3600" b="1" dirty="0" smtClean="0">
                <a:solidFill>
                  <a:schemeClr val="accent1">
                    <a:lumMod val="75000"/>
                  </a:schemeClr>
                </a:solidFill>
                <a:latin typeface="Arial" pitchFamily="34" charset="0"/>
                <a:cs typeface="Arial" pitchFamily="34" charset="0"/>
              </a:rPr>
              <a:t>«Я очень люблю свою работу, она доставляет мне огромное наслаждение и наполняет мою жизнь радостью постоянных побед и большим смыслом»</a:t>
            </a:r>
          </a:p>
          <a:p>
            <a:pPr algn="ctr"/>
            <a:r>
              <a:rPr lang="ru-RU" sz="3600" b="1" dirty="0" smtClean="0">
                <a:solidFill>
                  <a:schemeClr val="accent1">
                    <a:lumMod val="75000"/>
                  </a:schemeClr>
                </a:solidFill>
                <a:latin typeface="Arial" pitchFamily="34" charset="0"/>
                <a:cs typeface="Arial" pitchFamily="34" charset="0"/>
              </a:rPr>
              <a:t>«Я люблю детей своей группы. Я всегда радуюсь встречам с ними»</a:t>
            </a:r>
          </a:p>
          <a:p>
            <a:pPr algn="ctr"/>
            <a:endParaRPr lang="ru-RU" sz="3600" dirty="0" smtClean="0">
              <a:solidFill>
                <a:schemeClr val="accent5"/>
              </a:solidFill>
              <a:latin typeface="Arial" pitchFamily="34" charset="0"/>
              <a:cs typeface="Arial" pitchFamily="34" charset="0"/>
            </a:endParaRPr>
          </a:p>
        </p:txBody>
      </p:sp>
      <p:pic>
        <p:nvPicPr>
          <p:cNvPr id="4" name="Рисунок 3" descr="white_250.png"/>
          <p:cNvPicPr>
            <a:picLocks noChangeAspect="1"/>
          </p:cNvPicPr>
          <p:nvPr/>
        </p:nvPicPr>
        <p:blipFill>
          <a:blip r:embed="rId2" cstate="print"/>
          <a:srcRect l="40277" t="29604" r="11485" b="13654"/>
          <a:stretch>
            <a:fillRect/>
          </a:stretch>
        </p:blipFill>
        <p:spPr>
          <a:xfrm>
            <a:off x="7487816" y="0"/>
            <a:ext cx="1656184" cy="1813915"/>
          </a:xfrm>
          <a:prstGeom prst="rect">
            <a:avLst/>
          </a:prstGeom>
          <a:ln>
            <a:noFill/>
          </a:ln>
          <a:effectLst>
            <a:softEdge rad="112500"/>
          </a:effectLst>
        </p:spPr>
      </p:pic>
    </p:spTree>
  </p:cSld>
  <p:clrMapOvr>
    <a:masterClrMapping/>
  </p:clrMapOvr>
  <p:transition>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546</TotalTime>
  <Words>839</Words>
  <Application>Microsoft Office PowerPoint</Application>
  <PresentationFormat>Экран (4:3)</PresentationFormat>
  <Paragraphs>55</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Поток</vt:lpstr>
      <vt:lpstr>       «МИНУТКИ  ОТДЫХА» (Психологические игры и упражнения для педагогов) </vt:lpstr>
      <vt:lpstr>                 Цели психологических игр - способствуют гармонизации внутреннего мира педагога, ослабляют его психическую напряженность, развивают внутренние психические силы.   Психологические упражнения помогают  педагогу ориентироваться в собственных психических состояниях, адекватно их расценивать, управлять собой, сохраняя свое психическое здоровье и, как следствие этого, достигать успеха в профессиональной деятельности. </vt:lpstr>
      <vt:lpstr>Слайд 3</vt:lpstr>
      <vt:lpstr>Слайд 4</vt:lpstr>
      <vt:lpstr>Слайд 5</vt:lpstr>
      <vt:lpstr> </vt:lpstr>
      <vt:lpstr>Слайд 7</vt:lpstr>
      <vt:lpstr>Слайд 8</vt:lpstr>
      <vt:lpstr>Слайд 9</vt:lpstr>
      <vt:lpstr>Слайд 10</vt:lpstr>
      <vt:lpstr>       СПАСИБО ЗА ВНИМАНИЕ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Упражнения на релаксацию в работе с детьми</dc:title>
  <dc:creator>0000</dc:creator>
  <cp:lastModifiedBy>ДашаЖеня</cp:lastModifiedBy>
  <cp:revision>59</cp:revision>
  <dcterms:created xsi:type="dcterms:W3CDTF">2010-11-05T08:17:08Z</dcterms:created>
  <dcterms:modified xsi:type="dcterms:W3CDTF">2012-10-31T06:17:21Z</dcterms:modified>
</cp:coreProperties>
</file>