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64" r:id="rId2"/>
    <p:sldId id="256" r:id="rId3"/>
    <p:sldId id="257" r:id="rId4"/>
    <p:sldId id="258" r:id="rId5"/>
    <p:sldId id="267" r:id="rId6"/>
    <p:sldId id="259" r:id="rId7"/>
    <p:sldId id="268" r:id="rId8"/>
    <p:sldId id="260" r:id="rId9"/>
    <p:sldId id="269" r:id="rId10"/>
    <p:sldId id="272" r:id="rId11"/>
    <p:sldId id="271" r:id="rId12"/>
    <p:sldId id="273" r:id="rId13"/>
    <p:sldId id="274" r:id="rId14"/>
    <p:sldId id="275" r:id="rId15"/>
    <p:sldId id="263" r:id="rId16"/>
    <p:sldId id="266" r:id="rId17"/>
    <p:sldId id="270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78" y="-5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9" name="Freeform 17"/>
          <p:cNvSpPr>
            <a:spLocks/>
          </p:cNvSpPr>
          <p:nvPr/>
        </p:nvSpPr>
        <p:spPr bwMode="gray">
          <a:xfrm>
            <a:off x="-9525" y="1447800"/>
            <a:ext cx="9164638" cy="3832225"/>
          </a:xfrm>
          <a:custGeom>
            <a:avLst/>
            <a:gdLst/>
            <a:ahLst/>
            <a:cxnLst>
              <a:cxn ang="0">
                <a:pos x="12" y="124"/>
              </a:cxn>
              <a:cxn ang="0">
                <a:pos x="1381" y="12"/>
              </a:cxn>
              <a:cxn ang="0">
                <a:pos x="4064" y="581"/>
              </a:cxn>
              <a:cxn ang="0">
                <a:pos x="5773" y="118"/>
              </a:cxn>
              <a:cxn ang="0">
                <a:pos x="5766" y="2151"/>
              </a:cxn>
              <a:cxn ang="0">
                <a:pos x="3966" y="2263"/>
              </a:cxn>
              <a:cxn ang="0">
                <a:pos x="1963" y="1897"/>
              </a:cxn>
              <a:cxn ang="0">
                <a:pos x="6" y="2407"/>
              </a:cxn>
              <a:cxn ang="0">
                <a:pos x="12" y="124"/>
              </a:cxn>
            </a:cxnLst>
            <a:rect l="0" t="0" r="r" b="b"/>
            <a:pathLst>
              <a:path w="5773" h="2414">
                <a:moveTo>
                  <a:pt x="12" y="124"/>
                </a:moveTo>
                <a:cubicBezTo>
                  <a:pt x="150" y="76"/>
                  <a:pt x="581" y="0"/>
                  <a:pt x="1381" y="12"/>
                </a:cubicBezTo>
                <a:cubicBezTo>
                  <a:pt x="2181" y="23"/>
                  <a:pt x="3370" y="437"/>
                  <a:pt x="4064" y="581"/>
                </a:cubicBezTo>
                <a:cubicBezTo>
                  <a:pt x="4758" y="725"/>
                  <a:pt x="5635" y="219"/>
                  <a:pt x="5773" y="118"/>
                </a:cubicBezTo>
                <a:lnTo>
                  <a:pt x="5766" y="2151"/>
                </a:lnTo>
                <a:cubicBezTo>
                  <a:pt x="4994" y="2407"/>
                  <a:pt x="4326" y="2311"/>
                  <a:pt x="3966" y="2263"/>
                </a:cubicBezTo>
                <a:cubicBezTo>
                  <a:pt x="3606" y="2215"/>
                  <a:pt x="2715" y="1873"/>
                  <a:pt x="1963" y="1897"/>
                </a:cubicBezTo>
                <a:cubicBezTo>
                  <a:pt x="1305" y="1893"/>
                  <a:pt x="0" y="2402"/>
                  <a:pt x="6" y="2407"/>
                </a:cubicBezTo>
                <a:cubicBezTo>
                  <a:pt x="12" y="2414"/>
                  <a:pt x="12" y="568"/>
                  <a:pt x="12" y="124"/>
                </a:cubicBezTo>
                <a:close/>
              </a:path>
            </a:pathLst>
          </a:custGeom>
          <a:solidFill>
            <a:schemeClr val="accent1">
              <a:alpha val="41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90" name="Freeform 18"/>
          <p:cNvSpPr>
            <a:spLocks/>
          </p:cNvSpPr>
          <p:nvPr/>
        </p:nvSpPr>
        <p:spPr bwMode="gray">
          <a:xfrm>
            <a:off x="-9525" y="1730375"/>
            <a:ext cx="9150350" cy="3265488"/>
          </a:xfrm>
          <a:custGeom>
            <a:avLst/>
            <a:gdLst/>
            <a:ahLst/>
            <a:cxnLst>
              <a:cxn ang="0">
                <a:pos x="6" y="272"/>
              </a:cxn>
              <a:cxn ang="0">
                <a:pos x="1453" y="10"/>
              </a:cxn>
              <a:cxn ang="0">
                <a:pos x="4182" y="482"/>
              </a:cxn>
              <a:cxn ang="0">
                <a:pos x="5764" y="154"/>
              </a:cxn>
              <a:cxn ang="0">
                <a:pos x="5764" y="1806"/>
              </a:cxn>
              <a:cxn ang="0">
                <a:pos x="4005" y="1994"/>
              </a:cxn>
              <a:cxn ang="0">
                <a:pos x="1891" y="1522"/>
              </a:cxn>
              <a:cxn ang="0">
                <a:pos x="6" y="1967"/>
              </a:cxn>
              <a:cxn ang="0">
                <a:pos x="6" y="272"/>
              </a:cxn>
            </a:cxnLst>
            <a:rect l="0" t="0" r="r" b="b"/>
            <a:pathLst>
              <a:path w="5764" h="2057">
                <a:moveTo>
                  <a:pt x="6" y="272"/>
                </a:moveTo>
                <a:cubicBezTo>
                  <a:pt x="144" y="233"/>
                  <a:pt x="656" y="0"/>
                  <a:pt x="1453" y="10"/>
                </a:cubicBezTo>
                <a:cubicBezTo>
                  <a:pt x="2250" y="20"/>
                  <a:pt x="3475" y="403"/>
                  <a:pt x="4182" y="482"/>
                </a:cubicBezTo>
                <a:cubicBezTo>
                  <a:pt x="4890" y="561"/>
                  <a:pt x="5626" y="237"/>
                  <a:pt x="5764" y="154"/>
                </a:cubicBezTo>
                <a:lnTo>
                  <a:pt x="5764" y="1806"/>
                </a:lnTo>
                <a:cubicBezTo>
                  <a:pt x="4919" y="2052"/>
                  <a:pt x="4485" y="2057"/>
                  <a:pt x="4005" y="1994"/>
                </a:cubicBezTo>
                <a:cubicBezTo>
                  <a:pt x="3526" y="1929"/>
                  <a:pt x="2640" y="1502"/>
                  <a:pt x="1891" y="1522"/>
                </a:cubicBezTo>
                <a:cubicBezTo>
                  <a:pt x="1234" y="1519"/>
                  <a:pt x="0" y="1962"/>
                  <a:pt x="6" y="1967"/>
                </a:cubicBezTo>
                <a:cubicBezTo>
                  <a:pt x="12" y="1972"/>
                  <a:pt x="6" y="641"/>
                  <a:pt x="6" y="272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7086600" y="1947863"/>
            <a:ext cx="533400" cy="533400"/>
            <a:chOff x="4752" y="1200"/>
            <a:chExt cx="288" cy="288"/>
          </a:xfrm>
        </p:grpSpPr>
        <p:sp>
          <p:nvSpPr>
            <p:cNvPr id="3092" name="Oval 20"/>
            <p:cNvSpPr>
              <a:spLocks noChangeArrowheads="1"/>
            </p:cNvSpPr>
            <p:nvPr userDrawn="1"/>
          </p:nvSpPr>
          <p:spPr bwMode="gray">
            <a:xfrm>
              <a:off x="4752" y="1200"/>
              <a:ext cx="288" cy="288"/>
            </a:xfrm>
            <a:prstGeom prst="ellipse">
              <a:avLst/>
            </a:prstGeom>
            <a:gradFill rotWithShape="1">
              <a:gsLst>
                <a:gs pos="0">
                  <a:schemeClr val="tx2">
                    <a:gamma/>
                    <a:tint val="25490"/>
                    <a:invGamma/>
                  </a:schemeClr>
                </a:gs>
                <a:gs pos="100000">
                  <a:schemeClr val="tx2">
                    <a:alpha val="3100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93" name="Oval 21"/>
            <p:cNvSpPr>
              <a:spLocks noChangeArrowheads="1"/>
            </p:cNvSpPr>
            <p:nvPr userDrawn="1"/>
          </p:nvSpPr>
          <p:spPr bwMode="gray">
            <a:xfrm>
              <a:off x="4752" y="1200"/>
              <a:ext cx="192" cy="19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tint val="34902"/>
                    <a:invGamma/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7620000" y="1371600"/>
            <a:ext cx="914400" cy="914400"/>
            <a:chOff x="4992" y="816"/>
            <a:chExt cx="576" cy="576"/>
          </a:xfrm>
        </p:grpSpPr>
        <p:sp>
          <p:nvSpPr>
            <p:cNvPr id="3095" name="Oval 23"/>
            <p:cNvSpPr>
              <a:spLocks noChangeArrowheads="1"/>
            </p:cNvSpPr>
            <p:nvPr userDrawn="1"/>
          </p:nvSpPr>
          <p:spPr bwMode="gray">
            <a:xfrm>
              <a:off x="4992" y="816"/>
              <a:ext cx="576" cy="576"/>
            </a:xfrm>
            <a:prstGeom prst="ellipse">
              <a:avLst/>
            </a:prstGeom>
            <a:solidFill>
              <a:schemeClr val="accent1">
                <a:alpha val="53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96" name="Oval 24"/>
            <p:cNvSpPr>
              <a:spLocks noChangeArrowheads="1"/>
            </p:cNvSpPr>
            <p:nvPr userDrawn="1"/>
          </p:nvSpPr>
          <p:spPr bwMode="gray">
            <a:xfrm>
              <a:off x="4992" y="912"/>
              <a:ext cx="480" cy="38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tint val="34902"/>
                    <a:invGamma/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304800" y="3429000"/>
            <a:ext cx="1295400" cy="1371600"/>
            <a:chOff x="4992" y="816"/>
            <a:chExt cx="576" cy="576"/>
          </a:xfrm>
        </p:grpSpPr>
        <p:sp>
          <p:nvSpPr>
            <p:cNvPr id="3098" name="Oval 26"/>
            <p:cNvSpPr>
              <a:spLocks noChangeArrowheads="1"/>
            </p:cNvSpPr>
            <p:nvPr userDrawn="1"/>
          </p:nvSpPr>
          <p:spPr bwMode="gray">
            <a:xfrm>
              <a:off x="4992" y="816"/>
              <a:ext cx="576" cy="576"/>
            </a:xfrm>
            <a:prstGeom prst="ellipse">
              <a:avLst/>
            </a:prstGeom>
            <a:solidFill>
              <a:schemeClr val="tx2">
                <a:alpha val="53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99" name="Oval 27"/>
            <p:cNvSpPr>
              <a:spLocks noChangeArrowheads="1"/>
            </p:cNvSpPr>
            <p:nvPr userDrawn="1"/>
          </p:nvSpPr>
          <p:spPr bwMode="gray">
            <a:xfrm>
              <a:off x="4992" y="912"/>
              <a:ext cx="480" cy="38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tint val="34902"/>
                    <a:invGamma/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477000"/>
            <a:ext cx="2133600" cy="244475"/>
          </a:xfrm>
        </p:spPr>
        <p:txBody>
          <a:bodyPr/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477000"/>
            <a:ext cx="2895600" cy="244475"/>
          </a:xfrm>
        </p:spPr>
        <p:txBody>
          <a:bodyPr/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>
              <a:defRPr sz="1200"/>
            </a:lvl1pPr>
          </a:lstStyle>
          <a:p>
            <a:fld id="{EB37CC8E-958C-465B-9829-04FE6503E3EB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228600" y="304800"/>
            <a:ext cx="1079500" cy="633413"/>
            <a:chOff x="2680" y="3678"/>
            <a:chExt cx="680" cy="399"/>
          </a:xfrm>
        </p:grpSpPr>
        <p:sp>
          <p:nvSpPr>
            <p:cNvPr id="3086" name="Text Box 14"/>
            <p:cNvSpPr txBox="1">
              <a:spLocks noChangeArrowheads="1"/>
            </p:cNvSpPr>
            <p:nvPr/>
          </p:nvSpPr>
          <p:spPr bwMode="gray">
            <a:xfrm>
              <a:off x="2680" y="3789"/>
              <a:ext cx="6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chemeClr val="tx2"/>
                  </a:solidFill>
                </a:rPr>
                <a:t>LOGO</a:t>
              </a:r>
            </a:p>
          </p:txBody>
        </p:sp>
        <p:sp>
          <p:nvSpPr>
            <p:cNvPr id="3087" name="AutoShape 15"/>
            <p:cNvSpPr>
              <a:spLocks noChangeArrowheads="1"/>
            </p:cNvSpPr>
            <p:nvPr/>
          </p:nvSpPr>
          <p:spPr bwMode="gray">
            <a:xfrm rot="5400000">
              <a:off x="2928" y="3493"/>
              <a:ext cx="172" cy="542"/>
            </a:xfrm>
            <a:prstGeom prst="moon">
              <a:avLst>
                <a:gd name="adj" fmla="val 21208"/>
              </a:avLst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2590800"/>
            <a:ext cx="7086600" cy="1012825"/>
          </a:xfrm>
          <a:effectLst>
            <a:outerShdw dist="53882" dir="2700000" algn="ctr" rotWithShape="0">
              <a:schemeClr val="tx1"/>
            </a:outerShdw>
          </a:effectLst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1295400" y="3581400"/>
            <a:ext cx="6705600" cy="381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000"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7F209F-CCD5-4425-B7A8-3A37C75BB470}" type="datetimeFigureOut">
              <a:rPr lang="ru-RU" smtClean="0"/>
              <a:pPr/>
              <a:t>13.10.2013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38B05F-6818-4129-B74C-8A22B08C34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685800"/>
            <a:ext cx="20574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60198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7F209F-CCD5-4425-B7A8-3A37C75BB470}" type="datetimeFigureOut">
              <a:rPr lang="ru-RU" smtClean="0"/>
              <a:pPr/>
              <a:t>13.10.2013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38B05F-6818-4129-B74C-8A22B08C34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7391400" cy="563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828800"/>
            <a:ext cx="8229600" cy="4495800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317F209F-CCD5-4425-B7A8-3A37C75BB470}" type="datetimeFigureOut">
              <a:rPr lang="ru-RU" smtClean="0"/>
              <a:pPr/>
              <a:t>13.10.2013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2895600" cy="320675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F538B05F-6818-4129-B74C-8A22B08C34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7F209F-CCD5-4425-B7A8-3A37C75BB470}" type="datetimeFigureOut">
              <a:rPr lang="ru-RU" smtClean="0"/>
              <a:pPr/>
              <a:t>13.10.2013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38B05F-6818-4129-B74C-8A22B08C34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7F209F-CCD5-4425-B7A8-3A37C75BB470}" type="datetimeFigureOut">
              <a:rPr lang="ru-RU" smtClean="0"/>
              <a:pPr/>
              <a:t>13.10.2013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38B05F-6818-4129-B74C-8A22B08C34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7F209F-CCD5-4425-B7A8-3A37C75BB470}" type="datetimeFigureOut">
              <a:rPr lang="ru-RU" smtClean="0"/>
              <a:pPr/>
              <a:t>13.10.2013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38B05F-6818-4129-B74C-8A22B08C34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7F209F-CCD5-4425-B7A8-3A37C75BB470}" type="datetimeFigureOut">
              <a:rPr lang="ru-RU" smtClean="0"/>
              <a:pPr/>
              <a:t>13.10.2013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38B05F-6818-4129-B74C-8A22B08C34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7F209F-CCD5-4425-B7A8-3A37C75BB470}" type="datetimeFigureOut">
              <a:rPr lang="ru-RU" smtClean="0"/>
              <a:pPr/>
              <a:t>13.10.2013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38B05F-6818-4129-B74C-8A22B08C34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7F209F-CCD5-4425-B7A8-3A37C75BB470}" type="datetimeFigureOut">
              <a:rPr lang="ru-RU" smtClean="0"/>
              <a:pPr/>
              <a:t>13.10.2013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38B05F-6818-4129-B74C-8A22B08C34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7F209F-CCD5-4425-B7A8-3A37C75BB470}" type="datetimeFigureOut">
              <a:rPr lang="ru-RU" smtClean="0"/>
              <a:pPr/>
              <a:t>13.10.2013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38B05F-6818-4129-B74C-8A22B08C34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7F209F-CCD5-4425-B7A8-3A37C75BB470}" type="datetimeFigureOut">
              <a:rPr lang="ru-RU" smtClean="0"/>
              <a:pPr/>
              <a:t>13.10.2013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38B05F-6818-4129-B74C-8A22B08C34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51" name="Object 27"/>
          <p:cNvGraphicFramePr>
            <a:graphicFrameLocks noChangeAspect="1"/>
          </p:cNvGraphicFramePr>
          <p:nvPr/>
        </p:nvGraphicFramePr>
        <p:xfrm>
          <a:off x="0" y="0"/>
          <a:ext cx="9144000" cy="1200150"/>
        </p:xfrm>
        <a:graphic>
          <a:graphicData uri="http://schemas.openxmlformats.org/presentationml/2006/ole">
            <p:oleObj spid="_x0000_s3074" name="Image" r:id="rId15" imgW="9561905" imgH="1600000" progId="">
              <p:embed/>
            </p:oleObj>
          </a:graphicData>
        </a:graphic>
      </p:graphicFrame>
      <p:sp>
        <p:nvSpPr>
          <p:cNvPr id="1040" name="Freeform 16"/>
          <p:cNvSpPr>
            <a:spLocks/>
          </p:cNvSpPr>
          <p:nvPr/>
        </p:nvSpPr>
        <p:spPr bwMode="gray">
          <a:xfrm>
            <a:off x="-11113" y="280988"/>
            <a:ext cx="9155113" cy="1620837"/>
          </a:xfrm>
          <a:custGeom>
            <a:avLst/>
            <a:gdLst/>
            <a:ahLst/>
            <a:cxnLst>
              <a:cxn ang="0">
                <a:pos x="6" y="109"/>
              </a:cxn>
              <a:cxn ang="0">
                <a:pos x="1427" y="46"/>
              </a:cxn>
              <a:cxn ang="0">
                <a:pos x="4032" y="255"/>
              </a:cxn>
              <a:cxn ang="0">
                <a:pos x="5767" y="0"/>
              </a:cxn>
              <a:cxn ang="0">
                <a:pos x="5767" y="776"/>
              </a:cxn>
              <a:cxn ang="0">
                <a:pos x="4065" y="831"/>
              </a:cxn>
              <a:cxn ang="0">
                <a:pos x="1984" y="674"/>
              </a:cxn>
              <a:cxn ang="0">
                <a:pos x="14" y="995"/>
              </a:cxn>
              <a:cxn ang="0">
                <a:pos x="6" y="109"/>
              </a:cxn>
            </a:cxnLst>
            <a:rect l="0" t="0" r="r" b="b"/>
            <a:pathLst>
              <a:path w="5767" h="1021">
                <a:moveTo>
                  <a:pt x="6" y="109"/>
                </a:moveTo>
                <a:cubicBezTo>
                  <a:pt x="144" y="93"/>
                  <a:pt x="626" y="42"/>
                  <a:pt x="1427" y="46"/>
                </a:cubicBezTo>
                <a:cubicBezTo>
                  <a:pt x="2228" y="50"/>
                  <a:pt x="3321" y="224"/>
                  <a:pt x="4032" y="255"/>
                </a:cubicBezTo>
                <a:cubicBezTo>
                  <a:pt x="4742" y="286"/>
                  <a:pt x="5649" y="91"/>
                  <a:pt x="5767" y="0"/>
                </a:cubicBezTo>
                <a:lnTo>
                  <a:pt x="5767" y="776"/>
                </a:lnTo>
                <a:cubicBezTo>
                  <a:pt x="4948" y="879"/>
                  <a:pt x="4543" y="844"/>
                  <a:pt x="4065" y="831"/>
                </a:cubicBezTo>
                <a:cubicBezTo>
                  <a:pt x="3587" y="818"/>
                  <a:pt x="2973" y="694"/>
                  <a:pt x="1984" y="674"/>
                </a:cubicBezTo>
                <a:cubicBezTo>
                  <a:pt x="995" y="654"/>
                  <a:pt x="28" y="969"/>
                  <a:pt x="14" y="995"/>
                </a:cubicBezTo>
                <a:cubicBezTo>
                  <a:pt x="0" y="1021"/>
                  <a:pt x="6" y="255"/>
                  <a:pt x="6" y="109"/>
                </a:cubicBezTo>
                <a:close/>
              </a:path>
            </a:pathLst>
          </a:custGeom>
          <a:solidFill>
            <a:schemeClr val="accent1">
              <a:alpha val="41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41" name="Freeform 17"/>
          <p:cNvSpPr>
            <a:spLocks/>
          </p:cNvSpPr>
          <p:nvPr/>
        </p:nvSpPr>
        <p:spPr bwMode="gray">
          <a:xfrm>
            <a:off x="-20638" y="533400"/>
            <a:ext cx="9161463" cy="1006475"/>
          </a:xfrm>
          <a:custGeom>
            <a:avLst/>
            <a:gdLst/>
            <a:ahLst/>
            <a:cxnLst>
              <a:cxn ang="0">
                <a:pos x="20" y="109"/>
              </a:cxn>
              <a:cxn ang="0">
                <a:pos x="1442" y="3"/>
              </a:cxn>
              <a:cxn ang="0">
                <a:pos x="4150" y="148"/>
              </a:cxn>
              <a:cxn ang="0">
                <a:pos x="5771" y="37"/>
              </a:cxn>
              <a:cxn ang="0">
                <a:pos x="5771" y="557"/>
              </a:cxn>
              <a:cxn ang="0">
                <a:pos x="3942" y="592"/>
              </a:cxn>
              <a:cxn ang="0">
                <a:pos x="1839" y="456"/>
              </a:cxn>
              <a:cxn ang="0">
                <a:pos x="6" y="620"/>
              </a:cxn>
              <a:cxn ang="0">
                <a:pos x="20" y="109"/>
              </a:cxn>
            </a:cxnLst>
            <a:rect l="0" t="0" r="r" b="b"/>
            <a:pathLst>
              <a:path w="5771" h="634">
                <a:moveTo>
                  <a:pt x="20" y="109"/>
                </a:moveTo>
                <a:cubicBezTo>
                  <a:pt x="26" y="109"/>
                  <a:pt x="645" y="0"/>
                  <a:pt x="1442" y="3"/>
                </a:cubicBezTo>
                <a:cubicBezTo>
                  <a:pt x="2239" y="6"/>
                  <a:pt x="3443" y="123"/>
                  <a:pt x="4150" y="148"/>
                </a:cubicBezTo>
                <a:cubicBezTo>
                  <a:pt x="4858" y="173"/>
                  <a:pt x="5633" y="63"/>
                  <a:pt x="5771" y="37"/>
                </a:cubicBezTo>
                <a:lnTo>
                  <a:pt x="5771" y="557"/>
                </a:lnTo>
                <a:cubicBezTo>
                  <a:pt x="4926" y="634"/>
                  <a:pt x="4422" y="612"/>
                  <a:pt x="3942" y="592"/>
                </a:cubicBezTo>
                <a:cubicBezTo>
                  <a:pt x="3463" y="572"/>
                  <a:pt x="2588" y="450"/>
                  <a:pt x="1839" y="456"/>
                </a:cubicBezTo>
                <a:cubicBezTo>
                  <a:pt x="1182" y="455"/>
                  <a:pt x="0" y="618"/>
                  <a:pt x="6" y="620"/>
                </a:cubicBezTo>
                <a:cubicBezTo>
                  <a:pt x="12" y="621"/>
                  <a:pt x="14" y="109"/>
                  <a:pt x="20" y="109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7740650" y="347663"/>
            <a:ext cx="387350" cy="366712"/>
            <a:chOff x="4752" y="1200"/>
            <a:chExt cx="288" cy="288"/>
          </a:xfrm>
        </p:grpSpPr>
        <p:sp>
          <p:nvSpPr>
            <p:cNvPr id="1043" name="Oval 19"/>
            <p:cNvSpPr>
              <a:spLocks noChangeArrowheads="1"/>
            </p:cNvSpPr>
            <p:nvPr userDrawn="1"/>
          </p:nvSpPr>
          <p:spPr bwMode="gray">
            <a:xfrm>
              <a:off x="4752" y="1200"/>
              <a:ext cx="288" cy="288"/>
            </a:xfrm>
            <a:prstGeom prst="ellipse">
              <a:avLst/>
            </a:prstGeom>
            <a:gradFill rotWithShape="1">
              <a:gsLst>
                <a:gs pos="0">
                  <a:schemeClr val="tx2">
                    <a:gamma/>
                    <a:tint val="25490"/>
                    <a:invGamma/>
                  </a:schemeClr>
                </a:gs>
                <a:gs pos="100000">
                  <a:schemeClr val="tx2">
                    <a:alpha val="3100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4" name="Oval 20"/>
            <p:cNvSpPr>
              <a:spLocks noChangeArrowheads="1"/>
            </p:cNvSpPr>
            <p:nvPr userDrawn="1"/>
          </p:nvSpPr>
          <p:spPr bwMode="gray">
            <a:xfrm>
              <a:off x="4752" y="1200"/>
              <a:ext cx="192" cy="19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tint val="34902"/>
                    <a:invGamma/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8153400" y="53975"/>
            <a:ext cx="609600" cy="592138"/>
            <a:chOff x="4992" y="816"/>
            <a:chExt cx="576" cy="576"/>
          </a:xfrm>
        </p:grpSpPr>
        <p:sp>
          <p:nvSpPr>
            <p:cNvPr id="1046" name="Oval 22"/>
            <p:cNvSpPr>
              <a:spLocks noChangeArrowheads="1"/>
            </p:cNvSpPr>
            <p:nvPr userDrawn="1"/>
          </p:nvSpPr>
          <p:spPr bwMode="gray">
            <a:xfrm>
              <a:off x="4992" y="816"/>
              <a:ext cx="576" cy="576"/>
            </a:xfrm>
            <a:prstGeom prst="ellipse">
              <a:avLst/>
            </a:prstGeom>
            <a:solidFill>
              <a:schemeClr val="accent1">
                <a:alpha val="53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7" name="Oval 23"/>
            <p:cNvSpPr>
              <a:spLocks noChangeArrowheads="1"/>
            </p:cNvSpPr>
            <p:nvPr userDrawn="1"/>
          </p:nvSpPr>
          <p:spPr bwMode="gray">
            <a:xfrm>
              <a:off x="4992" y="912"/>
              <a:ext cx="480" cy="38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tint val="34902"/>
                    <a:invGamma/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171450" y="819150"/>
            <a:ext cx="720725" cy="762000"/>
            <a:chOff x="4992" y="816"/>
            <a:chExt cx="576" cy="576"/>
          </a:xfrm>
        </p:grpSpPr>
        <p:sp>
          <p:nvSpPr>
            <p:cNvPr id="1049" name="Oval 25"/>
            <p:cNvSpPr>
              <a:spLocks noChangeArrowheads="1"/>
            </p:cNvSpPr>
            <p:nvPr userDrawn="1"/>
          </p:nvSpPr>
          <p:spPr bwMode="gray">
            <a:xfrm>
              <a:off x="4992" y="816"/>
              <a:ext cx="576" cy="576"/>
            </a:xfrm>
            <a:prstGeom prst="ellipse">
              <a:avLst/>
            </a:prstGeom>
            <a:solidFill>
              <a:schemeClr val="tx2">
                <a:alpha val="53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0" name="Oval 26"/>
            <p:cNvSpPr>
              <a:spLocks noChangeArrowheads="1"/>
            </p:cNvSpPr>
            <p:nvPr userDrawn="1"/>
          </p:nvSpPr>
          <p:spPr bwMode="gray">
            <a:xfrm>
              <a:off x="4992" y="912"/>
              <a:ext cx="480" cy="38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tint val="34902"/>
                    <a:invGamma/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317F209F-CCD5-4425-B7A8-3A37C75BB470}" type="datetimeFigureOut">
              <a:rPr lang="ru-RU" smtClean="0"/>
              <a:pPr/>
              <a:t>13.10.2013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538B05F-6818-4129-B74C-8A22B08C34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914400" y="685800"/>
            <a:ext cx="73914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Function_x%5E2.svg?uselang=ru" TargetMode="External"/><Relationship Id="rId2" Type="http://schemas.openxmlformats.org/officeDocument/2006/relationships/hyperlink" Target="http://commons.wikimedia.org/wiki/File:Function-x.svg?uselang=r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ommons.wikimedia.org/wiki/File:Function_x%5E3.svg?uselang=r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14356"/>
            <a:ext cx="8305800" cy="563563"/>
          </a:xfrm>
        </p:spPr>
        <p:txBody>
          <a:bodyPr/>
          <a:lstStyle/>
          <a:p>
            <a:r>
              <a:rPr lang="ru-RU" sz="32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Домашнее задание.</a:t>
            </a:r>
            <a:br>
              <a:rPr lang="ru-RU" sz="32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32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Решить </a:t>
            </a:r>
            <a:r>
              <a:rPr lang="ru-RU" sz="32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уравнение с параметром: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43042" y="1428736"/>
            <a:ext cx="5900750" cy="4495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2x-</a:t>
            </a:r>
            <a:r>
              <a:rPr lang="en-US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=4</a:t>
            </a:r>
            <a:endParaRPr lang="ru-RU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      </a:t>
            </a:r>
            <a:r>
              <a:rPr lang="ru-RU" dirty="0"/>
              <a:t>	</a:t>
            </a:r>
            <a:r>
              <a:rPr lang="ru-RU" dirty="0" smtClean="0"/>
              <a:t>	</a:t>
            </a:r>
            <a:endParaRPr lang="ru-RU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c) |x - </a:t>
            </a:r>
            <a:r>
              <a:rPr lang="en-US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| =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</a:t>
            </a:r>
            <a:endParaRPr lang="ru-RU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d) |x - 2|=</a:t>
            </a:r>
            <a:r>
              <a:rPr lang="en-US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</a:t>
            </a:r>
            <a:endParaRPr lang="ru-RU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e) </a:t>
            </a:r>
            <a:endParaRPr lang="ru-RU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ru-RU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ru-RU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lnSpc>
                <a:spcPct val="150000"/>
              </a:lnSpc>
            </a:pP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2428860" y="2143116"/>
          <a:ext cx="1621164" cy="857256"/>
        </p:xfrm>
        <a:graphic>
          <a:graphicData uri="http://schemas.openxmlformats.org/presentationml/2006/ole">
            <p:oleObj spid="_x0000_s22530" name="Формула" r:id="rId3" imgW="558720" imgH="393480" progId="Equation.3">
              <p:embed/>
            </p:oleObj>
          </a:graphicData>
        </a:graphic>
      </p:graphicFrame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2500298" y="4500570"/>
          <a:ext cx="2228855" cy="557213"/>
        </p:xfrm>
        <a:graphic>
          <a:graphicData uri="http://schemas.openxmlformats.org/presentationml/2006/ole">
            <p:oleObj spid="_x0000_s22532" name="Формула" r:id="rId4" imgW="685800" imgH="228600" progId="Equation.3">
              <p:embed/>
            </p:oleObj>
          </a:graphicData>
        </a:graphic>
      </p:graphicFrame>
      <p:graphicFrame>
        <p:nvGraphicFramePr>
          <p:cNvPr id="7" name="Object 4"/>
          <p:cNvGraphicFramePr>
            <a:graphicFrameLocks noChangeAspect="1"/>
          </p:cNvGraphicFramePr>
          <p:nvPr/>
        </p:nvGraphicFramePr>
        <p:xfrm>
          <a:off x="2387600" y="5214938"/>
          <a:ext cx="2311400" cy="557212"/>
        </p:xfrm>
        <a:graphic>
          <a:graphicData uri="http://schemas.openxmlformats.org/presentationml/2006/ole">
            <p:oleObj spid="_x0000_s22533" name="Формула" r:id="rId5" imgW="711000" imgH="228600" progId="Equation.3">
              <p:embed/>
            </p:oleObj>
          </a:graphicData>
        </a:graphic>
      </p:graphicFrame>
      <p:graphicFrame>
        <p:nvGraphicFramePr>
          <p:cNvPr id="8" name="Object 4"/>
          <p:cNvGraphicFramePr>
            <a:graphicFrameLocks noChangeAspect="1"/>
          </p:cNvGraphicFramePr>
          <p:nvPr/>
        </p:nvGraphicFramePr>
        <p:xfrm>
          <a:off x="2500298" y="6000768"/>
          <a:ext cx="2806700" cy="557213"/>
        </p:xfrm>
        <a:graphic>
          <a:graphicData uri="http://schemas.openxmlformats.org/presentationml/2006/ole">
            <p:oleObj spid="_x0000_s22534" name="Формула" r:id="rId6" imgW="863280" imgH="2286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3643314"/>
            <a:ext cx="7772400" cy="1362075"/>
          </a:xfrm>
        </p:spPr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Практикум по решению задач.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1.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828800"/>
            <a:ext cx="7258072" cy="44958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При каких значениях параметра функция 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а</a:t>
            </a:r>
            <a:r>
              <a:rPr lang="ru-RU" dirty="0" smtClean="0"/>
              <a:t>) является чётной; </a:t>
            </a:r>
          </a:p>
          <a:p>
            <a:r>
              <a:rPr lang="ru-RU" dirty="0" smtClean="0"/>
              <a:t>б) монотонно возрастает; </a:t>
            </a:r>
          </a:p>
          <a:p>
            <a:r>
              <a:rPr lang="ru-RU" dirty="0" smtClean="0"/>
              <a:t>в) пересекает ось абсцисс в точке х=1 </a:t>
            </a:r>
          </a:p>
          <a:p>
            <a:endParaRPr lang="ru-RU" dirty="0"/>
          </a:p>
        </p:txBody>
      </p:sp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2500306"/>
            <a:ext cx="4926326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2.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828800"/>
            <a:ext cx="7258072" cy="44958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При </a:t>
            </a:r>
            <a:r>
              <a:rPr lang="ru-RU" dirty="0" smtClean="0"/>
              <a:t>каких значениях параметра </a:t>
            </a:r>
            <a:r>
              <a:rPr lang="en-US" i="1" dirty="0" smtClean="0"/>
              <a:t>a</a:t>
            </a:r>
            <a:r>
              <a:rPr lang="ru-RU" dirty="0" smtClean="0"/>
              <a:t> функция </a:t>
            </a:r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 а) пересекает ось абсцисс в точке х=5;</a:t>
            </a:r>
          </a:p>
          <a:p>
            <a:r>
              <a:rPr lang="ru-RU" dirty="0" smtClean="0"/>
              <a:t> б) монотонно убывает</a:t>
            </a:r>
            <a:r>
              <a:rPr lang="ru-RU" dirty="0" smtClean="0"/>
              <a:t>;</a:t>
            </a:r>
            <a:endParaRPr lang="ru-RU" dirty="0" smtClean="0"/>
          </a:p>
          <a:p>
            <a:r>
              <a:rPr lang="ru-RU" dirty="0" smtClean="0"/>
              <a:t> в) является нечётной?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2714620"/>
            <a:ext cx="6343022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3.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285860"/>
            <a:ext cx="7258072" cy="1885952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Найдите </a:t>
            </a:r>
            <a:r>
              <a:rPr lang="ru-RU" dirty="0" smtClean="0"/>
              <a:t>значение </a:t>
            </a:r>
            <a:r>
              <a:rPr lang="ru-RU" i="1" dirty="0" smtClean="0"/>
              <a:t>а</a:t>
            </a:r>
            <a:r>
              <a:rPr lang="ru-RU" dirty="0" smtClean="0"/>
              <a:t>, при котором прямые </a:t>
            </a:r>
            <a:r>
              <a:rPr lang="ru-RU" sz="4800" i="1" dirty="0" err="1" smtClean="0">
                <a:latin typeface="Monotype Corsiva" pitchFamily="66" charset="0"/>
              </a:rPr>
              <a:t>у=</a:t>
            </a:r>
            <a:r>
              <a:rPr lang="en-US" sz="4800" i="1" dirty="0" smtClean="0">
                <a:latin typeface="Monotype Corsiva" pitchFamily="66" charset="0"/>
              </a:rPr>
              <a:t>ax </a:t>
            </a:r>
            <a:r>
              <a:rPr lang="ru-RU" sz="4800" i="1" dirty="0" smtClean="0">
                <a:latin typeface="Monotype Corsiva" pitchFamily="66" charset="0"/>
              </a:rPr>
              <a:t>– 5</a:t>
            </a:r>
            <a:r>
              <a:rPr lang="ru-RU" sz="2400" i="1" dirty="0" smtClean="0"/>
              <a:t> </a:t>
            </a:r>
            <a:r>
              <a:rPr lang="ru-RU" dirty="0" smtClean="0"/>
              <a:t>и </a:t>
            </a:r>
            <a:r>
              <a:rPr lang="ru-RU" sz="4800" dirty="0" smtClean="0">
                <a:latin typeface="Monotype Corsiva" pitchFamily="66" charset="0"/>
              </a:rPr>
              <a:t>у=7х+4</a:t>
            </a:r>
            <a:r>
              <a:rPr lang="ru-RU" sz="5400" dirty="0" smtClean="0">
                <a:latin typeface="Monotype Corsiva" pitchFamily="66" charset="0"/>
              </a:rPr>
              <a:t> </a:t>
            </a:r>
            <a:endParaRPr lang="ru-RU" dirty="0" smtClean="0">
              <a:latin typeface="Monotype Corsiva" pitchFamily="66" charset="0"/>
            </a:endParaRPr>
          </a:p>
          <a:p>
            <a:pPr>
              <a:buNone/>
            </a:pPr>
            <a:r>
              <a:rPr lang="ru-RU" dirty="0" smtClean="0"/>
              <a:t>не имеют </a:t>
            </a:r>
            <a:r>
              <a:rPr lang="ru-RU" dirty="0" smtClean="0"/>
              <a:t>общих точек.</a:t>
            </a:r>
          </a:p>
          <a:p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white">
          <a:xfrm>
            <a:off x="1071538" y="3071810"/>
            <a:ext cx="73914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Задание 4.</a:t>
            </a:r>
            <a:endParaRPr kumimoji="0" lang="ru-RU" sz="3600" b="1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 bwMode="auto">
          <a:xfrm>
            <a:off x="1428728" y="3571876"/>
            <a:ext cx="7258072" cy="1885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2800" dirty="0" smtClean="0"/>
              <a:t>Найдите </a:t>
            </a:r>
            <a:r>
              <a:rPr lang="ru-RU" sz="2800" dirty="0" smtClean="0"/>
              <a:t>все значения параметра </a:t>
            </a:r>
            <a:r>
              <a:rPr lang="ru-RU" sz="2800" i="1" dirty="0" smtClean="0"/>
              <a:t>а</a:t>
            </a:r>
            <a:r>
              <a:rPr lang="ru-RU" sz="2800" dirty="0" smtClean="0"/>
              <a:t>, при котором точка пересечения </a:t>
            </a:r>
            <a:r>
              <a:rPr lang="ru-RU" sz="2800" dirty="0" smtClean="0"/>
              <a:t>прямых</a:t>
            </a:r>
          </a:p>
          <a:p>
            <a:r>
              <a:rPr lang="ru-RU" sz="2800" dirty="0" smtClean="0"/>
              <a:t>  </a:t>
            </a:r>
          </a:p>
          <a:p>
            <a:r>
              <a:rPr lang="ru-RU" sz="2800" dirty="0" smtClean="0"/>
              <a:t>				и  </a:t>
            </a:r>
          </a:p>
          <a:p>
            <a:endParaRPr lang="ru-RU" sz="2800" dirty="0" smtClean="0"/>
          </a:p>
          <a:p>
            <a:r>
              <a:rPr lang="ru-RU" sz="2800" dirty="0" smtClean="0"/>
              <a:t>лежит </a:t>
            </a:r>
            <a:r>
              <a:rPr lang="ru-RU" sz="2800" dirty="0" smtClean="0"/>
              <a:t>ниже прямой </a:t>
            </a:r>
          </a:p>
          <a:p>
            <a:r>
              <a:rPr lang="ru-RU" sz="2800" dirty="0" smtClean="0"/>
              <a:t> </a:t>
            </a: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915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4786322"/>
            <a:ext cx="3071834" cy="720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5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4786322"/>
            <a:ext cx="2214578" cy="688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5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7752" y="5786454"/>
            <a:ext cx="1571636" cy="522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5.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500174"/>
            <a:ext cx="7258072" cy="157163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Для </a:t>
            </a:r>
            <a:r>
              <a:rPr lang="ru-RU" dirty="0" smtClean="0"/>
              <a:t>каждого действительного значения </a:t>
            </a:r>
            <a:r>
              <a:rPr lang="en-US" i="1" dirty="0" smtClean="0"/>
              <a:t>a</a:t>
            </a:r>
            <a:r>
              <a:rPr lang="ru-RU" dirty="0" smtClean="0"/>
              <a:t> решить уравнение </a:t>
            </a:r>
          </a:p>
          <a:p>
            <a:pPr>
              <a:buNone/>
            </a:pPr>
            <a:r>
              <a:rPr lang="ru-RU" dirty="0" smtClean="0"/>
              <a:t>					 =			 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2214554"/>
            <a:ext cx="2000232" cy="81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7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2214554"/>
            <a:ext cx="2450873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 txBox="1">
            <a:spLocks/>
          </p:cNvSpPr>
          <p:nvPr/>
        </p:nvSpPr>
        <p:spPr bwMode="white">
          <a:xfrm>
            <a:off x="1071538" y="3071810"/>
            <a:ext cx="73914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Задание 6.</a:t>
            </a:r>
            <a:endParaRPr kumimoji="0" lang="ru-RU" sz="3600" b="1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 bwMode="auto">
          <a:xfrm>
            <a:off x="1428728" y="3571876"/>
            <a:ext cx="7258072" cy="1885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2800" dirty="0" smtClean="0"/>
              <a:t>Сколько </a:t>
            </a:r>
            <a:r>
              <a:rPr lang="ru-RU" sz="2800" dirty="0" smtClean="0"/>
              <a:t>корней в зависимости от параметра </a:t>
            </a:r>
            <a:r>
              <a:rPr lang="en-US" sz="2800" i="1" dirty="0" smtClean="0"/>
              <a:t>a</a:t>
            </a:r>
            <a:r>
              <a:rPr lang="ru-RU" sz="2800" dirty="0" smtClean="0"/>
              <a:t> имеет уравнение ?</a:t>
            </a:r>
          </a:p>
          <a:p>
            <a:pPr algn="ctr"/>
            <a:r>
              <a:rPr lang="ru-RU" sz="2800" dirty="0" smtClean="0"/>
              <a:t> </a:t>
            </a:r>
            <a:r>
              <a:rPr lang="en-US" sz="4400" i="1" dirty="0" smtClean="0"/>
              <a:t>a</a:t>
            </a:r>
            <a:r>
              <a:rPr lang="en-US" sz="4400" dirty="0" smtClean="0"/>
              <a:t>x </a:t>
            </a:r>
            <a:r>
              <a:rPr lang="en-US" sz="4400" dirty="0" smtClean="0">
                <a:sym typeface="Symbol"/>
              </a:rPr>
              <a:t></a:t>
            </a:r>
            <a:r>
              <a:rPr lang="en-US" sz="4400" dirty="0" smtClean="0"/>
              <a:t>x</a:t>
            </a:r>
            <a:r>
              <a:rPr lang="ru-RU" sz="4400" dirty="0" smtClean="0"/>
              <a:t> -</a:t>
            </a:r>
            <a:r>
              <a:rPr lang="en-US" sz="4400" dirty="0" smtClean="0"/>
              <a:t> </a:t>
            </a:r>
            <a:r>
              <a:rPr lang="ru-RU" sz="4400" dirty="0" smtClean="0"/>
              <a:t>1</a:t>
            </a:r>
            <a:r>
              <a:rPr lang="en-US" sz="4400" dirty="0" smtClean="0">
                <a:sym typeface="Symbol"/>
              </a:rPr>
              <a:t></a:t>
            </a:r>
            <a:r>
              <a:rPr lang="ru-RU" sz="4400" dirty="0" smtClean="0"/>
              <a:t>=</a:t>
            </a:r>
            <a:r>
              <a:rPr lang="ru-RU" sz="4400" dirty="0" smtClean="0"/>
              <a:t>0</a:t>
            </a:r>
            <a:endParaRPr lang="ru-RU" sz="2800" dirty="0" smtClean="0"/>
          </a:p>
          <a:p>
            <a:r>
              <a:rPr lang="ru-RU" sz="2800" dirty="0" smtClean="0"/>
              <a:t>(Графиком функции, содержащей модуль, является ломаная, точка излома (0;1)).</a:t>
            </a:r>
          </a:p>
          <a:p>
            <a:endParaRPr lang="ru-RU" sz="2800" dirty="0" smtClean="0"/>
          </a:p>
          <a:p>
            <a:r>
              <a:rPr lang="ru-RU" sz="2800" dirty="0" smtClean="0"/>
              <a:t> </a:t>
            </a: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685800"/>
            <a:ext cx="9001156" cy="563563"/>
          </a:xfrm>
        </p:spPr>
        <p:txBody>
          <a:bodyPr/>
          <a:lstStyle/>
          <a:p>
            <a:r>
              <a:rPr lang="ru-RU" sz="28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Домашнее задание.</a:t>
            </a:r>
            <a:br>
              <a:rPr lang="ru-RU" sz="28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2800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Составьте уравнение с параметром, чтобы: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каждому значению параметра соответствовало единственное значение переменной </a:t>
            </a:r>
            <a:r>
              <a:rPr lang="ru-RU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х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</a:t>
            </a:r>
          </a:p>
          <a:p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при любом значении параметра оно не имело корней;</a:t>
            </a:r>
          </a:p>
          <a:p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которое не имеет корней при всех </a:t>
            </a:r>
            <a:r>
              <a:rPr lang="ru-RU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&lt;0;</a:t>
            </a:r>
          </a:p>
          <a:p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которое не имело корней при каком то одном значении параметра, а при всех остальных его значениях имело бы корни;</a:t>
            </a:r>
          </a:p>
          <a:p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которое имело бы корни при одном значении параметра, а при всех остальных его значениях не имело бы корней.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Итог урока: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 такое параметр?</a:t>
            </a:r>
          </a:p>
          <a:p>
            <a:pPr lvl="0"/>
            <a:r>
              <a:rPr lang="ru-RU" dirty="0" smtClean="0"/>
              <a:t>Как </a:t>
            </a:r>
            <a:r>
              <a:rPr lang="ru-RU" dirty="0" smtClean="0"/>
              <a:t>влияют параметры на расположение графика линейной </a:t>
            </a:r>
            <a:r>
              <a:rPr lang="ru-RU" dirty="0" smtClean="0"/>
              <a:t>функции?</a:t>
            </a:r>
            <a:endParaRPr lang="ru-RU" dirty="0" smtClean="0"/>
          </a:p>
          <a:p>
            <a:pPr lvl="0"/>
            <a:r>
              <a:rPr lang="ru-RU" dirty="0" smtClean="0"/>
              <a:t>Как проанализировать </a:t>
            </a:r>
            <a:r>
              <a:rPr lang="ru-RU" dirty="0" smtClean="0"/>
              <a:t>рисунки, содержащие график линейной </a:t>
            </a:r>
            <a:r>
              <a:rPr lang="ru-RU" dirty="0" smtClean="0"/>
              <a:t>функции?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Адреса изображений.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400" dirty="0" smtClean="0"/>
              <a:t>Линейная функция </a:t>
            </a:r>
            <a:r>
              <a:rPr lang="en-US" sz="1400" dirty="0" smtClean="0">
                <a:hlinkClick r:id="rId2"/>
              </a:rPr>
              <a:t>http</a:t>
            </a:r>
            <a:r>
              <a:rPr lang="en-US" sz="1400" dirty="0" smtClean="0">
                <a:hlinkClick r:id="rId2"/>
              </a:rPr>
              <a:t>://</a:t>
            </a:r>
            <a:r>
              <a:rPr lang="en-US" sz="1400" dirty="0" smtClean="0">
                <a:hlinkClick r:id="rId2"/>
              </a:rPr>
              <a:t>commons.wikimedia.org/wiki/File:Function-x.svg?uselang=ru</a:t>
            </a:r>
            <a:endParaRPr lang="ru-RU" sz="1400" dirty="0" smtClean="0"/>
          </a:p>
          <a:p>
            <a:r>
              <a:rPr lang="ru-RU" sz="1400" dirty="0" smtClean="0"/>
              <a:t>Парабола </a:t>
            </a:r>
            <a:r>
              <a:rPr lang="en-US" sz="1400" dirty="0" smtClean="0">
                <a:hlinkClick r:id="rId3"/>
              </a:rPr>
              <a:t>http</a:t>
            </a:r>
            <a:r>
              <a:rPr lang="en-US" sz="1400" dirty="0" smtClean="0">
                <a:hlinkClick r:id="rId3"/>
              </a:rPr>
              <a:t>://</a:t>
            </a:r>
            <a:r>
              <a:rPr lang="en-US" sz="1400" dirty="0" smtClean="0">
                <a:hlinkClick r:id="rId3"/>
              </a:rPr>
              <a:t>commons.wikimedia.org/wiki/File:Function_x%5E2.svg?uselang=ru</a:t>
            </a:r>
            <a:endParaRPr lang="ru-RU" sz="1400" dirty="0" smtClean="0"/>
          </a:p>
          <a:p>
            <a:r>
              <a:rPr lang="ru-RU" sz="1400" dirty="0" smtClean="0"/>
              <a:t>Кубическая парабола </a:t>
            </a:r>
            <a:r>
              <a:rPr lang="en-US" sz="1400" dirty="0" smtClean="0">
                <a:hlinkClick r:id="rId4"/>
              </a:rPr>
              <a:t>http://</a:t>
            </a:r>
            <a:r>
              <a:rPr lang="en-US" sz="1400" dirty="0" smtClean="0">
                <a:hlinkClick r:id="rId4"/>
              </a:rPr>
              <a:t>commons.wikimedia.org/wiki/File:Function_x%5E3.svg?uselang=ru</a:t>
            </a:r>
            <a:endParaRPr lang="ru-RU" sz="1400" dirty="0" smtClean="0"/>
          </a:p>
          <a:p>
            <a:endParaRPr lang="ru-RU" sz="1400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14546" y="1285860"/>
            <a:ext cx="6586534" cy="3246459"/>
          </a:xfrm>
        </p:spPr>
        <p:txBody>
          <a:bodyPr/>
          <a:lstStyle/>
          <a:p>
            <a: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Функциональный и графический методы решения линейных уравнений с параметрами.</a:t>
            </a:r>
            <a:endParaRPr lang="ru-RU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3108" y="5286388"/>
            <a:ext cx="6705600" cy="381000"/>
          </a:xfrm>
        </p:spPr>
        <p:txBody>
          <a:bodyPr/>
          <a:lstStyle/>
          <a:p>
            <a:r>
              <a:rPr lang="ru-RU" dirty="0" smtClean="0"/>
              <a:t>Тема </a:t>
            </a:r>
            <a:r>
              <a:rPr lang="ru-RU" dirty="0" smtClean="0"/>
              <a:t>2 </a:t>
            </a:r>
            <a:r>
              <a:rPr lang="ru-RU" dirty="0" smtClean="0"/>
              <a:t>Урок </a:t>
            </a:r>
            <a:r>
              <a:rPr lang="ru-RU" dirty="0" smtClean="0"/>
              <a:t>1(2)</a:t>
            </a:r>
            <a:endParaRPr lang="en-US" dirty="0" smtClean="0"/>
          </a:p>
          <a:p>
            <a:r>
              <a:rPr lang="ru-RU" dirty="0" smtClean="0"/>
              <a:t>МБОУ СОШ №76 п. Гигант</a:t>
            </a:r>
          </a:p>
          <a:p>
            <a:r>
              <a:rPr lang="ru-RU" dirty="0" smtClean="0"/>
              <a:t>Учитель</a:t>
            </a:r>
            <a:r>
              <a:rPr lang="ru-RU" smtClean="0"/>
              <a:t>: Прилука Т.И.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Цели занятия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1828800"/>
            <a:ext cx="7400948" cy="4495800"/>
          </a:xfrm>
        </p:spPr>
        <p:txBody>
          <a:bodyPr/>
          <a:lstStyle/>
          <a:p>
            <a:pPr lvl="0"/>
            <a:r>
              <a:rPr lang="ru-RU" dirty="0" smtClean="0"/>
              <a:t>узнать</a:t>
            </a:r>
            <a:r>
              <a:rPr lang="ru-RU" dirty="0" smtClean="0"/>
              <a:t>, как влияют параметры на расположение графика линейной функции;</a:t>
            </a:r>
          </a:p>
          <a:p>
            <a:pPr lvl="0"/>
            <a:r>
              <a:rPr lang="ru-RU" dirty="0" smtClean="0"/>
              <a:t>научиться </a:t>
            </a:r>
            <a:r>
              <a:rPr lang="ru-RU" dirty="0" smtClean="0"/>
              <a:t>анализировать рисунки, содержащие график линейной функции;</a:t>
            </a:r>
          </a:p>
          <a:p>
            <a:pPr lvl="0"/>
            <a:r>
              <a:rPr lang="ru-RU" dirty="0" smtClean="0"/>
              <a:t>научиться </a:t>
            </a:r>
            <a:r>
              <a:rPr lang="ru-RU" dirty="0" smtClean="0"/>
              <a:t>выбирать ответ, исходя из анализа графика.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Справочные сведения.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1928802"/>
            <a:ext cx="7443782" cy="3857652"/>
          </a:xfrm>
        </p:spPr>
        <p:txBody>
          <a:bodyPr/>
          <a:lstStyle/>
          <a:p>
            <a:r>
              <a:rPr lang="ru-RU" sz="2400" dirty="0" smtClean="0"/>
              <a:t>Линейная функция задаётся формулой </a:t>
            </a:r>
            <a:r>
              <a:rPr lang="ru-RU" sz="2400" dirty="0" err="1" smtClean="0"/>
              <a:t>y=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k</a:t>
            </a:r>
            <a:r>
              <a:rPr lang="ru-RU" sz="2400" dirty="0" err="1" smtClean="0"/>
              <a:t>x+</a:t>
            </a:r>
            <a:r>
              <a:rPr lang="en-US" sz="2400" i="1" dirty="0" smtClean="0"/>
              <a:t>b</a:t>
            </a:r>
            <a:r>
              <a:rPr lang="ru-RU" sz="2400" i="1" dirty="0" smtClean="0"/>
              <a:t>, </a:t>
            </a:r>
            <a:r>
              <a:rPr lang="ru-RU" sz="2400" dirty="0" smtClean="0"/>
              <a:t>где </a:t>
            </a:r>
            <a:r>
              <a:rPr lang="ru-RU" sz="2400" dirty="0" err="1" smtClean="0"/>
              <a:t>x,y</a:t>
            </a:r>
            <a:r>
              <a:rPr lang="ru-RU" sz="2400" dirty="0" smtClean="0"/>
              <a:t> </a:t>
            </a:r>
            <a:r>
              <a:rPr lang="ru-RU" sz="2400" u="sng" dirty="0" smtClean="0"/>
              <a:t>                         </a:t>
            </a:r>
            <a:r>
              <a:rPr lang="ru-RU" sz="2400" dirty="0" smtClean="0"/>
              <a:t>, </a:t>
            </a:r>
            <a:r>
              <a:rPr lang="ru-RU" sz="2400" i="1" dirty="0" err="1" smtClean="0"/>
              <a:t>k</a:t>
            </a:r>
            <a:r>
              <a:rPr lang="ru-RU" sz="2400" dirty="0" smtClean="0"/>
              <a:t> и </a:t>
            </a:r>
            <a:r>
              <a:rPr lang="ru-RU" sz="2400" i="1" dirty="0" err="1" smtClean="0"/>
              <a:t>b</a:t>
            </a:r>
            <a:r>
              <a:rPr lang="ru-RU" sz="2400" u="sng" dirty="0" smtClean="0"/>
              <a:t> </a:t>
            </a:r>
            <a:r>
              <a:rPr lang="ru-RU" sz="2400" u="sng" dirty="0" smtClean="0"/>
              <a:t>                     </a:t>
            </a:r>
            <a:r>
              <a:rPr lang="ru-RU" sz="2400" dirty="0" smtClean="0"/>
              <a:t>.</a:t>
            </a:r>
            <a:endParaRPr lang="ru-RU" sz="2400" dirty="0" smtClean="0"/>
          </a:p>
          <a:p>
            <a:pPr algn="just"/>
            <a:r>
              <a:rPr lang="ru-RU" sz="2400" dirty="0" smtClean="0"/>
              <a:t> Графиком линейной функции является </a:t>
            </a:r>
            <a:r>
              <a:rPr lang="ru-RU" sz="2400" dirty="0" smtClean="0"/>
              <a:t>                        </a:t>
            </a:r>
          </a:p>
          <a:p>
            <a:pPr algn="just">
              <a:buNone/>
            </a:pPr>
            <a:r>
              <a:rPr lang="ru-RU" sz="2400" dirty="0" smtClean="0"/>
              <a:t> </a:t>
            </a:r>
            <a:r>
              <a:rPr lang="ru-RU" sz="2400" dirty="0" smtClean="0"/>
              <a:t>	</a:t>
            </a:r>
            <a:r>
              <a:rPr lang="ru-RU" sz="2400" u="sng" dirty="0" smtClean="0"/>
              <a:t>		 </a:t>
            </a:r>
            <a:r>
              <a:rPr lang="ru-RU" sz="2400" dirty="0" smtClean="0"/>
              <a:t>  </a:t>
            </a:r>
            <a:r>
              <a:rPr lang="ru-RU" sz="2400" u="sng" dirty="0" smtClean="0"/>
              <a:t>            </a:t>
            </a:r>
            <a:r>
              <a:rPr lang="ru-RU" sz="2400" dirty="0" smtClean="0"/>
              <a:t>,расположение </a:t>
            </a:r>
            <a:r>
              <a:rPr lang="ru-RU" sz="2400" dirty="0" smtClean="0"/>
              <a:t>которой зависит от </a:t>
            </a:r>
            <a:r>
              <a:rPr lang="ru-RU" sz="2400" u="sng" dirty="0" smtClean="0"/>
              <a:t>				</a:t>
            </a:r>
            <a:r>
              <a:rPr lang="ru-RU" sz="2400" i="1" dirty="0" smtClean="0"/>
              <a:t>.</a:t>
            </a:r>
            <a:r>
              <a:rPr lang="ru-RU" sz="2400" dirty="0" smtClean="0"/>
              <a:t> </a:t>
            </a:r>
          </a:p>
          <a:p>
            <a:r>
              <a:rPr lang="ru-RU" sz="2400" dirty="0" smtClean="0"/>
              <a:t>Угловой </a:t>
            </a:r>
            <a:r>
              <a:rPr lang="ru-RU" sz="2400" dirty="0" smtClean="0"/>
              <a:t>коэффициент </a:t>
            </a:r>
            <a:r>
              <a:rPr lang="ru-RU" sz="2400" i="1" u="sng" dirty="0" smtClean="0"/>
              <a:t>        </a:t>
            </a:r>
            <a:r>
              <a:rPr lang="ru-RU" sz="2400" dirty="0" smtClean="0"/>
              <a:t> </a:t>
            </a:r>
            <a:r>
              <a:rPr lang="ru-RU" sz="2400" dirty="0" smtClean="0"/>
              <a:t>определяет </a:t>
            </a:r>
            <a:r>
              <a:rPr lang="ru-RU" sz="2400" u="sng" dirty="0" smtClean="0"/>
              <a:t>                                                </a:t>
            </a:r>
          </a:p>
          <a:p>
            <a:pPr>
              <a:buNone/>
            </a:pPr>
            <a:r>
              <a:rPr lang="ru-RU" sz="2400" dirty="0" smtClean="0"/>
              <a:t>	</a:t>
            </a:r>
            <a:r>
              <a:rPr lang="ru-RU" sz="2400" u="sng" dirty="0" smtClean="0"/>
              <a:t>							</a:t>
            </a:r>
          </a:p>
          <a:p>
            <a:pPr>
              <a:buNone/>
            </a:pPr>
            <a:r>
              <a:rPr lang="ru-RU" sz="2400" dirty="0" smtClean="0"/>
              <a:t>	</a:t>
            </a:r>
            <a:r>
              <a:rPr lang="ru-RU" sz="2400" u="sng" dirty="0" smtClean="0"/>
              <a:t>						</a:t>
            </a:r>
            <a:endParaRPr lang="ru-RU" sz="2400" dirty="0" smtClean="0"/>
          </a:p>
          <a:p>
            <a:r>
              <a:rPr lang="ru-RU" sz="2400" dirty="0" smtClean="0"/>
              <a:t>Коэффициент </a:t>
            </a:r>
            <a:r>
              <a:rPr lang="ru-RU" sz="2400" i="1" u="sng" dirty="0" smtClean="0"/>
              <a:t>		</a:t>
            </a:r>
            <a:r>
              <a:rPr lang="ru-RU" sz="2400" dirty="0" smtClean="0"/>
              <a:t>определяет </a:t>
            </a:r>
            <a:r>
              <a:rPr lang="ru-RU" sz="2400" u="sng" dirty="0" smtClean="0"/>
              <a:t>						</a:t>
            </a:r>
            <a:endParaRPr lang="ru-RU" sz="2400" dirty="0" smtClean="0"/>
          </a:p>
          <a:p>
            <a:endParaRPr lang="ru-RU" sz="2400" dirty="0" smtClean="0"/>
          </a:p>
          <a:p>
            <a:endParaRPr lang="ru-RU" sz="2400" dirty="0"/>
          </a:p>
        </p:txBody>
      </p:sp>
      <p:sp>
        <p:nvSpPr>
          <p:cNvPr id="19" name="Содержимое 2"/>
          <p:cNvSpPr txBox="1">
            <a:spLocks/>
          </p:cNvSpPr>
          <p:nvPr/>
        </p:nvSpPr>
        <p:spPr bwMode="auto">
          <a:xfrm>
            <a:off x="1714480" y="2214554"/>
            <a:ext cx="6929486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tabLst/>
              <a:defRPr/>
            </a:pP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ru-RU" sz="2400" b="0" i="0" u="none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переменные	</a:t>
            </a:r>
            <a:r>
              <a:rPr lang="ru-RU" sz="2400" kern="0" dirty="0" smtClean="0">
                <a:solidFill>
                  <a:srgbClr val="002060"/>
                </a:solidFill>
              </a:rPr>
              <a:t> </a:t>
            </a:r>
            <a:r>
              <a:rPr lang="ru-RU" sz="2400" kern="0" dirty="0" smtClean="0">
                <a:solidFill>
                  <a:srgbClr val="002060"/>
                </a:solidFill>
              </a:rPr>
              <a:t>   </a:t>
            </a: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параметры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tabLst/>
              <a:defRPr/>
            </a:pPr>
            <a:endParaRPr kumimoji="0" lang="ru-RU" sz="24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tabLst/>
              <a:defRPr/>
            </a:pPr>
            <a:r>
              <a:rPr lang="ru-RU" sz="2400" kern="0" dirty="0" smtClean="0">
                <a:solidFill>
                  <a:srgbClr val="002060"/>
                </a:solidFill>
              </a:rPr>
              <a:t>   </a:t>
            </a:r>
            <a:r>
              <a:rPr lang="ru-RU" sz="2400" kern="0" dirty="0" err="1" smtClean="0">
                <a:solidFill>
                  <a:srgbClr val="002060"/>
                </a:solidFill>
              </a:rPr>
              <a:t>п</a:t>
            </a:r>
            <a:r>
              <a:rPr kumimoji="0" lang="ru-RU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рямая</a:t>
            </a: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линия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tabLst/>
              <a:defRPr/>
            </a:pP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параметров </a:t>
            </a:r>
            <a:r>
              <a:rPr kumimoji="0" lang="ru-RU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</a:t>
            </a: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и </a:t>
            </a:r>
            <a:r>
              <a:rPr kumimoji="0" lang="ru-RU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ru-RU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lang="ru-RU" sz="2400" kern="0" dirty="0" smtClean="0">
                <a:solidFill>
                  <a:srgbClr val="002060"/>
                </a:solidFill>
              </a:rPr>
              <a:t>				        </a:t>
            </a:r>
            <a:r>
              <a:rPr lang="ru-RU" sz="2400" i="1" kern="0" dirty="0" err="1" smtClean="0">
                <a:solidFill>
                  <a:srgbClr val="002060"/>
                </a:solidFill>
              </a:rPr>
              <a:t>k</a:t>
            </a:r>
            <a:endParaRPr lang="ru-RU" sz="2400" kern="0" dirty="0" smtClean="0">
              <a:solidFill>
                <a:srgbClr val="002060"/>
              </a:solidFill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tabLst/>
              <a:defRPr/>
            </a:pP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угол наклона к положительному направлению оси абсцисс.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tabLst/>
              <a:defRPr/>
            </a:pPr>
            <a:r>
              <a:rPr lang="ru-RU" sz="2400" i="1" kern="0" dirty="0" smtClean="0">
                <a:solidFill>
                  <a:srgbClr val="002060"/>
                </a:solidFill>
              </a:rPr>
              <a:t>	</a:t>
            </a:r>
            <a:r>
              <a:rPr lang="ru-RU" sz="2400" i="1" kern="0" dirty="0" smtClean="0">
                <a:solidFill>
                  <a:srgbClr val="002060"/>
                </a:solidFill>
              </a:rPr>
              <a:t>		         </a:t>
            </a:r>
            <a:r>
              <a:rPr kumimoji="0" lang="ru-RU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           </a:t>
            </a:r>
            <a:r>
              <a:rPr kumimoji="0" lang="ru-RU" sz="2400" b="0" i="0" u="none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</a:t>
            </a: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сдвиг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tabLst/>
              <a:defRPr/>
            </a:pP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прямой вдоль оси </a:t>
            </a:r>
            <a:r>
              <a:rPr kumimoji="0" lang="ru-RU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Оy</a:t>
            </a: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tabLst/>
              <a:defRPr/>
            </a:pP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1785918" y="4214818"/>
            <a:ext cx="7072362" cy="1928826"/>
          </a:xfrm>
        </p:spPr>
        <p:txBody>
          <a:bodyPr/>
          <a:lstStyle/>
          <a:p>
            <a:r>
              <a:rPr lang="ru-RU" sz="2000" dirty="0" smtClean="0"/>
              <a:t>Угловой коэффициент </a:t>
            </a:r>
            <a:r>
              <a:rPr lang="ru-RU" sz="2000" i="1" dirty="0" err="1" smtClean="0"/>
              <a:t>k</a:t>
            </a:r>
            <a:r>
              <a:rPr lang="ru-RU" sz="2000" dirty="0" smtClean="0"/>
              <a:t> определяет угол наклона к положительному направлению оси абсцисс. </a:t>
            </a:r>
          </a:p>
          <a:p>
            <a:r>
              <a:rPr lang="ru-RU" sz="2000" u="sng" dirty="0" smtClean="0"/>
              <a:t>При </a:t>
            </a:r>
            <a:r>
              <a:rPr lang="ru-RU" sz="2000" i="1" u="sng" dirty="0" err="1" smtClean="0"/>
              <a:t>k</a:t>
            </a:r>
            <a:r>
              <a:rPr lang="ru-RU" sz="2000" u="sng" dirty="0" smtClean="0"/>
              <a:t>&gt;0 этот угол острый, при</a:t>
            </a:r>
            <a:r>
              <a:rPr lang="ru-RU" sz="2000" i="1" u="sng" dirty="0" smtClean="0"/>
              <a:t> </a:t>
            </a:r>
            <a:r>
              <a:rPr lang="ru-RU" sz="2000" i="1" u="sng" dirty="0" err="1" smtClean="0"/>
              <a:t>k</a:t>
            </a:r>
            <a:r>
              <a:rPr lang="ru-RU" sz="2000" u="sng" dirty="0" smtClean="0"/>
              <a:t>&lt;0 этот угол тупой. </a:t>
            </a:r>
            <a:endParaRPr lang="ru-RU" sz="2000" u="sng" dirty="0" smtClean="0"/>
          </a:p>
          <a:p>
            <a:endParaRPr lang="ru-RU" sz="2000" dirty="0" smtClean="0"/>
          </a:p>
          <a:p>
            <a:r>
              <a:rPr lang="ru-RU" sz="2000" dirty="0" smtClean="0"/>
              <a:t>Коэффициент </a:t>
            </a:r>
            <a:r>
              <a:rPr lang="ru-RU" sz="2000" i="1" dirty="0" err="1" smtClean="0"/>
              <a:t>b</a:t>
            </a:r>
            <a:r>
              <a:rPr lang="ru-RU" sz="2000" dirty="0" smtClean="0"/>
              <a:t> определяет сдвиг прямой вдоль оси </a:t>
            </a:r>
            <a:r>
              <a:rPr lang="ru-RU" sz="2000" dirty="0" err="1" smtClean="0"/>
              <a:t>Оy</a:t>
            </a:r>
            <a:r>
              <a:rPr lang="ru-RU" sz="2000" dirty="0" smtClean="0"/>
              <a:t>. </a:t>
            </a:r>
            <a:r>
              <a:rPr lang="ru-RU" sz="2000" u="sng" dirty="0" smtClean="0"/>
              <a:t>При</a:t>
            </a:r>
            <a:r>
              <a:rPr lang="ru-RU" sz="2000" i="1" u="sng" dirty="0" smtClean="0"/>
              <a:t> </a:t>
            </a:r>
            <a:r>
              <a:rPr lang="ru-RU" sz="2000" i="1" u="sng" dirty="0" err="1" smtClean="0"/>
              <a:t>b</a:t>
            </a:r>
            <a:r>
              <a:rPr lang="ru-RU" sz="2000" u="sng" dirty="0" smtClean="0"/>
              <a:t>&gt;0 вверх, при </a:t>
            </a:r>
            <a:r>
              <a:rPr lang="ru-RU" sz="2000" i="1" u="sng" dirty="0" err="1" smtClean="0"/>
              <a:t>b</a:t>
            </a:r>
            <a:r>
              <a:rPr lang="ru-RU" sz="2000" u="sng" dirty="0" smtClean="0"/>
              <a:t>&lt;0 </a:t>
            </a:r>
            <a:r>
              <a:rPr lang="ru-RU" sz="2000" u="sng" dirty="0" smtClean="0"/>
              <a:t>вниз. </a:t>
            </a:r>
            <a:endParaRPr lang="ru-RU" sz="2000" u="sng" dirty="0" smtClean="0"/>
          </a:p>
          <a:p>
            <a:endParaRPr lang="ru-RU" sz="2000" dirty="0"/>
          </a:p>
        </p:txBody>
      </p:sp>
      <p:pic>
        <p:nvPicPr>
          <p:cNvPr id="4198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8642" y="642918"/>
            <a:ext cx="4034530" cy="37862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1990" name="Picture 6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/>
          <a:stretch>
            <a:fillRect/>
          </a:stretch>
        </p:blipFill>
        <p:spPr bwMode="auto">
          <a:xfrm>
            <a:off x="4333959" y="571480"/>
            <a:ext cx="4810041" cy="35004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500042"/>
            <a:ext cx="7391400" cy="957250"/>
          </a:xfr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sz="3200" dirty="0" smtClean="0">
                <a:solidFill>
                  <a:schemeClr val="tx1"/>
                </a:solidFill>
              </a:rPr>
              <a:t>y</a:t>
            </a:r>
            <a:r>
              <a:rPr lang="ru-RU" sz="3200" dirty="0" smtClean="0">
                <a:solidFill>
                  <a:schemeClr val="tx1"/>
                </a:solidFill>
              </a:rPr>
              <a:t>=</a:t>
            </a:r>
            <a:r>
              <a:rPr lang="en-US" sz="3200" i="1" dirty="0" err="1" smtClean="0">
                <a:solidFill>
                  <a:schemeClr val="tx1"/>
                </a:solidFill>
              </a:rPr>
              <a:t>k</a:t>
            </a:r>
            <a:r>
              <a:rPr lang="en-US" sz="3200" dirty="0" err="1" smtClean="0">
                <a:solidFill>
                  <a:schemeClr val="tx1"/>
                </a:solidFill>
              </a:rPr>
              <a:t>x</a:t>
            </a:r>
            <a:r>
              <a:rPr lang="ru-RU" sz="3200" dirty="0" smtClean="0">
                <a:solidFill>
                  <a:schemeClr val="tx1"/>
                </a:solidFill>
              </a:rPr>
              <a:t>+</a:t>
            </a:r>
            <a:r>
              <a:rPr lang="en-US" sz="3200" i="1" dirty="0" smtClean="0">
                <a:solidFill>
                  <a:schemeClr val="tx1"/>
                </a:solidFill>
              </a:rPr>
              <a:t>b</a:t>
            </a:r>
            <a:r>
              <a:rPr lang="ru-RU" sz="3200" dirty="0" smtClean="0">
                <a:solidFill>
                  <a:schemeClr val="tx1"/>
                </a:solidFill>
              </a:rPr>
              <a:t>,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>
                <a:solidFill>
                  <a:schemeClr val="tx1"/>
                </a:solidFill>
              </a:rPr>
              <a:t>(</a:t>
            </a:r>
            <a:r>
              <a:rPr lang="ru-RU" sz="3200" i="1" dirty="0" err="1" smtClean="0">
                <a:solidFill>
                  <a:schemeClr val="tx1"/>
                </a:solidFill>
              </a:rPr>
              <a:t>k</a:t>
            </a:r>
            <a:r>
              <a:rPr lang="ru-RU" sz="3200" dirty="0" smtClean="0">
                <a:solidFill>
                  <a:schemeClr val="tx1"/>
                </a:solidFill>
              </a:rPr>
              <a:t>, </a:t>
            </a:r>
            <a:r>
              <a:rPr lang="ru-RU" sz="3200" i="1" dirty="0" err="1" smtClean="0">
                <a:solidFill>
                  <a:schemeClr val="tx1"/>
                </a:solidFill>
              </a:rPr>
              <a:t>b</a:t>
            </a:r>
            <a:r>
              <a:rPr lang="ru-RU" sz="3200" dirty="0" smtClean="0">
                <a:solidFill>
                  <a:schemeClr val="tx1"/>
                </a:solidFill>
              </a:rPr>
              <a:t> параметры, </a:t>
            </a:r>
            <a:r>
              <a:rPr lang="en-US" sz="3200" dirty="0" smtClean="0">
                <a:solidFill>
                  <a:schemeClr val="tx1"/>
                </a:solidFill>
              </a:rPr>
              <a:t>x</a:t>
            </a:r>
            <a:r>
              <a:rPr lang="ru-RU" sz="3200" dirty="0" smtClean="0">
                <a:solidFill>
                  <a:schemeClr val="tx1"/>
                </a:solidFill>
              </a:rPr>
              <a:t>, </a:t>
            </a:r>
            <a:r>
              <a:rPr lang="en-US" sz="3200" dirty="0" smtClean="0">
                <a:solidFill>
                  <a:schemeClr val="tx1"/>
                </a:solidFill>
              </a:rPr>
              <a:t>y </a:t>
            </a:r>
            <a:r>
              <a:rPr lang="ru-RU" sz="3200" dirty="0" smtClean="0">
                <a:solidFill>
                  <a:schemeClr val="tx1"/>
                </a:solidFill>
              </a:rPr>
              <a:t>переменные)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643050"/>
            <a:ext cx="8215338" cy="4495800"/>
          </a:xfrm>
        </p:spPr>
        <p:txBody>
          <a:bodyPr/>
          <a:lstStyle/>
          <a:p>
            <a:pPr>
              <a:buNone/>
            </a:pPr>
            <a:r>
              <a:rPr lang="ru-RU" sz="2400" i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Свойства функции.</a:t>
            </a:r>
          </a:p>
          <a:p>
            <a:pPr>
              <a:buNone/>
            </a:pPr>
            <a:r>
              <a:rPr lang="ru-RU" sz="2400" dirty="0" smtClean="0"/>
              <a:t>1)Область определения – </a:t>
            </a: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2) Множество значений – </a:t>
            </a: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3) Функция монотонно возрастает при </a:t>
            </a:r>
            <a:endParaRPr lang="ru-RU" sz="2400" i="1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4) Функция монотонно убывает </a:t>
            </a:r>
            <a:r>
              <a:rPr lang="ru-RU" sz="2400" dirty="0" smtClean="0"/>
              <a:t>при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5) Нули функции 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(</a:t>
            </a:r>
            <a:r>
              <a:rPr lang="ru-RU" sz="2400" dirty="0" smtClean="0"/>
              <a:t>точки пересечения с осью абсцисс при </a:t>
            </a:r>
            <a:r>
              <a:rPr lang="ru-RU" sz="2400" dirty="0" smtClean="0"/>
              <a:t>у=0)  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6) Чётность и нечётность.</a:t>
            </a:r>
          </a:p>
          <a:p>
            <a:pPr>
              <a:buNone/>
            </a:pP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7643834" y="5357826"/>
          <a:ext cx="785818" cy="812012"/>
        </p:xfrm>
        <a:graphic>
          <a:graphicData uri="http://schemas.openxmlformats.org/presentationml/2006/ole">
            <p:oleObj spid="_x0000_s40961" name="Формула" r:id="rId3" imgW="380880" imgH="393480" progId="Equation.3">
              <p:embed/>
            </p:oleObj>
          </a:graphicData>
        </a:graphic>
      </p:graphicFrame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4714876" y="2143116"/>
            <a:ext cx="4429124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х</a:t>
            </a: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любое действительное число.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у любое действительное число.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tabLst/>
              <a:defRPr/>
            </a:pPr>
            <a:r>
              <a:rPr lang="ru-RU" sz="2400" b="1" i="1" kern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ru-RU" sz="2400" b="1" i="1" kern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kumimoji="0" lang="ru-RU" sz="2400" b="1" i="1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k</a:t>
            </a: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&gt;0.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tabLst/>
              <a:defRPr/>
            </a:pPr>
            <a:endParaRPr kumimoji="0" lang="ru-RU" sz="2400" b="1" i="1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tabLst/>
              <a:defRPr/>
            </a:pPr>
            <a:r>
              <a:rPr lang="ru-RU" sz="2400" b="1" i="1" kern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ru-RU" sz="2400" b="1" i="1" kern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kumimoji="0" lang="ru-RU" sz="2400" b="1" i="1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k</a:t>
            </a: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&lt;0 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tabLst/>
              <a:defRPr/>
            </a:pPr>
            <a:endParaRPr kumimoji="0" lang="ru-RU" sz="24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95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685800"/>
            <a:ext cx="9001156" cy="563563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Четность функции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57752" y="1714488"/>
            <a:ext cx="3900486" cy="4495800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Функция </a:t>
            </a:r>
            <a:r>
              <a:rPr lang="ru-RU" sz="2400" dirty="0" err="1" smtClean="0"/>
              <a:t>у=f</a:t>
            </a:r>
            <a:r>
              <a:rPr lang="ru-RU" sz="2400" dirty="0" smtClean="0"/>
              <a:t>(</a:t>
            </a:r>
            <a:r>
              <a:rPr lang="ru-RU" sz="2400" dirty="0" err="1" smtClean="0"/>
              <a:t>x</a:t>
            </a:r>
            <a:r>
              <a:rPr lang="ru-RU" sz="2400" dirty="0" smtClean="0"/>
              <a:t>) называется </a:t>
            </a:r>
            <a:r>
              <a:rPr lang="ru-RU" sz="2400" b="1" i="1" u="sng" dirty="0" smtClean="0">
                <a:solidFill>
                  <a:srgbClr val="002060"/>
                </a:solidFill>
              </a:rPr>
              <a:t>чётной</a:t>
            </a:r>
            <a:r>
              <a:rPr lang="ru-RU" sz="2400" dirty="0" smtClean="0"/>
              <a:t>, если для любых её значений </a:t>
            </a:r>
            <a:r>
              <a:rPr lang="ru-RU" sz="2400" dirty="0" err="1" smtClean="0"/>
              <a:t>х</a:t>
            </a:r>
            <a:r>
              <a:rPr lang="ru-RU" sz="2400" dirty="0" smtClean="0"/>
              <a:t> и –</a:t>
            </a:r>
            <a:r>
              <a:rPr lang="ru-RU" sz="2400" dirty="0" err="1" smtClean="0"/>
              <a:t>х</a:t>
            </a:r>
            <a:r>
              <a:rPr lang="ru-RU" sz="2400" dirty="0" smtClean="0"/>
              <a:t> из области её определения выполняется равенство </a:t>
            </a:r>
            <a:r>
              <a:rPr lang="ru-RU" sz="2400" dirty="0" err="1" smtClean="0"/>
              <a:t>f</a:t>
            </a:r>
            <a:r>
              <a:rPr lang="ru-RU" sz="2400" dirty="0" smtClean="0"/>
              <a:t>(-</a:t>
            </a:r>
            <a:r>
              <a:rPr lang="ru-RU" sz="2400" dirty="0" err="1" smtClean="0"/>
              <a:t>x</a:t>
            </a:r>
            <a:r>
              <a:rPr lang="ru-RU" sz="2400" dirty="0" smtClean="0"/>
              <a:t>)</a:t>
            </a:r>
            <a:r>
              <a:rPr lang="ru-RU" sz="2400" dirty="0" err="1" smtClean="0"/>
              <a:t>=f</a:t>
            </a:r>
            <a:r>
              <a:rPr lang="ru-RU" sz="2400" dirty="0" smtClean="0"/>
              <a:t>(</a:t>
            </a:r>
            <a:r>
              <a:rPr lang="ru-RU" sz="2400" dirty="0" err="1" smtClean="0"/>
              <a:t>x</a:t>
            </a:r>
            <a:r>
              <a:rPr lang="ru-RU" sz="2400" dirty="0" smtClean="0"/>
              <a:t>).</a:t>
            </a:r>
          </a:p>
          <a:p>
            <a:pPr>
              <a:buNone/>
            </a:pPr>
            <a:r>
              <a:rPr lang="ru-RU" sz="2400" dirty="0" smtClean="0"/>
              <a:t> </a:t>
            </a:r>
            <a:r>
              <a:rPr lang="ru-RU" sz="2400" dirty="0" smtClean="0"/>
              <a:t>График чётной функции симметричен относительно оси ординат.</a:t>
            </a:r>
          </a:p>
          <a:p>
            <a:pPr algn="r">
              <a:buNone/>
            </a:pPr>
            <a:endParaRPr lang="ru-RU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sz="2400" dirty="0"/>
          </a:p>
        </p:txBody>
      </p:sp>
      <p:pic>
        <p:nvPicPr>
          <p:cNvPr id="38914" name="Picture 2" descr="Файл:Функция x^2.sv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428736"/>
            <a:ext cx="4643434" cy="51593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685800"/>
            <a:ext cx="9001156" cy="563563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Четность функции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214942" y="1428736"/>
            <a:ext cx="3686172" cy="4495800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Функция </a:t>
            </a:r>
            <a:r>
              <a:rPr lang="ru-RU" sz="2400" dirty="0" err="1" smtClean="0"/>
              <a:t>у=f</a:t>
            </a:r>
            <a:r>
              <a:rPr lang="ru-RU" sz="2400" dirty="0" smtClean="0"/>
              <a:t>(</a:t>
            </a:r>
            <a:r>
              <a:rPr lang="ru-RU" sz="2400" dirty="0" err="1" smtClean="0"/>
              <a:t>x</a:t>
            </a:r>
            <a:r>
              <a:rPr lang="ru-RU" sz="2400" dirty="0" smtClean="0"/>
              <a:t>) называется </a:t>
            </a:r>
            <a:r>
              <a:rPr lang="ru-RU" sz="2400" b="1" i="1" u="sng" dirty="0" smtClean="0">
                <a:solidFill>
                  <a:srgbClr val="002060"/>
                </a:solidFill>
              </a:rPr>
              <a:t>нечётной</a:t>
            </a:r>
            <a:r>
              <a:rPr lang="ru-RU" sz="2400" dirty="0" smtClean="0"/>
              <a:t>, если для любых её значений </a:t>
            </a:r>
            <a:r>
              <a:rPr lang="ru-RU" sz="2400" dirty="0" err="1" smtClean="0"/>
              <a:t>х</a:t>
            </a:r>
            <a:r>
              <a:rPr lang="ru-RU" sz="2400" dirty="0" smtClean="0"/>
              <a:t> </a:t>
            </a:r>
            <a:r>
              <a:rPr lang="ru-RU" sz="2400" dirty="0" smtClean="0"/>
              <a:t>и –</a:t>
            </a:r>
            <a:r>
              <a:rPr lang="ru-RU" sz="2400" dirty="0" err="1" smtClean="0"/>
              <a:t>х</a:t>
            </a:r>
            <a:r>
              <a:rPr lang="ru-RU" sz="2400" dirty="0" smtClean="0"/>
              <a:t> из области её определения выполняется равенство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(-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)=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ru-RU" sz="2400" dirty="0" smtClean="0"/>
              <a:t>.</a:t>
            </a:r>
          </a:p>
          <a:p>
            <a:pPr>
              <a:buNone/>
            </a:pPr>
            <a:r>
              <a:rPr lang="ru-RU" sz="2400" dirty="0" smtClean="0"/>
              <a:t> </a:t>
            </a:r>
            <a:r>
              <a:rPr lang="ru-RU" sz="2400" dirty="0" smtClean="0"/>
              <a:t>График нечётной функции симметричен относительно начала координат. </a:t>
            </a:r>
          </a:p>
          <a:p>
            <a:pPr algn="r">
              <a:buNone/>
            </a:pPr>
            <a:endParaRPr lang="ru-RU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sz="2400" dirty="0"/>
          </a:p>
        </p:txBody>
      </p:sp>
      <p:pic>
        <p:nvPicPr>
          <p:cNvPr id="38916" name="Picture 4" descr="Файл:Функция x^3.sv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143000"/>
            <a:ext cx="5210175" cy="571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Линейная функция четная или нечетная?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b=0</a:t>
            </a:r>
            <a:endParaRPr lang="ru-RU" dirty="0"/>
          </a:p>
        </p:txBody>
      </p:sp>
      <p:pic>
        <p:nvPicPr>
          <p:cNvPr id="46083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 bwMode="auto">
          <a:xfrm>
            <a:off x="5143504" y="2143116"/>
            <a:ext cx="3797022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k=0</a:t>
            </a:r>
            <a:endParaRPr lang="ru-RU" dirty="0"/>
          </a:p>
        </p:txBody>
      </p:sp>
      <p:pic>
        <p:nvPicPr>
          <p:cNvPr id="46082" name="Picture 2" descr="Файл:Функция-x.sv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2143116"/>
            <a:ext cx="3929090" cy="39290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6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</p:bldLst>
  </p:timing>
</p:sld>
</file>

<file path=ppt/theme/theme1.xml><?xml version="1.0" encoding="utf-8"?>
<a:theme xmlns:a="http://schemas.openxmlformats.org/drawingml/2006/main" name="cdb2004169gl">
  <a:themeElements>
    <a:clrScheme name="Тема Office 1">
      <a:dk1>
        <a:srgbClr val="000000"/>
      </a:dk1>
      <a:lt1>
        <a:srgbClr val="FFFFFF"/>
      </a:lt1>
      <a:dk2>
        <a:srgbClr val="233DA9"/>
      </a:dk2>
      <a:lt2>
        <a:srgbClr val="DDDDDD"/>
      </a:lt2>
      <a:accent1>
        <a:srgbClr val="65AAE9"/>
      </a:accent1>
      <a:accent2>
        <a:srgbClr val="B2B2B2"/>
      </a:accent2>
      <a:accent3>
        <a:srgbClr val="FFFFFF"/>
      </a:accent3>
      <a:accent4>
        <a:srgbClr val="000000"/>
      </a:accent4>
      <a:accent5>
        <a:srgbClr val="B8D2F2"/>
      </a:accent5>
      <a:accent6>
        <a:srgbClr val="A1A1A1"/>
      </a:accent6>
      <a:hlink>
        <a:srgbClr val="7DA0D3"/>
      </a:hlink>
      <a:folHlink>
        <a:srgbClr val="B2E385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233DA9"/>
        </a:dk2>
        <a:lt2>
          <a:srgbClr val="DDDDDD"/>
        </a:lt2>
        <a:accent1>
          <a:srgbClr val="65AAE9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B8D2F2"/>
        </a:accent5>
        <a:accent6>
          <a:srgbClr val="A1A1A1"/>
        </a:accent6>
        <a:hlink>
          <a:srgbClr val="7DA0D3"/>
        </a:hlink>
        <a:folHlink>
          <a:srgbClr val="B2E38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632769"/>
        </a:dk2>
        <a:lt2>
          <a:srgbClr val="DDDDDD"/>
        </a:lt2>
        <a:accent1>
          <a:srgbClr val="8B8DE1"/>
        </a:accent1>
        <a:accent2>
          <a:srgbClr val="FF997D"/>
        </a:accent2>
        <a:accent3>
          <a:srgbClr val="FFFFFF"/>
        </a:accent3>
        <a:accent4>
          <a:srgbClr val="000000"/>
        </a:accent4>
        <a:accent5>
          <a:srgbClr val="C4C5EE"/>
        </a:accent5>
        <a:accent6>
          <a:srgbClr val="E78A71"/>
        </a:accent6>
        <a:hlink>
          <a:srgbClr val="58AFD2"/>
        </a:hlink>
        <a:folHlink>
          <a:srgbClr val="BFDF6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37737F"/>
        </a:dk2>
        <a:lt2>
          <a:srgbClr val="DDDDDD"/>
        </a:lt2>
        <a:accent1>
          <a:srgbClr val="52BCB2"/>
        </a:accent1>
        <a:accent2>
          <a:srgbClr val="E0A56A"/>
        </a:accent2>
        <a:accent3>
          <a:srgbClr val="FFFFFF"/>
        </a:accent3>
        <a:accent4>
          <a:srgbClr val="000000"/>
        </a:accent4>
        <a:accent5>
          <a:srgbClr val="B3DAD5"/>
        </a:accent5>
        <a:accent6>
          <a:srgbClr val="CB955F"/>
        </a:accent6>
        <a:hlink>
          <a:srgbClr val="A0C264"/>
        </a:hlink>
        <a:folHlink>
          <a:srgbClr val="DCDC2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cdb2004169gl</Template>
  <TotalTime>236</TotalTime>
  <Words>544</Words>
  <Application>Microsoft Office PowerPoint</Application>
  <PresentationFormat>Экран (4:3)</PresentationFormat>
  <Paragraphs>110</Paragraphs>
  <Slides>17</Slides>
  <Notes>0</Notes>
  <HiddenSlides>2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cdb2004169gl</vt:lpstr>
      <vt:lpstr>Image</vt:lpstr>
      <vt:lpstr>Формула</vt:lpstr>
      <vt:lpstr>Microsoft Equation 3.0</vt:lpstr>
      <vt:lpstr>Домашнее задание. Решить уравнение с параметром:</vt:lpstr>
      <vt:lpstr>Функциональный и графический методы решения линейных уравнений с параметрами.</vt:lpstr>
      <vt:lpstr>Цели занятия</vt:lpstr>
      <vt:lpstr>Справочные сведения. </vt:lpstr>
      <vt:lpstr>Слайд 5</vt:lpstr>
      <vt:lpstr>y=kx+b,  (k, b параметры, x, y переменные)</vt:lpstr>
      <vt:lpstr>Четность функции</vt:lpstr>
      <vt:lpstr>Четность функции</vt:lpstr>
      <vt:lpstr>Линейная функция четная или нечетная?</vt:lpstr>
      <vt:lpstr>Практикум по решению задач. </vt:lpstr>
      <vt:lpstr>Задание 1.</vt:lpstr>
      <vt:lpstr>Задание 2.</vt:lpstr>
      <vt:lpstr>Задание 3.</vt:lpstr>
      <vt:lpstr>Задание 5.</vt:lpstr>
      <vt:lpstr>Домашнее задание. Составьте уравнение с параметром, чтобы:</vt:lpstr>
      <vt:lpstr>Итог урока:</vt:lpstr>
      <vt:lpstr>Адреса изображений.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такое параметр?</dc:title>
  <dc:creator>Татьянка</dc:creator>
  <cp:lastModifiedBy>Татьянка</cp:lastModifiedBy>
  <cp:revision>27</cp:revision>
  <dcterms:created xsi:type="dcterms:W3CDTF">2013-10-06T18:57:02Z</dcterms:created>
  <dcterms:modified xsi:type="dcterms:W3CDTF">2013-10-13T19:51:00Z</dcterms:modified>
</cp:coreProperties>
</file>