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35"/>
  </p:notesMasterIdLst>
  <p:sldIdLst>
    <p:sldId id="256" r:id="rId2"/>
    <p:sldId id="286" r:id="rId3"/>
    <p:sldId id="268" r:id="rId4"/>
    <p:sldId id="258" r:id="rId5"/>
    <p:sldId id="269" r:id="rId6"/>
    <p:sldId id="287" r:id="rId7"/>
    <p:sldId id="271" r:id="rId8"/>
    <p:sldId id="259" r:id="rId9"/>
    <p:sldId id="272" r:id="rId10"/>
    <p:sldId id="260" r:id="rId11"/>
    <p:sldId id="273" r:id="rId12"/>
    <p:sldId id="261" r:id="rId13"/>
    <p:sldId id="266" r:id="rId14"/>
    <p:sldId id="262" r:id="rId15"/>
    <p:sldId id="263" r:id="rId16"/>
    <p:sldId id="264" r:id="rId17"/>
    <p:sldId id="265" r:id="rId18"/>
    <p:sldId id="274" r:id="rId19"/>
    <p:sldId id="275" r:id="rId20"/>
    <p:sldId id="276" r:id="rId21"/>
    <p:sldId id="291" r:id="rId22"/>
    <p:sldId id="277" r:id="rId23"/>
    <p:sldId id="293" r:id="rId24"/>
    <p:sldId id="294" r:id="rId25"/>
    <p:sldId id="295" r:id="rId26"/>
    <p:sldId id="280" r:id="rId27"/>
    <p:sldId id="281" r:id="rId28"/>
    <p:sldId id="282" r:id="rId29"/>
    <p:sldId id="290" r:id="rId30"/>
    <p:sldId id="283" r:id="rId31"/>
    <p:sldId id="288" r:id="rId32"/>
    <p:sldId id="289" r:id="rId33"/>
    <p:sldId id="285"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58" autoAdjust="0"/>
    <p:restoredTop sz="92882" autoAdjust="0"/>
  </p:normalViewPr>
  <p:slideViewPr>
    <p:cSldViewPr>
      <p:cViewPr varScale="1">
        <p:scale>
          <a:sx n="73" d="100"/>
          <a:sy n="73"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7276D-0307-4C72-BA55-361A695E80FE}" type="datetimeFigureOut">
              <a:rPr lang="ru-RU" smtClean="0"/>
              <a:pPr/>
              <a:t>15.03.2013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6A6E7-5742-4C02-841B-46A2240802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3C6A6E7-5742-4C02-841B-46A224080273}"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3C6A6E7-5742-4C02-841B-46A224080273}"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6ADB6FEE-DFC7-4C8C-80D2-AAA55F2255D0}" type="datetimeFigureOut">
              <a:rPr lang="ru-RU" smtClean="0"/>
              <a:pPr>
                <a:defRPr/>
              </a:pPr>
              <a:t>15.03.2013</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278F6C29-5B1A-40E7-9071-CED2341AB38A}"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255E602-BB93-4FE0-B509-3C68C28BA66F}" type="datetimeFigureOut">
              <a:rPr lang="ru-RU" smtClean="0"/>
              <a:pPr>
                <a:defRPr/>
              </a:pPr>
              <a:t>15.03.2013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EC1D29B-D84D-4FE2-8635-A25C877B1E7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15E697F4-370D-4F45-9CF1-57720ED567F3}" type="datetimeFigureOut">
              <a:rPr lang="ru-RU" smtClean="0"/>
              <a:pPr>
                <a:defRPr/>
              </a:pPr>
              <a:t>15.03.2013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1F27FE4-3887-44ED-850E-61712E4610CE}"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A47026B-E1F2-4031-861E-10C527F1BF08}" type="datetimeFigureOut">
              <a:rPr lang="ru-RU" smtClean="0"/>
              <a:pPr>
                <a:defRPr/>
              </a:pPr>
              <a:t>15.03.2013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C1B3FD4-106E-4BC9-AE5F-E241296EF0FF}"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501B2D48-9B56-478A-8AFD-1552CE80AD76}" type="datetimeFigureOut">
              <a:rPr lang="ru-RU" smtClean="0"/>
              <a:pPr>
                <a:defRPr/>
              </a:pPr>
              <a:t>15.03.2013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F65AEFE-F570-412F-9246-F5094D01EE08}"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B5148BC9-C32A-427D-AA5E-79BDEB3C45CB}" type="datetimeFigureOut">
              <a:rPr lang="ru-RU" smtClean="0"/>
              <a:pPr>
                <a:defRPr/>
              </a:pPr>
              <a:t>15.03.2013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4622C26-58C6-4459-9DE3-F37A13913085}"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B82E61B8-2471-481C-9460-53D4A4F1FFDE}" type="datetimeFigureOut">
              <a:rPr lang="ru-RU" smtClean="0"/>
              <a:pPr>
                <a:defRPr/>
              </a:pPr>
              <a:t>15.03.2013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F1F140E1-4E74-40DF-914D-EEB26ECA145C}"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653BF4AE-140D-4C5C-A3F7-0F9BB4A27BC1}" type="datetimeFigureOut">
              <a:rPr lang="ru-RU" smtClean="0"/>
              <a:pPr>
                <a:defRPr/>
              </a:pPr>
              <a:t>15.03.2013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0C09A00-0A06-477B-ACA8-FD44A04D3111}"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DFE793D-F962-4B3B-B78E-4A05924B5372}" type="datetimeFigureOut">
              <a:rPr lang="ru-RU" smtClean="0"/>
              <a:pPr>
                <a:defRPr/>
              </a:pPr>
              <a:t>15.03.2013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0B5DC98-2408-4E58-AC25-B155F641039E}"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BDAB143F-CA45-42D5-B207-533F3F52A3B1}" type="datetimeFigureOut">
              <a:rPr lang="ru-RU" smtClean="0"/>
              <a:pPr>
                <a:defRPr/>
              </a:pPr>
              <a:t>15.03.2013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834A34C-E82F-4AF5-8C19-253A4BF5297C}"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A19EFD27-B388-4DFB-9FD3-5D817F76F72F}" type="datetimeFigureOut">
              <a:rPr lang="ru-RU" smtClean="0"/>
              <a:pPr>
                <a:defRPr/>
              </a:pPr>
              <a:t>15.03.2013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DBC6D7BF-8CF0-417F-AAB7-F24DB096A486}"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E8F80C1-1AF1-4438-B1F9-320E55740A5A}" type="datetimeFigureOut">
              <a:rPr lang="ru-RU" smtClean="0"/>
              <a:pPr>
                <a:defRPr/>
              </a:pPr>
              <a:t>15.03.2013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5CA7C3C-BD5A-4182-A53C-30DF2D9482A1}"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nordsky.msk.ru/5/lah/pict/176.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sun-hands.ru/6bydget6sostav.ht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rud.ru/userfiles/gallery/14/b_140f926ee5ab18c1797b85ab30a5b7d7.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404664"/>
            <a:ext cx="9144000" cy="5909310"/>
          </a:xfrm>
          <a:prstGeom prst="rect">
            <a:avLst/>
          </a:prstGeom>
          <a:noFill/>
          <a:ln w="9525">
            <a:noFill/>
            <a:miter lim="800000"/>
            <a:headEnd/>
            <a:tailEnd/>
          </a:ln>
        </p:spPr>
        <p:txBody>
          <a:bodyPr anchor="ctr">
            <a:spAutoFit/>
          </a:bodyPr>
          <a:lstStyle/>
          <a:p>
            <a:pPr algn="ctr" eaLnBrk="0" hangingPunct="0">
              <a:tabLst>
                <a:tab pos="6343650" algn="l"/>
              </a:tabLst>
            </a:pPr>
            <a:r>
              <a:rPr lang="ru-RU" dirty="0" smtClean="0">
                <a:latin typeface="Times New Roman" pitchFamily="18" charset="0"/>
                <a:cs typeface="Times New Roman" pitchFamily="18" charset="0"/>
              </a:rPr>
              <a:t>Районный конкурс исследовательских, проектных и творческих работ учащихся</a:t>
            </a:r>
            <a:endParaRPr lang="ru-RU" dirty="0">
              <a:latin typeface="Times New Roman" pitchFamily="18" charset="0"/>
              <a:cs typeface="Times New Roman" pitchFamily="18" charset="0"/>
            </a:endParaRPr>
          </a:p>
          <a:p>
            <a:pPr algn="ctr" eaLnBrk="0" hangingPunct="0">
              <a:tabLst>
                <a:tab pos="6343650" algn="l"/>
              </a:tabLst>
            </a:pPr>
            <a:r>
              <a:rPr lang="ru-RU" dirty="0" smtClean="0">
                <a:latin typeface="Times New Roman" pitchFamily="18" charset="0"/>
                <a:cs typeface="Times New Roman" pitchFamily="18" charset="0"/>
              </a:rPr>
              <a:t>Муниципальное бюджетное общеобразовательное учреждение гимназия №2</a:t>
            </a: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eaLnBrk="0" hangingPunct="0">
              <a:tabLst>
                <a:tab pos="6343650" algn="l"/>
              </a:tabLst>
            </a:pPr>
            <a:r>
              <a:rPr lang="ru-RU" dirty="0" smtClean="0">
                <a:latin typeface="Times New Roman" pitchFamily="18" charset="0"/>
                <a:cs typeface="Times New Roman" pitchFamily="18" charset="0"/>
              </a:rPr>
              <a:t>Образовательная область: естествознание</a:t>
            </a:r>
            <a:endParaRPr lang="ru-RU" dirty="0">
              <a:latin typeface="Times New Roman" pitchFamily="18" charset="0"/>
              <a:cs typeface="Times New Roman" pitchFamily="18" charset="0"/>
            </a:endParaRPr>
          </a:p>
          <a:p>
            <a:pPr eaLnBrk="0" hangingPunct="0">
              <a:tabLst>
                <a:tab pos="6343650" algn="l"/>
              </a:tabLst>
            </a:pPr>
            <a:r>
              <a:rPr lang="ru-RU" dirty="0" smtClean="0">
                <a:latin typeface="Times New Roman" pitchFamily="18" charset="0"/>
                <a:cs typeface="Times New Roman" pitchFamily="18" charset="0"/>
              </a:rPr>
              <a:t>Секция: математика</a:t>
            </a: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r>
              <a:rPr lang="ru-RU" dirty="0" smtClean="0">
                <a:latin typeface="Times New Roman" pitchFamily="18" charset="0"/>
                <a:cs typeface="Times New Roman" pitchFamily="18" charset="0"/>
              </a:rPr>
              <a:t>Тема</a:t>
            </a:r>
            <a:r>
              <a:rPr lang="ru-RU" dirty="0">
                <a:latin typeface="Times New Roman" pitchFamily="18" charset="0"/>
                <a:cs typeface="Times New Roman" pitchFamily="18" charset="0"/>
              </a:rPr>
              <a:t>: «Распределение средств семейного бюджета». </a:t>
            </a: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smtClean="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eaLnBrk="0" hangingPunct="0">
              <a:tabLst>
                <a:tab pos="6343650" algn="l"/>
              </a:tabLst>
            </a:pPr>
            <a:r>
              <a:rPr lang="ru-RU" dirty="0" smtClean="0">
                <a:latin typeface="Times New Roman" pitchFamily="18" charset="0"/>
                <a:cs typeface="Times New Roman" pitchFamily="18" charset="0"/>
              </a:rPr>
              <a:t>Авторы: </a:t>
            </a:r>
            <a:r>
              <a:rPr lang="ru-RU" dirty="0">
                <a:latin typeface="Times New Roman" pitchFamily="18" charset="0"/>
                <a:cs typeface="Times New Roman" pitchFamily="18" charset="0"/>
              </a:rPr>
              <a:t>ученики 8Б </a:t>
            </a:r>
            <a:r>
              <a:rPr lang="ru-RU" dirty="0" smtClean="0">
                <a:latin typeface="Times New Roman" pitchFamily="18" charset="0"/>
                <a:cs typeface="Times New Roman" pitchFamily="18" charset="0"/>
              </a:rPr>
              <a:t>класса                                                               </a:t>
            </a:r>
            <a:r>
              <a:rPr lang="ru-RU" dirty="0">
                <a:latin typeface="Times New Roman" pitchFamily="18" charset="0"/>
                <a:cs typeface="Times New Roman" pitchFamily="18" charset="0"/>
              </a:rPr>
              <a:t>руководитель</a:t>
            </a:r>
            <a:r>
              <a:rPr lang="ru-RU" dirty="0" smtClean="0">
                <a:latin typeface="Times New Roman" pitchFamily="18" charset="0"/>
                <a:cs typeface="Times New Roman" pitchFamily="18" charset="0"/>
              </a:rPr>
              <a:t>: Старостина</a:t>
            </a:r>
            <a:endParaRPr lang="ru-RU" dirty="0">
              <a:latin typeface="Times New Roman" pitchFamily="18" charset="0"/>
              <a:cs typeface="Times New Roman" pitchFamily="18" charset="0"/>
            </a:endParaRPr>
          </a:p>
          <a:p>
            <a:pPr eaLnBrk="0" hangingPunct="0">
              <a:tabLst>
                <a:tab pos="6343650" algn="l"/>
              </a:tabLst>
            </a:pPr>
            <a:r>
              <a:rPr lang="ru-RU" dirty="0">
                <a:latin typeface="Times New Roman" pitchFamily="18" charset="0"/>
                <a:cs typeface="Times New Roman" pitchFamily="18" charset="0"/>
              </a:rPr>
              <a:t>Варламова Елизавета </a:t>
            </a:r>
            <a:r>
              <a:rPr lang="ru-RU" dirty="0" smtClean="0">
                <a:latin typeface="Times New Roman" pitchFamily="18" charset="0"/>
                <a:cs typeface="Times New Roman" pitchFamily="18" charset="0"/>
              </a:rPr>
              <a:t>                                                                               Ирина Викторовна</a:t>
            </a:r>
            <a:endParaRPr lang="ru-RU" dirty="0">
              <a:latin typeface="Times New Roman" pitchFamily="18" charset="0"/>
              <a:cs typeface="Times New Roman" pitchFamily="18" charset="0"/>
            </a:endParaRPr>
          </a:p>
          <a:p>
            <a:pPr eaLnBrk="0" hangingPunct="0">
              <a:tabLst>
                <a:tab pos="6343650" algn="l"/>
              </a:tabLst>
            </a:pPr>
            <a:r>
              <a:rPr lang="ru-RU" dirty="0">
                <a:latin typeface="Times New Roman" pitchFamily="18" charset="0"/>
                <a:cs typeface="Times New Roman" pitchFamily="18" charset="0"/>
              </a:rPr>
              <a:t>и Толоконников Никита.                                                      </a:t>
            </a:r>
            <a:r>
              <a:rPr lang="ru-RU" dirty="0" smtClean="0">
                <a:latin typeface="Times New Roman" pitchFamily="18" charset="0"/>
                <a:cs typeface="Times New Roman" pitchFamily="18" charset="0"/>
              </a:rPr>
              <a:t>   должность: учитель математики                                  </a:t>
            </a:r>
            <a:r>
              <a:rPr lang="ru-RU" dirty="0">
                <a:latin typeface="Times New Roman" pitchFamily="18" charset="0"/>
                <a:cs typeface="Times New Roman" pitchFamily="18" charset="0"/>
              </a:rPr>
              <a:t>	          </a:t>
            </a:r>
          </a:p>
          <a:p>
            <a:pPr algn="r" eaLnBrk="0" hangingPunct="0">
              <a:tabLst>
                <a:tab pos="6343650" algn="l"/>
              </a:tabLst>
            </a:pPr>
            <a:r>
              <a:rPr lang="ru-RU" dirty="0">
                <a:latin typeface="Times New Roman" pitchFamily="18" charset="0"/>
                <a:cs typeface="Times New Roman" pitchFamily="18" charset="0"/>
              </a:rPr>
              <a:t>                                                                               </a:t>
            </a: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smtClean="0">
              <a:latin typeface="Times New Roman" pitchFamily="18" charset="0"/>
              <a:cs typeface="Times New Roman" pitchFamily="18" charset="0"/>
            </a:endParaRPr>
          </a:p>
          <a:p>
            <a:pPr algn="ctr" eaLnBrk="0" hangingPunct="0">
              <a:tabLst>
                <a:tab pos="6343650" algn="l"/>
              </a:tabLst>
            </a:pPr>
            <a:r>
              <a:rPr lang="ru-RU" dirty="0" smtClean="0">
                <a:latin typeface="Times New Roman" pitchFamily="18" charset="0"/>
                <a:cs typeface="Times New Roman" pitchFamily="18" charset="0"/>
              </a:rPr>
              <a:t>2013 </a:t>
            </a:r>
            <a:r>
              <a:rPr lang="ru-RU" dirty="0">
                <a:latin typeface="Times New Roman" pitchFamily="18" charset="0"/>
                <a:cs typeface="Times New Roman" pitchFamily="18" charset="0"/>
              </a:rPr>
              <a:t>год.</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39552" y="188640"/>
          <a:ext cx="8277689" cy="6264692"/>
        </p:xfrm>
        <a:graphic>
          <a:graphicData uri="http://schemas.openxmlformats.org/drawingml/2006/table">
            <a:tbl>
              <a:tblPr/>
              <a:tblGrid>
                <a:gridCol w="826821"/>
                <a:gridCol w="1932121"/>
                <a:gridCol w="1379471"/>
                <a:gridCol w="843201"/>
                <a:gridCol w="1915741"/>
                <a:gridCol w="1380334"/>
              </a:tblGrid>
              <a:tr h="709628">
                <a:tc gridSpan="3">
                  <a:txBody>
                    <a:bodyPr/>
                    <a:lstStyle/>
                    <a:p>
                      <a:pPr>
                        <a:lnSpc>
                          <a:spcPct val="115000"/>
                        </a:lnSpc>
                        <a:spcAft>
                          <a:spcPts val="1000"/>
                        </a:spcAft>
                      </a:pPr>
                      <a:r>
                        <a:rPr lang="ru-RU" sz="1800" dirty="0">
                          <a:latin typeface="Times New Roman" pitchFamily="18" charset="0"/>
                          <a:ea typeface="Times New Roman"/>
                          <a:cs typeface="Times New Roman" pitchFamily="18" charset="0"/>
                        </a:rPr>
                        <a:t>Доходная часть </a:t>
                      </a: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ru-RU" sz="1800" dirty="0">
                          <a:latin typeface="Times New Roman" pitchFamily="18" charset="0"/>
                          <a:ea typeface="Times New Roman"/>
                          <a:cs typeface="Times New Roman" pitchFamily="18" charset="0"/>
                        </a:rPr>
                        <a:t>Расходная часть</a:t>
                      </a: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88719">
                <a:tc>
                  <a:txBody>
                    <a:bodyPr/>
                    <a:lstStyle/>
                    <a:p>
                      <a:pPr>
                        <a:lnSpc>
                          <a:spcPct val="115000"/>
                        </a:lnSpc>
                        <a:spcAft>
                          <a:spcPts val="1000"/>
                        </a:spcAft>
                      </a:pPr>
                      <a:r>
                        <a:rPr lang="ru-RU" sz="1400" dirty="0">
                          <a:latin typeface="Times New Roman" pitchFamily="18" charset="0"/>
                          <a:ea typeface="Times New Roman"/>
                          <a:cs typeface="Times New Roman" pitchFamily="18" charset="0"/>
                        </a:rPr>
                        <a:t>№ ст.</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Наименование статьи</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План (руб.)</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 ст.</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Наименование статьи</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План (руб.)</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89">
                <a:tc>
                  <a:txBody>
                    <a:bodyPr/>
                    <a:lstStyle/>
                    <a:p>
                      <a:pPr>
                        <a:lnSpc>
                          <a:spcPct val="115000"/>
                        </a:lnSpc>
                        <a:spcAft>
                          <a:spcPts val="1000"/>
                        </a:spcAft>
                      </a:pPr>
                      <a:r>
                        <a:rPr lang="ru-RU" sz="1400" dirty="0">
                          <a:latin typeface="Times New Roman" pitchFamily="18" charset="0"/>
                          <a:ea typeface="Times New Roman"/>
                          <a:cs typeface="Times New Roman" pitchFamily="18" charset="0"/>
                        </a:rPr>
                        <a:t>1</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Заработанная плата </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1</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Одежда</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89">
                <a:tc>
                  <a:txBody>
                    <a:bodyPr/>
                    <a:lstStyle/>
                    <a:p>
                      <a:pPr>
                        <a:lnSpc>
                          <a:spcPct val="115000"/>
                        </a:lnSpc>
                        <a:spcAft>
                          <a:spcPts val="1000"/>
                        </a:spcAft>
                      </a:pPr>
                      <a:r>
                        <a:rPr lang="ru-RU" sz="1400">
                          <a:latin typeface="Times New Roman" pitchFamily="18" charset="0"/>
                          <a:ea typeface="Times New Roman"/>
                          <a:cs typeface="Times New Roman" pitchFamily="18" charset="0"/>
                        </a:rPr>
                        <a:t>2</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Пенсии</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2</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Питание</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719">
                <a:tc>
                  <a:txBody>
                    <a:bodyPr/>
                    <a:lstStyle/>
                    <a:p>
                      <a:pPr>
                        <a:lnSpc>
                          <a:spcPct val="115000"/>
                        </a:lnSpc>
                        <a:spcAft>
                          <a:spcPts val="1000"/>
                        </a:spcAft>
                      </a:pPr>
                      <a:r>
                        <a:rPr lang="ru-RU" sz="1400">
                          <a:latin typeface="Times New Roman" pitchFamily="18" charset="0"/>
                          <a:ea typeface="Times New Roman"/>
                          <a:cs typeface="Times New Roman" pitchFamily="18" charset="0"/>
                        </a:rPr>
                        <a:t>3</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Стипендии</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3</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Хозяйственные расходы</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719">
                <a:tc>
                  <a:txBody>
                    <a:bodyPr/>
                    <a:lstStyle/>
                    <a:p>
                      <a:pPr>
                        <a:lnSpc>
                          <a:spcPct val="115000"/>
                        </a:lnSpc>
                        <a:spcAft>
                          <a:spcPts val="1000"/>
                        </a:spcAft>
                      </a:pPr>
                      <a:r>
                        <a:rPr lang="ru-RU" sz="1400">
                          <a:latin typeface="Times New Roman" pitchFamily="18" charset="0"/>
                          <a:ea typeface="Times New Roman"/>
                          <a:cs typeface="Times New Roman" pitchFamily="18" charset="0"/>
                        </a:rPr>
                        <a:t>4</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Пособия</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4</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Коммунальные услуги</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719">
                <a:tc>
                  <a:txBody>
                    <a:bodyPr/>
                    <a:lstStyle/>
                    <a:p>
                      <a:pPr>
                        <a:lnSpc>
                          <a:spcPct val="115000"/>
                        </a:lnSpc>
                        <a:spcAft>
                          <a:spcPts val="1000"/>
                        </a:spcAft>
                      </a:pPr>
                      <a:r>
                        <a:rPr lang="ru-RU" sz="1400">
                          <a:latin typeface="Times New Roman" pitchFamily="18" charset="0"/>
                          <a:ea typeface="Times New Roman"/>
                          <a:cs typeface="Times New Roman" pitchFamily="18" charset="0"/>
                        </a:rPr>
                        <a:t>5</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Доход от личного </a:t>
                      </a:r>
                      <a:r>
                        <a:rPr lang="ru-RU" sz="1400" dirty="0" err="1">
                          <a:latin typeface="Times New Roman" pitchFamily="18" charset="0"/>
                          <a:ea typeface="Times New Roman"/>
                          <a:cs typeface="Times New Roman" pitchFamily="18" charset="0"/>
                        </a:rPr>
                        <a:t>хоз-ва</a:t>
                      </a:r>
                      <a:r>
                        <a:rPr lang="ru-RU" sz="1400" dirty="0">
                          <a:latin typeface="Times New Roman" pitchFamily="18" charset="0"/>
                          <a:ea typeface="Times New Roman"/>
                          <a:cs typeface="Times New Roman" pitchFamily="18" charset="0"/>
                        </a:rPr>
                        <a:t> (сад, огород…</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5</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Транспортные расходы</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931">
                <a:tc>
                  <a:txBody>
                    <a:bodyPr/>
                    <a:lstStyle/>
                    <a:p>
                      <a:pPr>
                        <a:lnSpc>
                          <a:spcPct val="115000"/>
                        </a:lnSpc>
                        <a:spcAft>
                          <a:spcPts val="1000"/>
                        </a:spcAft>
                      </a:pPr>
                      <a:r>
                        <a:rPr lang="ru-RU" sz="1400">
                          <a:latin typeface="Times New Roman" pitchFamily="18" charset="0"/>
                          <a:ea typeface="Times New Roman"/>
                          <a:cs typeface="Times New Roman" pitchFamily="18" charset="0"/>
                        </a:rPr>
                        <a:t>6</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Доход от других источников</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6</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Оплата телефона</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90">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7</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Лекарства</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90">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8</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Подарки</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719">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9</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Непредвиденные расходы</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90">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10</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Накопления</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90">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a:latin typeface="Times New Roman" pitchFamily="18" charset="0"/>
                        <a:ea typeface="Times New Roman"/>
                        <a:cs typeface="Times New Roman" pitchFamily="18" charset="0"/>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pitchFamily="18" charset="0"/>
                          <a:ea typeface="Times New Roman"/>
                          <a:cs typeface="Times New Roman" pitchFamily="18" charset="0"/>
                        </a:rPr>
                        <a:t>11</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Всего</a:t>
                      </a:r>
                    </a:p>
                  </a:txBody>
                  <a:tcPr marL="67194" marR="67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dirty="0">
                        <a:latin typeface="Calibri"/>
                        <a:ea typeface="Times New Roman"/>
                        <a:cs typeface="Times New Roman"/>
                      </a:endParaRPr>
                    </a:p>
                  </a:txBody>
                  <a:tcPr marL="67194" marR="67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42852"/>
            <a:ext cx="9144000" cy="4560182"/>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Распределение денег для семейного бюджета.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распределению финансовых средств для семейных нужд существует два основных подхода. При первом из них все члены семьи складывают свою зарплату в общую семейную кассу и в течение месяца берут оттуда финансовые средства и на семейные, и на личные расходы. Этот способ идеален для очень дружных семейных пар. Второй подход подразумевает деление дохода каждого члена семьи на две части: общественную и личную. Общественная часть включает суммы на общие семейные нужды: коммунальные платежи, продукты, покупку мебели и бытовой техники. На что тратить личную часть дохода – каждый решает сам. Еще один вариант, когда один член из семейства, зарабатывающий значительно больше другого, полностью берет на себя оплату всех крупных семейных расходов.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21" name="Picture 1"/>
          <p:cNvPicPr>
            <a:picLocks noChangeAspect="1" noChangeArrowheads="1"/>
          </p:cNvPicPr>
          <p:nvPr/>
        </p:nvPicPr>
        <p:blipFill>
          <a:blip r:embed="rId2"/>
          <a:srcRect/>
          <a:stretch>
            <a:fillRect/>
          </a:stretch>
        </p:blipFill>
        <p:spPr bwMode="auto">
          <a:xfrm>
            <a:off x="5000628" y="4477578"/>
            <a:ext cx="3585095" cy="2380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685800" y="366712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4340" name="Rectangle 4"/>
          <p:cNvSpPr>
            <a:spLocks noChangeArrowheads="1"/>
          </p:cNvSpPr>
          <p:nvPr/>
        </p:nvSpPr>
        <p:spPr bwMode="auto">
          <a:xfrm>
            <a:off x="0" y="5214950"/>
            <a:ext cx="91440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Опрос проводился среди 15 семей. Результаты были таковы:</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a:t>
            </a:r>
            <a:r>
              <a:rPr kumimoji="0" lang="ru-RU" sz="28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30 000.</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79512" y="116632"/>
            <a:ext cx="8316416" cy="4832092"/>
          </a:xfrm>
          <a:prstGeom prst="rect">
            <a:avLst/>
          </a:prstGeom>
        </p:spPr>
        <p:txBody>
          <a:bodyPr wrap="square">
            <a:spAutoFit/>
          </a:bodyPr>
          <a:lstStyle/>
          <a:p>
            <a:pPr lvl="0" algn="ctr" eaLnBrk="0" hangingPunct="0"/>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Социальный опрос.</a:t>
            </a:r>
            <a:endParaRPr kumimoji="0" lang="ru-RU" sz="2800" b="1" i="0" u="none" strike="noStrike" cap="none" normalizeH="0" baseline="0" dirty="0" smtClean="0">
              <a:ln>
                <a:noFill/>
              </a:ln>
              <a:solidFill>
                <a:srgbClr val="4F81BD"/>
              </a:solidFill>
              <a:effectLst/>
              <a:latin typeface="Times New Roman" pitchFamily="18" charset="0"/>
              <a:cs typeface="Times New Roman" pitchFamily="18" charset="0"/>
            </a:endParaRPr>
          </a:p>
          <a:p>
            <a:pPr lvl="0" eaLnBrk="0" hangingPunct="0"/>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Исследуя данную тему нас заинтересовали некоторые вопросы, такие как:</a:t>
            </a:r>
            <a:endParaRPr kumimoji="0" lang="ru-RU" sz="2800" b="1" i="0" u="none" strike="noStrike" cap="none" normalizeH="0" baseline="0" dirty="0" smtClean="0">
              <a:ln>
                <a:noFill/>
              </a:ln>
              <a:solidFill>
                <a:srgbClr val="4F81BD"/>
              </a:solidFill>
              <a:effectLst/>
              <a:latin typeface="Times New Roman" pitchFamily="18" charset="0"/>
              <a:cs typeface="Times New Roman" pitchFamily="18" charset="0"/>
            </a:endParaRPr>
          </a:p>
          <a:p>
            <a:pPr lvl="0" eaLnBrk="0" hangingPunct="0">
              <a:buFontTx/>
              <a:buChar char="•"/>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Каков в среднем доход семьи?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hangingPunct="0">
              <a:buFontTx/>
              <a:buChar char="•"/>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какие сферы расходов уходит больше денег?</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hangingPunct="0">
              <a:buFontTx/>
              <a:buChar char="•"/>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Пользуются ли семьи схемами расчёта семейного бюджета?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hangingPunct="0">
              <a:buFontTx/>
              <a:buChar char="•"/>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Много ли семей пользуются кредитами, ссудами или займами?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hangingPunct="0">
              <a:buFontTx/>
              <a:buChar char="•"/>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многих семей есть дополнительный доход помимо заработка (пенсии, стипендии и т. п.)?</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 name="Object 3"/>
          <p:cNvGraphicFramePr>
            <a:graphicFrameLocks noChangeAspect="1"/>
          </p:cNvGraphicFramePr>
          <p:nvPr/>
        </p:nvGraphicFramePr>
        <p:xfrm>
          <a:off x="214282" y="1500174"/>
          <a:ext cx="8518390" cy="4801736"/>
        </p:xfrm>
        <a:graphic>
          <a:graphicData uri="http://schemas.openxmlformats.org/presentationml/2006/ole">
            <p:oleObj spid="_x0000_s1027" name="Диаграмма" r:id="rId3" imgW="4791126" imgH="1924135" progId="MSGraph.Chart.8">
              <p:embed/>
            </p:oleObj>
          </a:graphicData>
        </a:graphic>
      </p:graphicFrame>
      <p:sp>
        <p:nvSpPr>
          <p:cNvPr id="1029" name="Rectangle 5"/>
          <p:cNvSpPr>
            <a:spLocks noChangeArrowheads="1"/>
          </p:cNvSpPr>
          <p:nvPr/>
        </p:nvSpPr>
        <p:spPr bwMode="auto">
          <a:xfrm>
            <a:off x="0" y="1924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500034" y="285728"/>
            <a:ext cx="7358114" cy="461665"/>
          </a:xfrm>
          <a:prstGeom prst="rect">
            <a:avLst/>
          </a:prstGeom>
        </p:spPr>
        <p:txBody>
          <a:bodyPr wrap="square">
            <a:spAutoFit/>
          </a:bodyPr>
          <a:lstStyle/>
          <a:p>
            <a:r>
              <a:rPr lang="ru-RU" sz="2400" dirty="0" smtClean="0"/>
              <a:t>На какие сферы расходов уходит больше денег ?</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52" name="Rectangle 3"/>
          <p:cNvSpPr>
            <a:spLocks noChangeArrowheads="1"/>
          </p:cNvSpPr>
          <p:nvPr/>
        </p:nvSpPr>
        <p:spPr bwMode="auto">
          <a:xfrm>
            <a:off x="685800" y="326707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Object 3"/>
          <p:cNvGraphicFramePr>
            <a:graphicFrameLocks noChangeAspect="1"/>
          </p:cNvGraphicFramePr>
          <p:nvPr/>
        </p:nvGraphicFramePr>
        <p:xfrm>
          <a:off x="179512" y="1000108"/>
          <a:ext cx="8754591" cy="5143536"/>
        </p:xfrm>
        <a:graphic>
          <a:graphicData uri="http://schemas.openxmlformats.org/presentationml/2006/ole">
            <p:oleObj spid="_x0000_s2051" name="Диаграмма" r:id="rId3" imgW="3514723" imgH="1647901" progId="MSGraph.Chart.8">
              <p:embed/>
            </p:oleObj>
          </a:graphicData>
        </a:graphic>
      </p:graphicFrame>
      <p:sp>
        <p:nvSpPr>
          <p:cNvPr id="4" name="Rectangle 5"/>
          <p:cNvSpPr>
            <a:spLocks noChangeArrowheads="1"/>
          </p:cNvSpPr>
          <p:nvPr/>
        </p:nvSpPr>
        <p:spPr bwMode="auto">
          <a:xfrm>
            <a:off x="285720" y="214290"/>
            <a:ext cx="80164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Пользуется ли семья схемами расчёта семейного бюджета?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3076" name="Rectangle 3"/>
          <p:cNvSpPr>
            <a:spLocks noChangeArrowheads="1"/>
          </p:cNvSpPr>
          <p:nvPr/>
        </p:nvSpPr>
        <p:spPr bwMode="auto">
          <a:xfrm>
            <a:off x="685800" y="366712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49" name="Object 1"/>
          <p:cNvGraphicFramePr>
            <a:graphicFrameLocks noChangeAspect="1"/>
          </p:cNvGraphicFramePr>
          <p:nvPr/>
        </p:nvGraphicFramePr>
        <p:xfrm>
          <a:off x="714348" y="1214422"/>
          <a:ext cx="7504747" cy="5429288"/>
        </p:xfrm>
        <a:graphic>
          <a:graphicData uri="http://schemas.openxmlformats.org/presentationml/2006/ole">
            <p:oleObj spid="_x0000_s27649" name="Диаграмма" r:id="rId3" imgW="3143295" imgH="1505030" progId="MSGraph.Chart.8">
              <p:embed/>
            </p:oleObj>
          </a:graphicData>
        </a:graphic>
      </p:graphicFrame>
      <p:sp>
        <p:nvSpPr>
          <p:cNvPr id="27651" name="Rectangle 3"/>
          <p:cNvSpPr>
            <a:spLocks noChangeArrowheads="1"/>
          </p:cNvSpPr>
          <p:nvPr/>
        </p:nvSpPr>
        <p:spPr bwMode="auto">
          <a:xfrm>
            <a:off x="214282" y="142852"/>
            <a:ext cx="86439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Много ли семей пользуются кредитами, ссудами займами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4100" name="Rectangle 3"/>
          <p:cNvSpPr>
            <a:spLocks noChangeArrowheads="1"/>
          </p:cNvSpPr>
          <p:nvPr/>
        </p:nvSpPr>
        <p:spPr bwMode="auto">
          <a:xfrm>
            <a:off x="685800" y="366712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Object 3"/>
          <p:cNvGraphicFramePr>
            <a:graphicFrameLocks noChangeAspect="1"/>
          </p:cNvGraphicFramePr>
          <p:nvPr/>
        </p:nvGraphicFramePr>
        <p:xfrm>
          <a:off x="422655" y="1500174"/>
          <a:ext cx="7841311" cy="4714908"/>
        </p:xfrm>
        <a:graphic>
          <a:graphicData uri="http://schemas.openxmlformats.org/presentationml/2006/ole">
            <p:oleObj spid="_x0000_s4099" name="Диаграмма" r:id="rId3" imgW="3924374" imgH="1543058" progId="MSGraph.Chart.8">
              <p:embed/>
            </p:oleObj>
          </a:graphicData>
        </a:graphic>
      </p:graphicFrame>
      <p:sp>
        <p:nvSpPr>
          <p:cNvPr id="4101" name="Rectangle 5"/>
          <p:cNvSpPr>
            <a:spLocks noChangeArrowheads="1"/>
          </p:cNvSpPr>
          <p:nvPr/>
        </p:nvSpPr>
        <p:spPr bwMode="auto">
          <a:xfrm>
            <a:off x="0" y="357166"/>
            <a:ext cx="892971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многих семей есть дополнительный доход помимо заработка (пенсии, стипендии и т.п.)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14290"/>
            <a:ext cx="9144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Анализ доходов семьи Варламовой Елизаветы.</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Попробую разобраться, что составляет бюджет моей семьи.</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Мама работает экономистом в         . Ее заработная плата примерно 17000 рублей.</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Папа работает грузчиком . У папы заработная плата составляет  примерно   25000 рублей. Таким образом, общий бюджет моей семьи примерно 42000 рублей.</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Таблица бюджета семьи:</a:t>
            </a:r>
            <a:endParaRPr kumimoji="0" lang="ru-RU" sz="2000" b="0" i="0" u="none" strike="noStrike" cap="none" normalizeH="0" baseline="0" dirty="0" smtClean="0">
              <a:ln>
                <a:noFill/>
              </a:ln>
              <a:solidFill>
                <a:schemeClr val="tx1"/>
              </a:solidFill>
              <a:effectLst/>
              <a:latin typeface="Arial" pitchFamily="34" charset="0"/>
            </a:endParaRPr>
          </a:p>
        </p:txBody>
      </p:sp>
      <p:graphicFrame>
        <p:nvGraphicFramePr>
          <p:cNvPr id="5" name="Таблица 4"/>
          <p:cNvGraphicFramePr>
            <a:graphicFrameLocks noGrp="1"/>
          </p:cNvGraphicFramePr>
          <p:nvPr/>
        </p:nvGraphicFramePr>
        <p:xfrm>
          <a:off x="928662" y="2714621"/>
          <a:ext cx="6786610" cy="1526982"/>
        </p:xfrm>
        <a:graphic>
          <a:graphicData uri="http://schemas.openxmlformats.org/drawingml/2006/table">
            <a:tbl>
              <a:tblPr/>
              <a:tblGrid>
                <a:gridCol w="3392950"/>
                <a:gridCol w="3393660"/>
              </a:tblGrid>
              <a:tr h="477336">
                <a:tc>
                  <a:txBody>
                    <a:bodyPr/>
                    <a:lstStyle/>
                    <a:p>
                      <a:pPr>
                        <a:lnSpc>
                          <a:spcPct val="115000"/>
                        </a:lnSpc>
                        <a:spcAft>
                          <a:spcPts val="1000"/>
                        </a:spcAft>
                      </a:pPr>
                      <a:r>
                        <a:rPr lang="ru-RU" sz="2800" dirty="0">
                          <a:latin typeface="Times New Roman"/>
                          <a:ea typeface="Times New Roman"/>
                          <a:cs typeface="Times New Roman"/>
                        </a:rPr>
                        <a:t>Мама</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800">
                          <a:latin typeface="Times New Roman"/>
                          <a:ea typeface="Times New Roman"/>
                          <a:cs typeface="Times New Roman"/>
                        </a:rPr>
                        <a:t>17000руб.</a:t>
                      </a:r>
                      <a:endParaRPr lang="ru-RU"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6">
                <a:tc>
                  <a:txBody>
                    <a:bodyPr/>
                    <a:lstStyle/>
                    <a:p>
                      <a:pPr>
                        <a:lnSpc>
                          <a:spcPct val="115000"/>
                        </a:lnSpc>
                        <a:spcAft>
                          <a:spcPts val="1000"/>
                        </a:spcAft>
                      </a:pPr>
                      <a:r>
                        <a:rPr lang="ru-RU" sz="2800">
                          <a:latin typeface="Times New Roman"/>
                          <a:ea typeface="Times New Roman"/>
                          <a:cs typeface="Times New Roman"/>
                        </a:rPr>
                        <a:t>Папа</a:t>
                      </a:r>
                      <a:endParaRPr lang="ru-RU"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800">
                          <a:latin typeface="Times New Roman"/>
                          <a:ea typeface="Times New Roman"/>
                          <a:cs typeface="Times New Roman"/>
                        </a:rPr>
                        <a:t>25000руб.</a:t>
                      </a:r>
                      <a:endParaRPr lang="ru-RU"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26">
                <a:tc>
                  <a:txBody>
                    <a:bodyPr/>
                    <a:lstStyle/>
                    <a:p>
                      <a:pPr>
                        <a:lnSpc>
                          <a:spcPct val="115000"/>
                        </a:lnSpc>
                        <a:spcAft>
                          <a:spcPts val="1000"/>
                        </a:spcAft>
                      </a:pPr>
                      <a:r>
                        <a:rPr lang="ru-RU" sz="2800" dirty="0">
                          <a:latin typeface="Times New Roman"/>
                          <a:ea typeface="Times New Roman"/>
                          <a:cs typeface="Times New Roman"/>
                        </a:rPr>
                        <a:t>Итого</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800" dirty="0">
                          <a:latin typeface="Times New Roman"/>
                          <a:ea typeface="Times New Roman"/>
                          <a:cs typeface="Times New Roman"/>
                        </a:rPr>
                        <a:t>42000 руб.</a:t>
                      </a:r>
                      <a:endParaRPr lang="ru-RU"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2" name="Rectangle 2"/>
          <p:cNvSpPr>
            <a:spLocks noChangeArrowheads="1"/>
          </p:cNvSpPr>
          <p:nvPr/>
        </p:nvSpPr>
        <p:spPr bwMode="auto">
          <a:xfrm>
            <a:off x="0" y="4572008"/>
            <a:ext cx="892971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Исследование бюджета семьи из трех человек ( папа, мама, дочь)</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Исследуя расходы из бюджета семьи, я ежедневно вела записи расходов в течении трех месяцев (ноябрь, декабрь, январь).</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Разные расходы в моей семье состоят из нескольких пунктов:</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285728"/>
          <a:ext cx="8821645" cy="5477409"/>
        </p:xfrm>
        <a:graphic>
          <a:graphicData uri="http://schemas.openxmlformats.org/drawingml/2006/table">
            <a:tbl>
              <a:tblPr/>
              <a:tblGrid>
                <a:gridCol w="881153"/>
                <a:gridCol w="2059089"/>
                <a:gridCol w="1470121"/>
                <a:gridCol w="898611"/>
                <a:gridCol w="2041631"/>
                <a:gridCol w="1471040"/>
              </a:tblGrid>
              <a:tr h="466233">
                <a:tc gridSpan="3">
                  <a:txBody>
                    <a:bodyPr/>
                    <a:lstStyle/>
                    <a:p>
                      <a:pPr>
                        <a:lnSpc>
                          <a:spcPct val="115000"/>
                        </a:lnSpc>
                        <a:spcAft>
                          <a:spcPts val="1000"/>
                        </a:spcAft>
                      </a:pPr>
                      <a:r>
                        <a:rPr lang="ru-RU" sz="1600" dirty="0">
                          <a:latin typeface="Times New Roman" pitchFamily="18" charset="0"/>
                          <a:ea typeface="Times New Roman"/>
                          <a:cs typeface="Times New Roman" pitchFamily="18" charset="0"/>
                        </a:rPr>
                        <a:t>Доходная часть </a:t>
                      </a:r>
                      <a:r>
                        <a:rPr lang="ru-RU" sz="1600" dirty="0" smtClean="0">
                          <a:latin typeface="Times New Roman" pitchFamily="18" charset="0"/>
                          <a:ea typeface="Times New Roman"/>
                          <a:cs typeface="Times New Roman" pitchFamily="18" charset="0"/>
                        </a:rPr>
                        <a:t>за </a:t>
                      </a:r>
                      <a:r>
                        <a:rPr lang="ru-RU" sz="1600" b="1" dirty="0" smtClean="0">
                          <a:latin typeface="Times New Roman" pitchFamily="18" charset="0"/>
                          <a:ea typeface="Times New Roman"/>
                          <a:cs typeface="Times New Roman" pitchFamily="18" charset="0"/>
                        </a:rPr>
                        <a:t>ноябрь</a:t>
                      </a:r>
                      <a:endParaRPr lang="ru-RU" sz="1600" b="1" dirty="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ru-RU" sz="1600" dirty="0">
                          <a:latin typeface="Times New Roman" pitchFamily="18" charset="0"/>
                          <a:ea typeface="Times New Roman"/>
                          <a:cs typeface="Times New Roman" pitchFamily="18" charset="0"/>
                        </a:rPr>
                        <a:t>Расходная часть</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78978">
                <a:tc>
                  <a:txBody>
                    <a:bodyPr/>
                    <a:lstStyle/>
                    <a:p>
                      <a:pPr>
                        <a:lnSpc>
                          <a:spcPct val="115000"/>
                        </a:lnSpc>
                        <a:spcAft>
                          <a:spcPts val="1000"/>
                        </a:spcAft>
                      </a:pPr>
                      <a:r>
                        <a:rPr lang="ru-RU" sz="1600">
                          <a:latin typeface="Times New Roman" pitchFamily="18" charset="0"/>
                          <a:ea typeface="Times New Roman"/>
                          <a:cs typeface="Times New Roman" pitchFamily="18" charset="0"/>
                        </a:rPr>
                        <a:t>№ ст.</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Наименование статьи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План (руб.)</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 ст.</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Наименование статьи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План (руб.)</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93">
                <a:tc>
                  <a:txBody>
                    <a:bodyPr/>
                    <a:lstStyle/>
                    <a:p>
                      <a:pPr>
                        <a:lnSpc>
                          <a:spcPct val="115000"/>
                        </a:lnSpc>
                        <a:spcAft>
                          <a:spcPts val="1000"/>
                        </a:spcAft>
                      </a:pPr>
                      <a:r>
                        <a:rPr lang="ru-RU" sz="1600">
                          <a:latin typeface="Times New Roman" pitchFamily="18" charset="0"/>
                          <a:ea typeface="Times New Roman"/>
                          <a:cs typeface="Times New Roman" pitchFamily="18" charset="0"/>
                        </a:rPr>
                        <a:t>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Заработанная плата мамы </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pitchFamily="18" charset="0"/>
                          <a:ea typeface="Times New Roman"/>
                          <a:cs typeface="Times New Roman" pitchFamily="18" charset="0"/>
                        </a:rPr>
                        <a:t>17000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Одежда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93">
                <a:tc>
                  <a:txBody>
                    <a:bodyPr/>
                    <a:lstStyle/>
                    <a:p>
                      <a:pPr>
                        <a:lnSpc>
                          <a:spcPct val="115000"/>
                        </a:lnSpc>
                        <a:spcAft>
                          <a:spcPts val="1000"/>
                        </a:spcAft>
                      </a:pPr>
                      <a:r>
                        <a:rPr lang="ru-RU" sz="1600">
                          <a:latin typeface="Times New Roman" pitchFamily="18" charset="0"/>
                          <a:ea typeface="Times New Roman"/>
                          <a:cs typeface="Times New Roman" pitchFamily="18" charset="0"/>
                        </a:rPr>
                        <a:t>2</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Заработанная плата папы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27000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2</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Питание</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78">
                <a:tc>
                  <a:txBody>
                    <a:bodyPr/>
                    <a:lstStyle/>
                    <a:p>
                      <a:pPr>
                        <a:lnSpc>
                          <a:spcPct val="115000"/>
                        </a:lnSpc>
                        <a:spcAft>
                          <a:spcPts val="1000"/>
                        </a:spcAft>
                      </a:pPr>
                      <a:r>
                        <a:rPr lang="ru-RU" sz="1600">
                          <a:latin typeface="Times New Roman" pitchFamily="18" charset="0"/>
                          <a:ea typeface="Times New Roman"/>
                          <a:cs typeface="Times New Roman" pitchFamily="18" charset="0"/>
                        </a:rPr>
                        <a:t>3</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Всего</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pitchFamily="18" charset="0"/>
                          <a:ea typeface="Times New Roman"/>
                          <a:cs typeface="Times New Roman" pitchFamily="18" charset="0"/>
                        </a:rPr>
                        <a:t>44000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3</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Хозяйственные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3000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7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dirty="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4</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Коммунальные услуги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6500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7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5</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Транспортные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4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6</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Оплата телефона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4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7</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Лекарства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4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8</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Подарки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3100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93">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9</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Непредвиденные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400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4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10</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Накопления</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4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Всего</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pitchFamily="18" charset="0"/>
                          <a:ea typeface="Times New Roman"/>
                          <a:cs typeface="Times New Roman" pitchFamily="18" charset="0"/>
                        </a:rPr>
                        <a:t>44000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8"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b="1" dirty="0" smtClean="0">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Исследование бюджета семьи</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214282" y="5780782"/>
            <a:ext cx="8715436" cy="1077218"/>
          </a:xfrm>
          <a:prstGeom prst="rect">
            <a:avLst/>
          </a:prstGeom>
        </p:spPr>
        <p:txBody>
          <a:bodyPr wrap="square">
            <a:spAutoFit/>
          </a:bodyPr>
          <a:lstStyle/>
          <a:p>
            <a:pPr lvl="0" eaLnBrk="0" hangingPunct="0"/>
            <a:r>
              <a:rPr lang="ru-RU" sz="1600" dirty="0" smtClean="0">
                <a:latin typeface="Times New Roman" pitchFamily="18" charset="0"/>
                <a:ea typeface="Times New Roman" pitchFamily="18" charset="0"/>
                <a:cs typeface="Times New Roman" pitchFamily="18" charset="0"/>
              </a:rPr>
              <a:t>Таким образом, фактически мы в ноябре месяце потратили 34000-00 руб. при доходе 44000-00 рублей, оставшуюся сумму 10000-00 руб. можно отложить на серьезные покупки.</a:t>
            </a:r>
            <a:endParaRPr lang="ru-RU" sz="1600" dirty="0" smtClean="0">
              <a:latin typeface="Times New Roman" pitchFamily="18" charset="0"/>
              <a:cs typeface="Times New Roman" pitchFamily="18" charset="0"/>
            </a:endParaRPr>
          </a:p>
          <a:p>
            <a:pPr lvl="0" eaLnBrk="0" hangingPunct="0"/>
            <a:r>
              <a:rPr lang="ru-RU" sz="1600" dirty="0" smtClean="0">
                <a:latin typeface="Times New Roman" pitchFamily="18" charset="0"/>
                <a:ea typeface="Times New Roman" pitchFamily="18" charset="0"/>
                <a:cs typeface="Times New Roman" pitchFamily="18" charset="0"/>
              </a:rPr>
              <a:t>Анализируя расходы в ноябре месяце можно было сократить расходы на подарках и сэкономить приблизительно 1000 руб.</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0"/>
          <a:ext cx="8712969" cy="5672822"/>
        </p:xfrm>
        <a:graphic>
          <a:graphicData uri="http://schemas.openxmlformats.org/drawingml/2006/table">
            <a:tbl>
              <a:tblPr/>
              <a:tblGrid>
                <a:gridCol w="870298"/>
                <a:gridCol w="2033722"/>
                <a:gridCol w="1452010"/>
                <a:gridCol w="887541"/>
                <a:gridCol w="2016480"/>
                <a:gridCol w="1452918"/>
              </a:tblGrid>
              <a:tr h="574026">
                <a:tc gridSpan="3">
                  <a:txBody>
                    <a:bodyPr/>
                    <a:lstStyle/>
                    <a:p>
                      <a:pPr>
                        <a:lnSpc>
                          <a:spcPct val="115000"/>
                        </a:lnSpc>
                        <a:spcAft>
                          <a:spcPts val="1000"/>
                        </a:spcAft>
                      </a:pPr>
                      <a:r>
                        <a:rPr lang="ru-RU" sz="1600" dirty="0">
                          <a:latin typeface="Times New Roman" pitchFamily="18" charset="0"/>
                          <a:ea typeface="Times New Roman"/>
                          <a:cs typeface="Times New Roman" pitchFamily="18" charset="0"/>
                        </a:rPr>
                        <a:t>Доходная часть </a:t>
                      </a:r>
                      <a:r>
                        <a:rPr lang="ru-RU" sz="1600" dirty="0" smtClean="0">
                          <a:latin typeface="Times New Roman" pitchFamily="18" charset="0"/>
                          <a:ea typeface="Times New Roman"/>
                          <a:cs typeface="Times New Roman" pitchFamily="18" charset="0"/>
                        </a:rPr>
                        <a:t>за </a:t>
                      </a:r>
                      <a:r>
                        <a:rPr lang="ru-RU" sz="1600" b="1" dirty="0" smtClean="0">
                          <a:latin typeface="Times New Roman" pitchFamily="18" charset="0"/>
                          <a:ea typeface="Times New Roman"/>
                          <a:cs typeface="Times New Roman" pitchFamily="18" charset="0"/>
                        </a:rPr>
                        <a:t>декабрь</a:t>
                      </a:r>
                      <a:endParaRPr lang="ru-RU" sz="1600" b="1" dirty="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ru-RU" sz="1600" dirty="0">
                          <a:latin typeface="Times New Roman" pitchFamily="18" charset="0"/>
                          <a:ea typeface="Times New Roman"/>
                          <a:cs typeface="Times New Roman" pitchFamily="18" charset="0"/>
                        </a:rPr>
                        <a:t>Расходная часть</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66598">
                <a:tc>
                  <a:txBody>
                    <a:bodyPr/>
                    <a:lstStyle/>
                    <a:p>
                      <a:pPr>
                        <a:lnSpc>
                          <a:spcPct val="115000"/>
                        </a:lnSpc>
                        <a:spcAft>
                          <a:spcPts val="1000"/>
                        </a:spcAft>
                      </a:pPr>
                      <a:r>
                        <a:rPr lang="ru-RU" sz="1600">
                          <a:latin typeface="Times New Roman" pitchFamily="18" charset="0"/>
                          <a:ea typeface="Times New Roman"/>
                          <a:cs typeface="Times New Roman" pitchFamily="18" charset="0"/>
                        </a:rPr>
                        <a:t>№ ст.</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Наименование статьи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План (руб.)</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 ст.</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Наименование статьи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План (руб.)</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98">
                <a:tc>
                  <a:txBody>
                    <a:bodyPr/>
                    <a:lstStyle/>
                    <a:p>
                      <a:pPr>
                        <a:lnSpc>
                          <a:spcPct val="115000"/>
                        </a:lnSpc>
                        <a:spcAft>
                          <a:spcPts val="1000"/>
                        </a:spcAft>
                      </a:pPr>
                      <a:r>
                        <a:rPr lang="ru-RU" sz="1600">
                          <a:latin typeface="Times New Roman" pitchFamily="18" charset="0"/>
                          <a:ea typeface="Times New Roman"/>
                          <a:cs typeface="Times New Roman" pitchFamily="18" charset="0"/>
                        </a:rPr>
                        <a:t>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Заработанная плата мамы </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Одежда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500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98">
                <a:tc>
                  <a:txBody>
                    <a:bodyPr/>
                    <a:lstStyle/>
                    <a:p>
                      <a:pPr>
                        <a:lnSpc>
                          <a:spcPct val="115000"/>
                        </a:lnSpc>
                        <a:spcAft>
                          <a:spcPts val="1000"/>
                        </a:spcAft>
                      </a:pPr>
                      <a:r>
                        <a:rPr lang="ru-RU" sz="1600">
                          <a:latin typeface="Times New Roman" pitchFamily="18" charset="0"/>
                          <a:ea typeface="Times New Roman"/>
                          <a:cs typeface="Times New Roman" pitchFamily="18" charset="0"/>
                        </a:rPr>
                        <a:t>2</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Заработанная плата папы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29000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2</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Питание</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13000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98">
                <a:tc>
                  <a:txBody>
                    <a:bodyPr/>
                    <a:lstStyle/>
                    <a:p>
                      <a:pPr>
                        <a:lnSpc>
                          <a:spcPct val="115000"/>
                        </a:lnSpc>
                        <a:spcAft>
                          <a:spcPts val="1000"/>
                        </a:spcAft>
                      </a:pPr>
                      <a:r>
                        <a:rPr lang="ru-RU" sz="1600">
                          <a:latin typeface="Times New Roman" pitchFamily="18" charset="0"/>
                          <a:ea typeface="Times New Roman"/>
                          <a:cs typeface="Times New Roman" pitchFamily="18" charset="0"/>
                        </a:rPr>
                        <a:t>3</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Всего</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46000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3</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Хозяйственные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3000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9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4</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Коммунальные услуги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6500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9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5</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Транспортные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2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6</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Оплата телефона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2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7</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Лекарства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2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8</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Подарки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6000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9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9</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Непредвиденные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2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10</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Накопления</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28">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dirty="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Всего</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pitchFamily="18" charset="0"/>
                          <a:ea typeface="Times New Roman"/>
                          <a:cs typeface="Times New Roman" pitchFamily="18" charset="0"/>
                        </a:rPr>
                        <a:t>46000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5715016"/>
            <a:ext cx="8929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 в декабре месяце доходы увеличились на 2000 руб., но и количество расходов тоже увеличилось на 2000 руб. а на серьезные покупки удалось отложить только7000 руб. Это связано с Новогодними праздниками. Пришлось увеличить расходы на подарки и питание.</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80068"/>
          </a:xfrm>
        </p:spPr>
        <p:txBody>
          <a:bodyPr>
            <a:normAutofit fontScale="90000"/>
          </a:bodyPr>
          <a:lstStyle/>
          <a:p>
            <a:r>
              <a:rPr lang="ru-RU" sz="5400" b="1" dirty="0" smtClean="0">
                <a:latin typeface="Times New Roman" pitchFamily="18" charset="0"/>
                <a:cs typeface="Times New Roman" pitchFamily="18" charset="0"/>
              </a:rPr>
              <a:t>Содержание.</a:t>
            </a:r>
          </a:p>
        </p:txBody>
      </p:sp>
      <p:sp>
        <p:nvSpPr>
          <p:cNvPr id="11267" name="Содержимое 2"/>
          <p:cNvSpPr>
            <a:spLocks noGrp="1"/>
          </p:cNvSpPr>
          <p:nvPr>
            <p:ph idx="1"/>
          </p:nvPr>
        </p:nvSpPr>
        <p:spPr>
          <a:xfrm>
            <a:off x="3857620" y="928670"/>
            <a:ext cx="4929222" cy="5715040"/>
          </a:xfrm>
        </p:spPr>
        <p:txBody>
          <a:bodyPr/>
          <a:lstStyle/>
          <a:p>
            <a:pPr marL="457200" indent="-457200"/>
            <a:r>
              <a:rPr lang="ru-RU" sz="1800" dirty="0" smtClean="0">
                <a:latin typeface="Times New Roman" pitchFamily="18" charset="0"/>
                <a:cs typeface="Times New Roman" pitchFamily="18" charset="0"/>
              </a:rPr>
              <a:t>1) Введение ;</a:t>
            </a:r>
            <a:r>
              <a:rPr lang="ru-RU" sz="1800" b="1" dirty="0" smtClean="0">
                <a:latin typeface="Times New Roman" pitchFamily="18" charset="0"/>
                <a:cs typeface="Times New Roman" pitchFamily="18" charset="0"/>
              </a:rPr>
              <a:t> </a:t>
            </a:r>
          </a:p>
          <a:p>
            <a:pPr marL="457200" indent="-457200"/>
            <a:endParaRPr lang="ru-RU" sz="1800" dirty="0" smtClean="0">
              <a:latin typeface="Times New Roman" pitchFamily="18" charset="0"/>
              <a:cs typeface="Times New Roman" pitchFamily="18" charset="0"/>
            </a:endParaRPr>
          </a:p>
          <a:p>
            <a:pPr marL="457200" indent="-457200"/>
            <a:r>
              <a:rPr lang="ru-RU" sz="1800" dirty="0" smtClean="0">
                <a:latin typeface="Times New Roman" pitchFamily="18" charset="0"/>
                <a:cs typeface="Times New Roman" pitchFamily="18" charset="0"/>
              </a:rPr>
              <a:t>2) Цели ;</a:t>
            </a:r>
          </a:p>
          <a:p>
            <a:pPr marL="457200" indent="-457200"/>
            <a:r>
              <a:rPr lang="ru-RU" sz="1800" dirty="0" smtClean="0">
                <a:latin typeface="Times New Roman" pitchFamily="18" charset="0"/>
                <a:cs typeface="Times New Roman" pitchFamily="18" charset="0"/>
              </a:rPr>
              <a:t>3) Из истории процентов ;</a:t>
            </a:r>
          </a:p>
          <a:p>
            <a:pPr marL="457200" indent="-457200"/>
            <a:r>
              <a:rPr lang="ru-RU" sz="1800" dirty="0" smtClean="0">
                <a:latin typeface="Times New Roman" pitchFamily="18" charset="0"/>
                <a:cs typeface="Times New Roman" pitchFamily="18" charset="0"/>
              </a:rPr>
              <a:t>4) Что такое бюджет семьи?</a:t>
            </a:r>
          </a:p>
          <a:p>
            <a:pPr marL="457200" indent="-457200"/>
            <a:r>
              <a:rPr lang="ru-RU" sz="1800" dirty="0" smtClean="0">
                <a:latin typeface="Times New Roman" pitchFamily="18" charset="0"/>
                <a:cs typeface="Times New Roman" pitchFamily="18" charset="0"/>
              </a:rPr>
              <a:t>5) Расчёт семейного бюджета через:</a:t>
            </a:r>
          </a:p>
          <a:p>
            <a:pPr marL="457200" indent="-457200"/>
            <a:r>
              <a:rPr lang="ru-RU" sz="1800" dirty="0" smtClean="0">
                <a:latin typeface="Times New Roman" pitchFamily="18" charset="0"/>
                <a:cs typeface="Times New Roman" pitchFamily="18" charset="0"/>
              </a:rPr>
              <a:t>	1. Формулу</a:t>
            </a:r>
          </a:p>
          <a:p>
            <a:pPr marL="457200" indent="-457200"/>
            <a:r>
              <a:rPr lang="ru-RU" sz="1800" dirty="0" smtClean="0">
                <a:latin typeface="Times New Roman" pitchFamily="18" charset="0"/>
                <a:cs typeface="Times New Roman" pitchFamily="18" charset="0"/>
              </a:rPr>
              <a:t>	2. Таблицу</a:t>
            </a:r>
          </a:p>
          <a:p>
            <a:pPr marL="457200" indent="-457200"/>
            <a:r>
              <a:rPr lang="ru-RU" sz="1800" dirty="0" smtClean="0">
                <a:latin typeface="Times New Roman" pitchFamily="18" charset="0"/>
                <a:cs typeface="Times New Roman" pitchFamily="18" charset="0"/>
              </a:rPr>
              <a:t>6) Распределение денег для семейного бюджета ;</a:t>
            </a:r>
          </a:p>
          <a:p>
            <a:pPr marL="457200" indent="-457200"/>
            <a:r>
              <a:rPr lang="ru-RU" sz="1800" dirty="0" smtClean="0">
                <a:latin typeface="Times New Roman" pitchFamily="18" charset="0"/>
                <a:cs typeface="Times New Roman" pitchFamily="18" charset="0"/>
              </a:rPr>
              <a:t>7) Социальный опрос ;</a:t>
            </a:r>
          </a:p>
          <a:p>
            <a:pPr marL="457200" indent="-457200"/>
            <a:r>
              <a:rPr lang="ru-RU" sz="1800" dirty="0" smtClean="0">
                <a:latin typeface="Times New Roman" pitchFamily="18" charset="0"/>
                <a:cs typeface="Times New Roman" pitchFamily="18" charset="0"/>
              </a:rPr>
              <a:t>8) Анализ доходов семьи ;</a:t>
            </a:r>
          </a:p>
          <a:p>
            <a:pPr marL="457200" indent="-457200"/>
            <a:r>
              <a:rPr lang="ru-RU" sz="1800" dirty="0" smtClean="0">
                <a:latin typeface="Times New Roman" pitchFamily="18" charset="0"/>
                <a:cs typeface="Times New Roman" pitchFamily="18" charset="0"/>
              </a:rPr>
              <a:t>9) Исследование бюджета семьи ;</a:t>
            </a:r>
          </a:p>
          <a:p>
            <a:pPr marL="457200" indent="-457200"/>
            <a:r>
              <a:rPr lang="ru-RU" sz="1800" dirty="0" smtClean="0">
                <a:latin typeface="Times New Roman" pitchFamily="18" charset="0"/>
                <a:cs typeface="Times New Roman" pitchFamily="18" charset="0"/>
              </a:rPr>
              <a:t>10) Опрос семей класса и учителей ;</a:t>
            </a:r>
          </a:p>
          <a:p>
            <a:pPr marL="457200" indent="-457200"/>
            <a:r>
              <a:rPr lang="ru-RU" sz="1800" dirty="0" smtClean="0">
                <a:latin typeface="Times New Roman" pitchFamily="18" charset="0"/>
                <a:cs typeface="Times New Roman" pitchFamily="18" charset="0"/>
              </a:rPr>
              <a:t>11) Результаты и выводы ;</a:t>
            </a:r>
          </a:p>
          <a:p>
            <a:pPr marL="457200" indent="-457200"/>
            <a:r>
              <a:rPr lang="ru-RU" sz="1800" dirty="0" smtClean="0">
                <a:latin typeface="Times New Roman" pitchFamily="18" charset="0"/>
                <a:cs typeface="Times New Roman" pitchFamily="18" charset="0"/>
              </a:rPr>
              <a:t>12) Заключение</a:t>
            </a:r>
            <a:endParaRPr lang="ru-RU" sz="1800" dirty="0" smtClean="0"/>
          </a:p>
        </p:txBody>
      </p:sp>
      <p:pic>
        <p:nvPicPr>
          <p:cNvPr id="11268" name="Picture 4" descr="Картинка 8 из 40659">
            <a:hlinkClick r:id="rId2"/>
          </p:cNvPr>
          <p:cNvPicPr>
            <a:picLocks noChangeAspect="1" noChangeArrowheads="1"/>
          </p:cNvPicPr>
          <p:nvPr/>
        </p:nvPicPr>
        <p:blipFill>
          <a:blip r:embed="rId3"/>
          <a:srcRect/>
          <a:stretch>
            <a:fillRect/>
          </a:stretch>
        </p:blipFill>
        <p:spPr bwMode="auto">
          <a:xfrm>
            <a:off x="838200" y="1828800"/>
            <a:ext cx="2695575" cy="3810000"/>
          </a:xfrm>
          <a:prstGeom prst="rect">
            <a:avLst/>
          </a:prstGeom>
          <a:noFill/>
          <a:ln w="28575">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142844" y="0"/>
          <a:ext cx="8784976" cy="5789812"/>
        </p:xfrm>
        <a:graphic>
          <a:graphicData uri="http://schemas.openxmlformats.org/drawingml/2006/table">
            <a:tbl>
              <a:tblPr/>
              <a:tblGrid>
                <a:gridCol w="877490"/>
                <a:gridCol w="2050529"/>
                <a:gridCol w="1464010"/>
                <a:gridCol w="894876"/>
                <a:gridCol w="2033145"/>
                <a:gridCol w="1464926"/>
              </a:tblGrid>
              <a:tr h="612027">
                <a:tc gridSpan="3">
                  <a:txBody>
                    <a:bodyPr/>
                    <a:lstStyle/>
                    <a:p>
                      <a:pPr>
                        <a:lnSpc>
                          <a:spcPct val="115000"/>
                        </a:lnSpc>
                        <a:spcAft>
                          <a:spcPts val="1000"/>
                        </a:spcAft>
                      </a:pPr>
                      <a:r>
                        <a:rPr lang="ru-RU" sz="1600" dirty="0">
                          <a:latin typeface="Times New Roman" pitchFamily="18" charset="0"/>
                          <a:ea typeface="Times New Roman"/>
                          <a:cs typeface="Times New Roman" pitchFamily="18" charset="0"/>
                        </a:rPr>
                        <a:t>Доходная часть </a:t>
                      </a:r>
                      <a:r>
                        <a:rPr lang="ru-RU" sz="1600" dirty="0" smtClean="0">
                          <a:latin typeface="Times New Roman" pitchFamily="18" charset="0"/>
                          <a:ea typeface="Times New Roman"/>
                          <a:cs typeface="Times New Roman" pitchFamily="18" charset="0"/>
                        </a:rPr>
                        <a:t>за </a:t>
                      </a:r>
                      <a:r>
                        <a:rPr lang="ru-RU" sz="1600" b="1" dirty="0" smtClean="0">
                          <a:latin typeface="Times New Roman" pitchFamily="18" charset="0"/>
                          <a:ea typeface="Times New Roman"/>
                          <a:cs typeface="Times New Roman" pitchFamily="18" charset="0"/>
                        </a:rPr>
                        <a:t>январь</a:t>
                      </a:r>
                      <a:endParaRPr lang="ru-RU" sz="1600" b="1" dirty="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ru-RU" sz="1600">
                          <a:latin typeface="Times New Roman" pitchFamily="18" charset="0"/>
                          <a:ea typeface="Times New Roman"/>
                          <a:cs typeface="Times New Roman" pitchFamily="18" charset="0"/>
                        </a:rPr>
                        <a:t>Расходная часть</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97487">
                <a:tc>
                  <a:txBody>
                    <a:bodyPr/>
                    <a:lstStyle/>
                    <a:p>
                      <a:pPr>
                        <a:lnSpc>
                          <a:spcPct val="115000"/>
                        </a:lnSpc>
                        <a:spcAft>
                          <a:spcPts val="1000"/>
                        </a:spcAft>
                      </a:pPr>
                      <a:r>
                        <a:rPr lang="ru-RU" sz="1600">
                          <a:latin typeface="Times New Roman" pitchFamily="18" charset="0"/>
                          <a:ea typeface="Times New Roman"/>
                          <a:cs typeface="Times New Roman" pitchFamily="18" charset="0"/>
                        </a:rPr>
                        <a:t>№ ст.</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Наименование статьи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План (руб.)</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 ст.</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Наименование статьи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План (руб.)</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87">
                <a:tc>
                  <a:txBody>
                    <a:bodyPr/>
                    <a:lstStyle/>
                    <a:p>
                      <a:pPr>
                        <a:lnSpc>
                          <a:spcPct val="115000"/>
                        </a:lnSpc>
                        <a:spcAft>
                          <a:spcPts val="1000"/>
                        </a:spcAft>
                      </a:pPr>
                      <a:r>
                        <a:rPr lang="ru-RU" sz="1600">
                          <a:latin typeface="Times New Roman" pitchFamily="18" charset="0"/>
                          <a:ea typeface="Times New Roman"/>
                          <a:cs typeface="Times New Roman" pitchFamily="18" charset="0"/>
                        </a:rPr>
                        <a:t>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Заработанная плата мамы </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17000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Одежда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87">
                <a:tc>
                  <a:txBody>
                    <a:bodyPr/>
                    <a:lstStyle/>
                    <a:p>
                      <a:pPr>
                        <a:lnSpc>
                          <a:spcPct val="115000"/>
                        </a:lnSpc>
                        <a:spcAft>
                          <a:spcPts val="1000"/>
                        </a:spcAft>
                      </a:pPr>
                      <a:r>
                        <a:rPr lang="ru-RU" sz="1600">
                          <a:latin typeface="Times New Roman" pitchFamily="18" charset="0"/>
                          <a:ea typeface="Times New Roman"/>
                          <a:cs typeface="Times New Roman" pitchFamily="18" charset="0"/>
                        </a:rPr>
                        <a:t>2</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Заработанная плата папы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25000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2</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Питание</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87">
                <a:tc>
                  <a:txBody>
                    <a:bodyPr/>
                    <a:lstStyle/>
                    <a:p>
                      <a:pPr>
                        <a:lnSpc>
                          <a:spcPct val="115000"/>
                        </a:lnSpc>
                        <a:spcAft>
                          <a:spcPts val="1000"/>
                        </a:spcAft>
                      </a:pPr>
                      <a:r>
                        <a:rPr lang="ru-RU" sz="1600">
                          <a:latin typeface="Times New Roman" pitchFamily="18" charset="0"/>
                          <a:ea typeface="Times New Roman"/>
                          <a:cs typeface="Times New Roman" pitchFamily="18" charset="0"/>
                        </a:rPr>
                        <a:t>3</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Всего</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42000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3</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Хозяйственные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3000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87">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4</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Коммунальные услуги</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6500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87">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dirty="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5</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Транспортные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8000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03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6</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Оплата телефона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03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7</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Лекарства</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1000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03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8</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Развлечения</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2000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87">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9</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Непредвиденные расходы</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500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03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10</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Накопления</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pitchFamily="18" charset="0"/>
                          <a:ea typeface="Times New Roman"/>
                          <a:cs typeface="Times New Roman" pitchFamily="18" charset="0"/>
                        </a:rPr>
                        <a:t>8000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036">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a:latin typeface="Times New Roman" pitchFamily="18" charset="0"/>
                        <a:ea typeface="Times New Roman"/>
                        <a:cs typeface="Times New Roman" pitchFamily="18" charset="0"/>
                      </a:endParaRP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11</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latin typeface="Times New Roman" pitchFamily="18" charset="0"/>
                          <a:ea typeface="Times New Roman"/>
                          <a:cs typeface="Times New Roman" pitchFamily="18" charset="0"/>
                        </a:rPr>
                        <a:t>Всего</a:t>
                      </a:r>
                    </a:p>
                  </a:txBody>
                  <a:tcPr marL="64857" marR="64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pitchFamily="18" charset="0"/>
                          <a:ea typeface="Times New Roman"/>
                          <a:cs typeface="Times New Roman" pitchFamily="18" charset="0"/>
                        </a:rPr>
                        <a:t>42000</a:t>
                      </a:r>
                    </a:p>
                  </a:txBody>
                  <a:tcPr marL="64857" marR="64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0" y="578645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 в январе месяце доходы уменьшились до 42000 руб., но и количество расходов тоже уменьшилось до 34000руб., как и в ноябре , а на серьезные покупки удалось отложить даже 8000 руб.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21429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результате анализа расходов моей семьи я сделала вывод : сначала необходимо отложить деньги на  обязательные расходы: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коммунальные услуги(6500 руб.),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хозяйственные расходы ( 3000 руб.)</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транспортные расходы ( 7000 руб.)</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питание (11000-12000 руб.)</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итого :около 28000 руб.Только после этого можно распределить оставшиеся средства бюджет</a:t>
            </a:r>
            <a:r>
              <a:rPr lang="ru-RU" sz="2400" dirty="0" smtClean="0">
                <a:latin typeface="Times New Roman" pitchFamily="18" charset="0"/>
                <a:ea typeface="Times New Roman" pitchFamily="18" charset="0"/>
                <a:cs typeface="Times New Roman" pitchFamily="18" charset="0"/>
              </a:rPr>
              <a:t>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a:srcRect/>
          <a:stretch>
            <a:fillRect/>
          </a:stretch>
        </p:blipFill>
        <p:spPr bwMode="auto">
          <a:xfrm>
            <a:off x="214282" y="3286124"/>
            <a:ext cx="5143536" cy="3417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8.Анализ доходов семьи Толоконникова Никиты.</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Попробую разобраться, что составляет бюджет моей семьи.</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Мама находится в декретном отпуске по уходу за маленьким братишкой. Ее заработная плата составляет 4000 рублей детского пособия.</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Папа работает       У папы заработная плата составляет  примерно   20000 рублей. Таким образом, общий бюджет моей семьи примерно 24000 рублей.</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Таблица бюджета семьи:</a:t>
            </a:r>
            <a:endParaRPr kumimoji="0" lang="ru-RU" b="0" i="0" u="none" strike="noStrike" cap="none" normalizeH="0" baseline="0" dirty="0" smtClean="0">
              <a:ln>
                <a:noFill/>
              </a:ln>
              <a:solidFill>
                <a:schemeClr val="tx1"/>
              </a:solidFill>
              <a:effectLst/>
              <a:latin typeface="Arial" pitchFamily="34" charset="0"/>
            </a:endParaRPr>
          </a:p>
        </p:txBody>
      </p:sp>
      <p:graphicFrame>
        <p:nvGraphicFramePr>
          <p:cNvPr id="5" name="Таблица 4"/>
          <p:cNvGraphicFramePr>
            <a:graphicFrameLocks noGrp="1"/>
          </p:cNvGraphicFramePr>
          <p:nvPr/>
        </p:nvGraphicFramePr>
        <p:xfrm>
          <a:off x="214282" y="2214554"/>
          <a:ext cx="7572428" cy="1229653"/>
        </p:xfrm>
        <a:graphic>
          <a:graphicData uri="http://schemas.openxmlformats.org/drawingml/2006/table">
            <a:tbl>
              <a:tblPr/>
              <a:tblGrid>
                <a:gridCol w="3785818"/>
                <a:gridCol w="3786610"/>
              </a:tblGrid>
              <a:tr h="386415">
                <a:tc>
                  <a:txBody>
                    <a:bodyPr/>
                    <a:lstStyle/>
                    <a:p>
                      <a:pPr>
                        <a:lnSpc>
                          <a:spcPct val="115000"/>
                        </a:lnSpc>
                        <a:spcAft>
                          <a:spcPts val="1000"/>
                        </a:spcAft>
                      </a:pPr>
                      <a:r>
                        <a:rPr lang="ru-RU" sz="2400" dirty="0">
                          <a:latin typeface="Times New Roman"/>
                          <a:ea typeface="Times New Roman"/>
                          <a:cs typeface="Times New Roman"/>
                        </a:rPr>
                        <a:t>Мама</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400">
                          <a:latin typeface="Times New Roman"/>
                          <a:ea typeface="Times New Roman"/>
                          <a:cs typeface="Times New Roman"/>
                        </a:rPr>
                        <a:t>4000руб.</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15">
                <a:tc>
                  <a:txBody>
                    <a:bodyPr/>
                    <a:lstStyle/>
                    <a:p>
                      <a:pPr>
                        <a:lnSpc>
                          <a:spcPct val="115000"/>
                        </a:lnSpc>
                        <a:spcAft>
                          <a:spcPts val="1000"/>
                        </a:spcAft>
                      </a:pPr>
                      <a:r>
                        <a:rPr lang="ru-RU" sz="2400" dirty="0">
                          <a:latin typeface="Times New Roman"/>
                          <a:ea typeface="Times New Roman"/>
                          <a:cs typeface="Times New Roman"/>
                        </a:rPr>
                        <a:t>Папа</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400">
                          <a:latin typeface="Times New Roman"/>
                          <a:ea typeface="Times New Roman"/>
                          <a:cs typeface="Times New Roman"/>
                        </a:rPr>
                        <a:t>20000руб.</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617">
                <a:tc>
                  <a:txBody>
                    <a:bodyPr/>
                    <a:lstStyle/>
                    <a:p>
                      <a:pPr>
                        <a:lnSpc>
                          <a:spcPct val="115000"/>
                        </a:lnSpc>
                        <a:spcAft>
                          <a:spcPts val="1000"/>
                        </a:spcAft>
                      </a:pPr>
                      <a:r>
                        <a:rPr lang="ru-RU" sz="2400">
                          <a:latin typeface="Times New Roman"/>
                          <a:ea typeface="Times New Roman"/>
                          <a:cs typeface="Times New Roman"/>
                        </a:rPr>
                        <a:t>Итого</a:t>
                      </a:r>
                      <a:endParaRPr lang="ru-RU"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400" dirty="0">
                          <a:latin typeface="Times New Roman"/>
                          <a:ea typeface="Times New Roman"/>
                          <a:cs typeface="Times New Roman"/>
                        </a:rPr>
                        <a:t>24000 руб.</a:t>
                      </a:r>
                      <a:endParaRPr lang="ru-RU"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6" name="Rectangle 2"/>
          <p:cNvSpPr>
            <a:spLocks noChangeArrowheads="1"/>
          </p:cNvSpPr>
          <p:nvPr/>
        </p:nvSpPr>
        <p:spPr bwMode="auto">
          <a:xfrm>
            <a:off x="214282" y="3643314"/>
            <a:ext cx="864396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Исследование бюджета семьи из четырех человек ( папа, мама, два сына школьного возраста и ясельного)</a:t>
            </a: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Исследуя расходы из бюджета семьи, я ежедневно вел записи расходов в течении трех месяцев (ноябрь, декабрь, январь).</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Разные расходы в моей семье состоят из нескольких пунктов:</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857224" y="214292"/>
          <a:ext cx="7643865" cy="6358061"/>
        </p:xfrm>
        <a:graphic>
          <a:graphicData uri="http://schemas.openxmlformats.org/drawingml/2006/table">
            <a:tbl>
              <a:tblPr/>
              <a:tblGrid>
                <a:gridCol w="501438"/>
                <a:gridCol w="2099120"/>
                <a:gridCol w="1239116"/>
                <a:gridCol w="1152275"/>
                <a:gridCol w="1151719"/>
                <a:gridCol w="1500197"/>
              </a:tblGrid>
              <a:tr h="289255">
                <a:tc gridSpan="3">
                  <a:txBody>
                    <a:bodyPr/>
                    <a:lstStyle/>
                    <a:p>
                      <a:pPr>
                        <a:lnSpc>
                          <a:spcPct val="115000"/>
                        </a:lnSpc>
                        <a:spcAft>
                          <a:spcPts val="1000"/>
                        </a:spcAft>
                      </a:pPr>
                      <a:r>
                        <a:rPr lang="ru-RU" sz="1600" dirty="0">
                          <a:latin typeface="Times New Roman"/>
                          <a:ea typeface="Times New Roman"/>
                          <a:cs typeface="Times New Roman"/>
                        </a:rPr>
                        <a:t>Расходная часть              </a:t>
                      </a:r>
                      <a:r>
                        <a:rPr lang="ru-RU" sz="1600" dirty="0" smtClean="0">
                          <a:latin typeface="Times New Roman"/>
                          <a:ea typeface="Times New Roman"/>
                          <a:cs typeface="Times New Roman"/>
                        </a:rPr>
                        <a:t>        ноябрь</a:t>
                      </a:r>
                      <a:endParaRPr lang="ru-RU" sz="1600" dirty="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1000"/>
                        </a:spcAft>
                      </a:pPr>
                      <a:r>
                        <a:rPr lang="ru-RU" sz="1600" dirty="0">
                          <a:latin typeface="Times New Roman"/>
                          <a:ea typeface="Times New Roman"/>
                          <a:cs typeface="Times New Roman"/>
                        </a:rPr>
                        <a:t>декабрь</a:t>
                      </a:r>
                      <a:endParaRPr lang="ru-RU" sz="16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январь</a:t>
                      </a:r>
                      <a:endParaRPr lang="ru-RU" sz="16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600" dirty="0" smtClean="0">
                          <a:latin typeface="Calibri"/>
                          <a:ea typeface="Times New Roman"/>
                          <a:cs typeface="Times New Roman"/>
                        </a:rPr>
                        <a:t>Среднее арифметическое в процентах</a:t>
                      </a:r>
                      <a:endParaRPr lang="ru-RU" sz="16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700">
                <a:tc>
                  <a:txBody>
                    <a:bodyPr/>
                    <a:lstStyle/>
                    <a:p>
                      <a:pPr algn="ctr">
                        <a:lnSpc>
                          <a:spcPct val="115000"/>
                        </a:lnSpc>
                        <a:spcAft>
                          <a:spcPts val="1000"/>
                        </a:spcAft>
                      </a:pPr>
                      <a:r>
                        <a:rPr lang="ru-RU" sz="1600" dirty="0">
                          <a:latin typeface="Times New Roman"/>
                          <a:ea typeface="Times New Roman"/>
                          <a:cs typeface="Times New Roman"/>
                        </a:rPr>
                        <a:t>№ ст.</a:t>
                      </a:r>
                      <a:endParaRPr lang="ru-RU" sz="1600" dirty="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Наименование статьи</a:t>
                      </a:r>
                      <a:endParaRPr lang="ru-RU" sz="1600" dirty="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План (руб.)</a:t>
                      </a:r>
                      <a:endParaRPr lang="ru-RU" sz="1600" dirty="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План (руб.)</a:t>
                      </a:r>
                      <a:endParaRPr lang="ru-RU" sz="16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План (руб.)</a:t>
                      </a:r>
                      <a:endParaRPr lang="ru-RU" sz="16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1000"/>
                        </a:spcAft>
                      </a:pPr>
                      <a:endParaRPr lang="ru-RU" sz="1600" b="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068">
                <a:tc>
                  <a:txBody>
                    <a:bodyPr/>
                    <a:lstStyle/>
                    <a:p>
                      <a:pPr algn="ctr">
                        <a:lnSpc>
                          <a:spcPct val="115000"/>
                        </a:lnSpc>
                        <a:spcAft>
                          <a:spcPts val="1000"/>
                        </a:spcAft>
                      </a:pPr>
                      <a:r>
                        <a:rPr lang="ru-RU" sz="1600">
                          <a:latin typeface="Times New Roman"/>
                          <a:ea typeface="Times New Roman"/>
                          <a:cs typeface="Times New Roman"/>
                        </a:rPr>
                        <a:t>1</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Одежда</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2000</a:t>
                      </a:r>
                      <a:endParaRPr lang="ru-RU" sz="1600" dirty="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b="0" dirty="0">
                          <a:latin typeface="Times New Roman"/>
                          <a:ea typeface="Times New Roman"/>
                          <a:cs typeface="Times New Roman"/>
                        </a:rPr>
                        <a:t>6</a:t>
                      </a:r>
                      <a:endParaRPr lang="ru-RU" sz="1600" b="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068">
                <a:tc>
                  <a:txBody>
                    <a:bodyPr/>
                    <a:lstStyle/>
                    <a:p>
                      <a:pPr algn="ctr">
                        <a:lnSpc>
                          <a:spcPct val="115000"/>
                        </a:lnSpc>
                        <a:spcAft>
                          <a:spcPts val="1000"/>
                        </a:spcAft>
                      </a:pPr>
                      <a:r>
                        <a:rPr lang="ru-RU" sz="1600">
                          <a:latin typeface="Times New Roman"/>
                          <a:ea typeface="Times New Roman"/>
                          <a:cs typeface="Times New Roman"/>
                        </a:rPr>
                        <a:t>2</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Питание</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12000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12000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13000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51</a:t>
                      </a:r>
                      <a:endParaRPr lang="ru-RU" sz="16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989">
                <a:tc>
                  <a:txBody>
                    <a:bodyPr/>
                    <a:lstStyle/>
                    <a:p>
                      <a:pPr algn="ctr">
                        <a:lnSpc>
                          <a:spcPct val="115000"/>
                        </a:lnSpc>
                        <a:spcAft>
                          <a:spcPts val="1000"/>
                        </a:spcAft>
                      </a:pPr>
                      <a:r>
                        <a:rPr lang="ru-RU" sz="1600">
                          <a:latin typeface="Times New Roman"/>
                          <a:ea typeface="Times New Roman"/>
                          <a:cs typeface="Times New Roman"/>
                        </a:rPr>
                        <a:t>3</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Хозяйственные расходы</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2000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9</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700">
                <a:tc>
                  <a:txBody>
                    <a:bodyPr/>
                    <a:lstStyle/>
                    <a:p>
                      <a:pPr algn="ctr">
                        <a:lnSpc>
                          <a:spcPct val="115000"/>
                        </a:lnSpc>
                        <a:spcAft>
                          <a:spcPts val="1000"/>
                        </a:spcAft>
                      </a:pPr>
                      <a:r>
                        <a:rPr lang="ru-RU" sz="1600">
                          <a:latin typeface="Times New Roman"/>
                          <a:ea typeface="Times New Roman"/>
                          <a:cs typeface="Times New Roman"/>
                        </a:rPr>
                        <a:t>4</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Коммунальные услуги</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4700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4700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700">
                <a:tc>
                  <a:txBody>
                    <a:bodyPr/>
                    <a:lstStyle/>
                    <a:p>
                      <a:pPr algn="ctr">
                        <a:lnSpc>
                          <a:spcPct val="115000"/>
                        </a:lnSpc>
                        <a:spcAft>
                          <a:spcPts val="1000"/>
                        </a:spcAft>
                      </a:pPr>
                      <a:r>
                        <a:rPr lang="ru-RU" sz="1600">
                          <a:latin typeface="Times New Roman"/>
                          <a:ea typeface="Times New Roman"/>
                          <a:cs typeface="Times New Roman"/>
                        </a:rPr>
                        <a:t>5</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Транспортные расходы</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3</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700">
                <a:tc>
                  <a:txBody>
                    <a:bodyPr/>
                    <a:lstStyle/>
                    <a:p>
                      <a:pPr algn="ctr">
                        <a:lnSpc>
                          <a:spcPct val="115000"/>
                        </a:lnSpc>
                        <a:spcAft>
                          <a:spcPts val="1000"/>
                        </a:spcAft>
                      </a:pPr>
                      <a:r>
                        <a:rPr lang="ru-RU" sz="1600">
                          <a:latin typeface="Times New Roman"/>
                          <a:ea typeface="Times New Roman"/>
                          <a:cs typeface="Times New Roman"/>
                        </a:rPr>
                        <a:t>6</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Оплата телефона</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255">
                <a:tc>
                  <a:txBody>
                    <a:bodyPr/>
                    <a:lstStyle/>
                    <a:p>
                      <a:pPr algn="ctr">
                        <a:lnSpc>
                          <a:spcPct val="115000"/>
                        </a:lnSpc>
                        <a:spcAft>
                          <a:spcPts val="1000"/>
                        </a:spcAft>
                      </a:pPr>
                      <a:r>
                        <a:rPr lang="ru-RU" sz="1600">
                          <a:latin typeface="Times New Roman"/>
                          <a:ea typeface="Times New Roman"/>
                          <a:cs typeface="Times New Roman"/>
                        </a:rPr>
                        <a:t>7</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Лекарства</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255">
                <a:tc>
                  <a:txBody>
                    <a:bodyPr/>
                    <a:lstStyle/>
                    <a:p>
                      <a:pPr algn="ctr">
                        <a:lnSpc>
                          <a:spcPct val="115000"/>
                        </a:lnSpc>
                        <a:spcAft>
                          <a:spcPts val="1000"/>
                        </a:spcAft>
                      </a:pPr>
                      <a:r>
                        <a:rPr lang="ru-RU" sz="1600">
                          <a:latin typeface="Times New Roman"/>
                          <a:ea typeface="Times New Roman"/>
                          <a:cs typeface="Times New Roman"/>
                        </a:rPr>
                        <a:t>8</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Развлечения</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3</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068">
                <a:tc>
                  <a:txBody>
                    <a:bodyPr/>
                    <a:lstStyle/>
                    <a:p>
                      <a:pPr algn="ctr">
                        <a:lnSpc>
                          <a:spcPct val="115000"/>
                        </a:lnSpc>
                        <a:spcAft>
                          <a:spcPts val="1000"/>
                        </a:spcAft>
                      </a:pPr>
                      <a:r>
                        <a:rPr lang="ru-RU" sz="1600">
                          <a:latin typeface="Times New Roman"/>
                          <a:ea typeface="Times New Roman"/>
                          <a:cs typeface="Times New Roman"/>
                        </a:rPr>
                        <a:t>9</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Непредвиденные расходы</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1000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1000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500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3</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255">
                <a:tc>
                  <a:txBody>
                    <a:bodyPr/>
                    <a:lstStyle/>
                    <a:p>
                      <a:pPr algn="ctr">
                        <a:lnSpc>
                          <a:spcPct val="115000"/>
                        </a:lnSpc>
                        <a:spcAft>
                          <a:spcPts val="1000"/>
                        </a:spcAft>
                      </a:pPr>
                      <a:r>
                        <a:rPr lang="ru-RU" sz="1600">
                          <a:latin typeface="Times New Roman"/>
                          <a:ea typeface="Times New Roman"/>
                          <a:cs typeface="Times New Roman"/>
                        </a:rPr>
                        <a:t>10</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Накопления</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300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300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1</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255">
                <a:tc>
                  <a:txBody>
                    <a:bodyPr/>
                    <a:lstStyle/>
                    <a:p>
                      <a:pPr algn="ctr">
                        <a:lnSpc>
                          <a:spcPct val="115000"/>
                        </a:lnSpc>
                        <a:spcAft>
                          <a:spcPts val="1000"/>
                        </a:spcAft>
                      </a:pPr>
                      <a:r>
                        <a:rPr lang="ru-RU" sz="1600">
                          <a:latin typeface="Times New Roman"/>
                          <a:ea typeface="Times New Roman"/>
                          <a:cs typeface="Times New Roman"/>
                        </a:rPr>
                        <a:t>11</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Всего</a:t>
                      </a:r>
                      <a:endParaRPr lang="ru-RU" sz="1600">
                        <a:latin typeface="Calibri"/>
                        <a:ea typeface="Times New Roman"/>
                        <a:cs typeface="Times New Roman"/>
                      </a:endParaRPr>
                    </a:p>
                  </a:txBody>
                  <a:tcPr marL="46983" marR="46983" marT="6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24000</a:t>
                      </a:r>
                      <a:endParaRPr lang="ru-RU" sz="1600">
                        <a:latin typeface="Calibri"/>
                        <a:ea typeface="Times New Roman"/>
                        <a:cs typeface="Times New Roman"/>
                      </a:endParaRPr>
                    </a:p>
                  </a:txBody>
                  <a:tcPr marL="46983" marR="46983" marT="6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2400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2400</a:t>
                      </a:r>
                      <a:endParaRPr lang="ru-RU" sz="16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282" y="214290"/>
            <a:ext cx="864393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Тщательно проанализировав доходы и расходы моей семьи, я пришел к выводу, что моя семья живет по правилу « по доходам и расходы».</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После рождения в семье второго ребенка и сокращения дохода на 13000 рублей родителям приходится планировать расходы и экономить на покупках, покупая только самые необходимые предметы обихода. Я никогда раньше не задумывался над тем, куда уходят семейные деньги, часто не понимал почему родители  отказывали мне в покупке другого телефона, велосипеда, куртки.</a:t>
            </a:r>
            <a:endParaRPr kumimoji="0" lang="ru-RU" sz="2400" b="0" i="0" u="none" strike="noStrike" cap="none" normalizeH="0" baseline="0" dirty="0" smtClean="0">
              <a:ln>
                <a:noFill/>
              </a:ln>
              <a:solidFill>
                <a:schemeClr val="tx1"/>
              </a:solidFill>
              <a:effectLst/>
              <a:latin typeface="Arial" pitchFamily="34" charset="0"/>
            </a:endParaRPr>
          </a:p>
        </p:txBody>
      </p:sp>
      <p:pic>
        <p:nvPicPr>
          <p:cNvPr id="7" name="Picture 2"/>
          <p:cNvPicPr>
            <a:picLocks noChangeAspect="1" noChangeArrowheads="1"/>
          </p:cNvPicPr>
          <p:nvPr/>
        </p:nvPicPr>
        <p:blipFill>
          <a:blip r:embed="rId2"/>
          <a:srcRect/>
          <a:stretch>
            <a:fillRect/>
          </a:stretch>
        </p:blipFill>
        <p:spPr bwMode="auto">
          <a:xfrm>
            <a:off x="5500694" y="4071942"/>
            <a:ext cx="2949274" cy="2143140"/>
          </a:xfrm>
          <a:prstGeom prst="rect">
            <a:avLst/>
          </a:prstGeom>
          <a:noFill/>
          <a:ln w="9525">
            <a:noFill/>
            <a:miter lim="800000"/>
            <a:headEnd/>
            <a:tailEnd/>
          </a:ln>
          <a:effectLst/>
        </p:spPr>
      </p:pic>
      <p:sp>
        <p:nvSpPr>
          <p:cNvPr id="8" name="Прямоугольник 7"/>
          <p:cNvSpPr/>
          <p:nvPr/>
        </p:nvSpPr>
        <p:spPr>
          <a:xfrm>
            <a:off x="357158" y="3857628"/>
            <a:ext cx="4572000" cy="2800767"/>
          </a:xfrm>
          <a:prstGeom prst="rect">
            <a:avLst/>
          </a:prstGeom>
        </p:spPr>
        <p:txBody>
          <a:bodyPr wrap="square">
            <a:spAutoFit/>
          </a:bodyPr>
          <a:lstStyle/>
          <a:p>
            <a:pPr lvl="0" eaLnBrk="0" hangingPunct="0"/>
            <a:r>
              <a:rPr lang="ru-RU" sz="2200" dirty="0" smtClean="0">
                <a:latin typeface="Times New Roman" pitchFamily="18" charset="0"/>
                <a:ea typeface="Times New Roman" pitchFamily="18" charset="0"/>
                <a:cs typeface="Times New Roman" pitchFamily="18" charset="0"/>
              </a:rPr>
              <a:t>Самое большое количество средств  обязательного расхода уходит на оплату коммунальных услуг-20 %, хозяйственных расходов-9%, половина бюджета уходит на питание, только около 10%  семья может потратить на одежду и непредвиденные расходы. </a:t>
            </a:r>
            <a:endParaRPr lang="ru-RU" sz="2200" dirty="0" smtClean="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52"/>
            <a:ext cx="8786874" cy="3046988"/>
          </a:xfrm>
          <a:prstGeom prst="rect">
            <a:avLst/>
          </a:prstGeom>
        </p:spPr>
        <p:txBody>
          <a:bodyPr wrap="square">
            <a:spAutoFit/>
          </a:bodyPr>
          <a:lstStyle/>
          <a:p>
            <a:pPr lvl="0" eaLnBrk="0" hangingPunct="0"/>
            <a:r>
              <a:rPr lang="ru-RU" sz="2400" dirty="0" smtClean="0">
                <a:latin typeface="Times New Roman" pitchFamily="18" charset="0"/>
                <a:ea typeface="Times New Roman" pitchFamily="18" charset="0"/>
                <a:cs typeface="Times New Roman" pitchFamily="18" charset="0"/>
              </a:rPr>
              <a:t>Моя семья не пользуется различного вида кредитами, так как родители считают, что если нет возможности его оплачивать, то на данный момент можно без этой вещи обойтись. Исключения могут составить непредвиденные обстоятельства ( например : сломался холодильник или стиральная машина, наличие которых в хозяйстве необходимы). Проанализировав с мамой бюджет семьи, я понял, как тяжело вести бюджет, не влезать в долги, планировать необходимые покупки. </a:t>
            </a:r>
            <a:endParaRPr lang="ru-RU" sz="2400" dirty="0" smtClean="0">
              <a:latin typeface="Arial" pitchFamily="34" charset="0"/>
            </a:endParaRPr>
          </a:p>
        </p:txBody>
      </p:sp>
      <p:pic>
        <p:nvPicPr>
          <p:cNvPr id="53250" name="Picture 2"/>
          <p:cNvPicPr>
            <a:picLocks noChangeAspect="1" noChangeArrowheads="1"/>
          </p:cNvPicPr>
          <p:nvPr/>
        </p:nvPicPr>
        <p:blipFill>
          <a:blip r:embed="rId2"/>
          <a:srcRect/>
          <a:stretch>
            <a:fillRect/>
          </a:stretch>
        </p:blipFill>
        <p:spPr bwMode="auto">
          <a:xfrm>
            <a:off x="214282" y="3286124"/>
            <a:ext cx="3235708" cy="3300422"/>
          </a:xfrm>
          <a:prstGeom prst="rect">
            <a:avLst/>
          </a:prstGeom>
          <a:noFill/>
          <a:ln w="9525">
            <a:noFill/>
            <a:miter lim="800000"/>
            <a:headEnd/>
            <a:tailEnd/>
          </a:ln>
          <a:effectLst/>
        </p:spPr>
      </p:pic>
      <p:sp>
        <p:nvSpPr>
          <p:cNvPr id="6" name="Прямоугольник 5"/>
          <p:cNvSpPr/>
          <p:nvPr/>
        </p:nvSpPr>
        <p:spPr>
          <a:xfrm>
            <a:off x="3857620" y="3214686"/>
            <a:ext cx="4929222" cy="3477875"/>
          </a:xfrm>
          <a:prstGeom prst="rect">
            <a:avLst/>
          </a:prstGeom>
        </p:spPr>
        <p:txBody>
          <a:bodyPr wrap="square">
            <a:spAutoFit/>
          </a:bodyPr>
          <a:lstStyle/>
          <a:p>
            <a:pPr lvl="0" eaLnBrk="0" hangingPunct="0"/>
            <a:r>
              <a:rPr lang="ru-RU" sz="2200" dirty="0" smtClean="0">
                <a:latin typeface="Times New Roman" pitchFamily="18" charset="0"/>
                <a:ea typeface="Times New Roman" pitchFamily="18" charset="0"/>
                <a:cs typeface="Times New Roman" pitchFamily="18" charset="0"/>
              </a:rPr>
              <a:t>Работа над темой : «Распределение средств семейного бюджета» научила меня многому. Теперь я понял из чего состоят расходы, на каких статьях расхода можно сэкономить. А главное- что ведение семейного бюджета- это очень сложный процесс, с которым должны быть знакомы все члены семьи. В старших классах я хотел бы изучать экономику.</a:t>
            </a:r>
            <a:endParaRPr lang="ru-RU" sz="2200" dirty="0" smtClean="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220624"/>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60960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Опрос семей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класса и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учителей гимназии.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Опрос проводился среди взрослых людей, которые сами обеспечивают своё проживание.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Опрос состоял из трех приведённых ниже вопросов: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На что вы больше всего тратите свой доход?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 На что вам не хватает средств?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Как и на чём можно сэкономить?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Мною были опрошены 30 человек, результаты опроса приведены в виде диаграммы.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609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что вы больше всего тратите свой доход?</a:t>
            </a:r>
            <a:endParaRPr kumimoji="0" lang="ru-RU" sz="2000" b="0" i="0" u="none" strike="noStrike" cap="none" normalizeH="0" baseline="0" dirty="0" smtClean="0">
              <a:ln>
                <a:noFill/>
              </a:ln>
              <a:solidFill>
                <a:schemeClr val="tx1"/>
              </a:solidFill>
              <a:effectLst/>
              <a:latin typeface="Arial" pitchFamily="34" charset="0"/>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795" name="Object 3"/>
          <p:cNvGraphicFramePr>
            <a:graphicFrameLocks noChangeAspect="1"/>
          </p:cNvGraphicFramePr>
          <p:nvPr/>
        </p:nvGraphicFramePr>
        <p:xfrm>
          <a:off x="162166" y="2571744"/>
          <a:ext cx="8305548" cy="3962409"/>
        </p:xfrm>
        <a:graphic>
          <a:graphicData uri="http://schemas.openxmlformats.org/presentationml/2006/ole">
            <p:oleObj spid="_x0000_s33795" name="Диаграмма" r:id="rId3" imgW="5600700" imgH="2667000" progId="MSGraph.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ChangeArrowheads="1"/>
          </p:cNvSpPr>
          <p:nvPr/>
        </p:nvSpPr>
        <p:spPr bwMode="auto">
          <a:xfrm>
            <a:off x="0" y="-109954"/>
            <a:ext cx="399917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что вам не хватает средств?</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6326" name="Rectangle 6"/>
          <p:cNvSpPr>
            <a:spLocks noChangeArrowheads="1"/>
          </p:cNvSpPr>
          <p:nvPr/>
        </p:nvSpPr>
        <p:spPr bwMode="auto">
          <a:xfrm>
            <a:off x="0" y="2971770"/>
            <a:ext cx="427367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и на чём можно сэкономить?</a:t>
            </a:r>
            <a:endParaRPr kumimoji="0" lang="ru-RU" sz="2000" b="0" i="0" u="none" strike="noStrike" cap="none" normalizeH="0" baseline="0" dirty="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769" name="Object 1"/>
          <p:cNvGraphicFramePr>
            <a:graphicFrameLocks noChangeAspect="1"/>
          </p:cNvGraphicFramePr>
          <p:nvPr/>
        </p:nvGraphicFramePr>
        <p:xfrm>
          <a:off x="179512" y="332656"/>
          <a:ext cx="6336704" cy="2680311"/>
        </p:xfrm>
        <a:graphic>
          <a:graphicData uri="http://schemas.openxmlformats.org/presentationml/2006/ole">
            <p:oleObj spid="_x0000_s32769" name="Диаграмма" r:id="rId3" imgW="5600666" imgH="2486160" progId="MSGraph.Chart.8">
              <p:embed/>
            </p:oleObj>
          </a:graphicData>
        </a:graphic>
      </p:graphicFrame>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 name="Object 4"/>
          <p:cNvGraphicFramePr>
            <a:graphicFrameLocks noChangeAspect="1"/>
          </p:cNvGraphicFramePr>
          <p:nvPr/>
        </p:nvGraphicFramePr>
        <p:xfrm>
          <a:off x="214282" y="3488289"/>
          <a:ext cx="7929618" cy="3369711"/>
        </p:xfrm>
        <a:graphic>
          <a:graphicData uri="http://schemas.openxmlformats.org/presentationml/2006/ole">
            <p:oleObj spid="_x0000_s32772" name="Диаграмма" r:id="rId4" imgW="6210300" imgH="3143250" progId="MSGraph.Char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35656"/>
            <a:ext cx="9144000"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Результаты и выводы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каждой семьи свой бюджет. Он включает средства, необходимые для существования. В нем объединяются результаты совокупного труда в виде доходов и возможности последующего потребления в виде расходов.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того, чтобы эффективно использовать свои доходы, семья должна правильно составить свой бюджет, тщательно продумать покупки и делать сбережения для достижения своих целей. Для составления семейного бюджета необходимо составить список всех источников доходов членов семьи. В статье расходов нужно перечислить все, за что надо заплатить в течение месяца (квартплата и услуги, питание, проезд, уплата налогов и взносов и прочие расходы семьи).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 лучше составляться на месяц в специальной тетради.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расчета семейного бюджета удобно использовать электронные таблицы. В электронных таблицах можно производить любые расчеты, применяемые в бухгалтерии, а также строить диаграммы </a:t>
            </a:r>
            <a:r>
              <a:rPr kumimoji="0" lang="ru-RU"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графики. </a:t>
            </a:r>
            <a:endParaRPr kumimoji="0" lang="ru-RU" sz="19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7105" name="Picture 1"/>
          <p:cNvPicPr>
            <a:picLocks noChangeAspect="1" noChangeArrowheads="1"/>
          </p:cNvPicPr>
          <p:nvPr/>
        </p:nvPicPr>
        <p:blipFill>
          <a:blip r:embed="rId2"/>
          <a:srcRect/>
          <a:stretch>
            <a:fillRect/>
          </a:stretch>
        </p:blipFill>
        <p:spPr bwMode="auto">
          <a:xfrm>
            <a:off x="4357686" y="3594021"/>
            <a:ext cx="4595818" cy="3056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5728"/>
            <a:ext cx="5572132" cy="6463308"/>
          </a:xfrm>
          <a:prstGeom prst="rect">
            <a:avLst/>
          </a:prstGeom>
        </p:spPr>
        <p:txBody>
          <a:bodyPr wrap="square">
            <a:spAutoFit/>
          </a:bodyPr>
          <a:lstStyle/>
          <a:p>
            <a:pPr lvl="0" indent="304800" eaLnBrk="0" hangingPunct="0"/>
            <a:r>
              <a:rPr lang="ru-RU" dirty="0" smtClean="0">
                <a:latin typeface="Times New Roman" pitchFamily="18" charset="0"/>
                <a:ea typeface="Times New Roman" pitchFamily="18" charset="0"/>
                <a:cs typeface="Times New Roman" pitchFamily="18" charset="0"/>
              </a:rPr>
              <a:t>Прежде всего, следует точно определить поступление денег на месяц. Особенно важно соотнести планируемую цифру расхода  с фактически затраченной или уплаченной суммой. Это поможет реальнее спланировать, будущие расходы. В расчётной тетради должны быть указаны дата и количество поступающих денег, плановые расходы и фактические затраты. Расходы могут быть постоянными и непостоянными.</a:t>
            </a:r>
            <a:endParaRPr lang="ru-RU" dirty="0" smtClean="0">
              <a:latin typeface="Times New Roman" pitchFamily="18" charset="0"/>
              <a:cs typeface="Times New Roman" pitchFamily="18" charset="0"/>
            </a:endParaRPr>
          </a:p>
          <a:p>
            <a:pPr lvl="0" indent="304800" eaLnBrk="0" hangingPunct="0"/>
            <a:r>
              <a:rPr lang="ru-RU" dirty="0" smtClean="0">
                <a:latin typeface="Times New Roman" pitchFamily="18" charset="0"/>
                <a:ea typeface="Times New Roman" pitchFamily="18" charset="0"/>
                <a:cs typeface="Times New Roman" pitchFamily="18" charset="0"/>
              </a:rPr>
              <a:t>Постоянные расходы или обязательные, это плата за квартиру, свет,  телефон, детский сад, музыкальную школу,  питание вне дома, карманные расходы и т.д. Если вы решите какую-то сумму откладывать в качестве сбережений, то её тоже надо рассчитывать как постоянный, обязательный расход. Прежде, чем рассчитывать деньги дальше,  вспомните, нет ли у вас финансовых платежей (кредит, ссуда,  долги). Когда вы из общей суммы ваших денежных поступлений на месяц вычтите суммы на финансовые платежи и постоянные расходы, то останутся деньги на непостоянные расходы: на продукты, одежду, обувь, услуги и товары повседневного спроса, прием гостей, подарки, лекарства, развлечения и т.д.</a:t>
            </a:r>
            <a:endParaRPr lang="ru-RU" dirty="0" smtClean="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srcRect/>
          <a:stretch>
            <a:fillRect/>
          </a:stretch>
        </p:blipFill>
        <p:spPr bwMode="auto">
          <a:xfrm>
            <a:off x="5500694" y="428604"/>
            <a:ext cx="350893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86118"/>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Введение.</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Семейный бюджет </a:t>
            </a:r>
            <a:r>
              <a:rPr kumimoji="0" lang="ru-RU" sz="1600" b="0" i="0" u="none" strike="noStrike" cap="none" normalizeH="0" baseline="0" dirty="0" smtClean="0">
                <a:ln>
                  <a:noFill/>
                </a:ln>
                <a:solidFill>
                  <a:schemeClr val="tx1"/>
                </a:solidFill>
                <a:effectLst/>
                <a:latin typeface="Arial"/>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одна из важнейших составляющих каждой семьи. Часто именно неумение вести семейный бюджет и грамотно распоряжаться теми средствами, которые есть, приводит семью к взаимному разочарованию, обидам и недовольству.</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счастливой семейной жизни, помимо всего прочего, необходимо ещё и финансовое благополучие. Для этого не обязательно каждый месяц зарабатывать по миллиону долларов, необходимо всего лишь научиться грамотно вести семейный бюджет и распоряжаться теми средствами, которыми располагает в данный момент ваша семья. Когда мы умеем мудро распределить свой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hlinkClick r:id="rId2"/>
              </a:rPr>
              <a:t>семейный бюджет</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когда у нас всегда и на все хватает денег, в нашей жизни наступает спокойствие и ощущение надежности.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Совсем скоро мы станем взрослыми, и будем сами  распоряжаться деньгами. Нам хотелось бы понять, как рационально и экономно их тратить так, чтобы хватило и на еду, и на одежду, и на различные  развлечения.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данной работе мы постарались собрать и обобщить некоторые сведения и рекомендации по рациональному и экономному расходованию денег.</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Очень часто мы встречаемся с ситуацией, когда люди, казалось бы,  только вчера получили заработную плату, а сегодня денег уже у них нет. Братику нужны туфли, так как старые малы, а новые купить не на что. В гардеробе все вещи не соответствуют моде, хотелось бы обновку. Как дожить до получки? Эти и ещё массу других вопросов решаем мы ежедневно, а зарплата "тает" на глазах. </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 есть масса людей, которые умело, расходует имеющие у них средства. И все сыты, и каждая вещица своё место знает, и вещей вроде не много, а на все случаи жизни есть. И доход, пожалуй, такой же, но как-то всё с умом, толково у них получается?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же экономно, рачительно, разумно, умело вести домашнее хозяйство? Слово "экономика" произошло от греческого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oikonomike</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буквально - искусство ведения домашнего хозяйства. В нашем языке слово "экономить" связывают с понятиями "беречь, расходовать осмотрительно, рассчитать". Слово "рачительно" происходит от слова "радеть", то есть  переживать, заботиться, относиться ответственно. "Разумно" получается только тогда, когда подумаешь, "приложишь ум". "Умело", когда сумеешь, "приложишь руки".</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138910"/>
            <a:ext cx="9144000" cy="69969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Надо учесть, что именно за счёт непостоянных расходов получается экономия или перерасход средств. Если останутся деньги при планировании, их можно зарезервировать, это будет ваш неприкосновенный запас, на всякий случай.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умеем ли мы покупать? Покупать так, как мы иногда покупаем, «все брали, и я взяла» - не годится. Я заметила, что некоторые люди легко определяют, где и что можно купить, причём за выгодную цену, а другие покупают все подряд, не взирая на цену.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же нам поможет сориентироваться? Знание своих нужд, потребностей в товарах, вещах. В этом нам поможет книга расходов.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зависимости от дохода, количества членов семьи, их желания и необходимости сложится размер отдельных статей семейного бюджета.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Ежедневные расходы записывайте регулярно; не доверяйтесь своей памяти  - через два дня вы вряд ли вспомните, что было куплено сегодня; подсчитывайте все расходы в конце каждой недели, при этом определите, правильно ли вы расходовали средства и подумайте, на чём можно сэкономить на следующей неделе. Никогда не старайтесь экономить на всем подряд – ни к чему хорошему это не приведет. Существуют вещи, на которых экономить нельзя - это полноценное питание, отдых, образование – свое и детей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ваших записях должно быть отражены расходы за месяц и за год, тогда вы будете иметь наглядную картину и основу для составления новых бюджетов.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Иногда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просматривая семейный бюджет, можно совершить неожиданные открытия, обнаружив, сколько средств уходит на такие вещи, без которых вполне можно обойтись - будь то покупка сладостей или бесконтрольное многочасовое сидение в интернете. И тогда вы сами уже будете вносить необходимые корректировки, тем самым постоянно совершенствуя свой бюджет. А, возможно, со временем у вас выработаются и свои подходы к планированию семейного бюджета.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28600"/>
            <a:ext cx="7896252" cy="700070"/>
          </a:xfrm>
        </p:spPr>
        <p:txBody>
          <a:bodyPr>
            <a:normAutofit fontScale="90000"/>
          </a:bodyPr>
          <a:lstStyle/>
          <a:p>
            <a:pPr lvl="0"/>
            <a:r>
              <a:rPr lang="ru-RU" sz="5400" b="1" dirty="0" smtClean="0">
                <a:solidFill>
                  <a:schemeClr val="tx1"/>
                </a:solidFill>
                <a:latin typeface="Times New Roman" pitchFamily="18" charset="0"/>
                <a:ea typeface="Times New Roman" pitchFamily="18" charset="0"/>
                <a:cs typeface="Times New Roman" pitchFamily="18" charset="0"/>
              </a:rPr>
              <a:t>       Заключение.</a:t>
            </a:r>
            <a:endParaRPr lang="ru-RU" sz="5400" dirty="0" smtClean="0">
              <a:solidFill>
                <a:schemeClr val="tx1"/>
              </a:solidFill>
              <a:latin typeface="Times New Roman" pitchFamily="18" charset="0"/>
              <a:cs typeface="Times New Roman" pitchFamily="18" charset="0"/>
            </a:endParaRPr>
          </a:p>
        </p:txBody>
      </p:sp>
      <p:sp>
        <p:nvSpPr>
          <p:cNvPr id="13315" name="Содержимое 2"/>
          <p:cNvSpPr>
            <a:spLocks noGrp="1"/>
          </p:cNvSpPr>
          <p:nvPr>
            <p:ph idx="1"/>
          </p:nvPr>
        </p:nvSpPr>
        <p:spPr>
          <a:xfrm>
            <a:off x="228600" y="1000108"/>
            <a:ext cx="4200524" cy="5553092"/>
          </a:xfrm>
        </p:spPr>
        <p:txBody>
          <a:bodyPr>
            <a:normAutofit lnSpcReduction="10000"/>
          </a:bodyPr>
          <a:lstStyle/>
          <a:p>
            <a:pPr marL="0" lvl="0" indent="0">
              <a:spcBef>
                <a:spcPct val="0"/>
              </a:spcBef>
              <a:buClrTx/>
              <a:buSzTx/>
              <a:buNone/>
            </a:pPr>
            <a:r>
              <a:rPr lang="ru-RU" sz="2000" dirty="0" smtClean="0">
                <a:latin typeface="Times New Roman" pitchFamily="18" charset="0"/>
                <a:ea typeface="Times New Roman" pitchFamily="18" charset="0"/>
                <a:cs typeface="Times New Roman" pitchFamily="18" charset="0"/>
              </a:rPr>
              <a:t>Каждое предприятие ведёт бюджет своих дел, потому что без бюджета они быстро обанкротятся и исчезнут. Когда дело касается семьи, то процесс длится дольше. Но конец точно такой же - без семейного бюджета люди приходят к разорению, бедноте и нищете, загоняя себя в очередные долги и кредиты. Именно поэтому в каждой семье ведется хотя бы какой-нибудь учет средств. Мы рассмотрели варианты чёткого расписания семейного бюджета и предложили  некоторые советы.</a:t>
            </a:r>
            <a:endParaRPr lang="ru-RU" sz="2000" dirty="0" smtClean="0">
              <a:latin typeface="Times New Roman" pitchFamily="18" charset="0"/>
              <a:cs typeface="Times New Roman" pitchFamily="18" charset="0"/>
            </a:endParaRPr>
          </a:p>
          <a:p>
            <a:pPr marL="0" lvl="0" indent="0">
              <a:spcBef>
                <a:spcPct val="0"/>
              </a:spcBef>
              <a:buClrTx/>
              <a:buSzTx/>
              <a:buNone/>
            </a:pPr>
            <a:r>
              <a:rPr lang="ru-RU" sz="2000" dirty="0" smtClean="0">
                <a:latin typeface="Times New Roman" pitchFamily="18" charset="0"/>
                <a:ea typeface="Times New Roman" pitchFamily="18" charset="0"/>
                <a:cs typeface="Times New Roman" pitchFamily="18" charset="0"/>
              </a:rPr>
              <a:t>Данная работа позволила нам и нашим  семьям экономно расходовать деньги.</a:t>
            </a:r>
            <a:endParaRPr lang="ru-RU" sz="2000" dirty="0" smtClean="0">
              <a:latin typeface="Times New Roman" pitchFamily="18" charset="0"/>
              <a:cs typeface="Times New Roman" pitchFamily="18" charset="0"/>
            </a:endParaRPr>
          </a:p>
        </p:txBody>
      </p:sp>
      <p:pic>
        <p:nvPicPr>
          <p:cNvPr id="45057" name="Picture 1"/>
          <p:cNvPicPr>
            <a:picLocks noChangeAspect="1" noChangeArrowheads="1"/>
          </p:cNvPicPr>
          <p:nvPr/>
        </p:nvPicPr>
        <p:blipFill>
          <a:blip r:embed="rId2"/>
          <a:srcRect/>
          <a:stretch>
            <a:fillRect/>
          </a:stretch>
        </p:blipFill>
        <p:spPr bwMode="auto">
          <a:xfrm>
            <a:off x="4200539" y="3929066"/>
            <a:ext cx="4943462" cy="2746368"/>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420888"/>
            <a:ext cx="7875297" cy="923330"/>
          </a:xfrm>
          <a:prstGeom prst="rect">
            <a:avLst/>
          </a:prstGeom>
          <a:noFill/>
        </p:spPr>
        <p:txBody>
          <a:bodyPr wrap="none">
            <a:spAutoFit/>
          </a:bodyPr>
          <a:lstStyle/>
          <a:p>
            <a:pPr algn="ctr">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p>
        </p:txBody>
      </p:sp>
      <p:pic>
        <p:nvPicPr>
          <p:cNvPr id="16387" name="Рисунок 2" descr="Чтобы лучше &#10;контролировать свои ежедневные расходы, определите месячную сумму &#10;повседневных расходов и разделите ее на количество дней – так вы &#10;получите сумму, которую без опаски можно потратить за день"/>
          <p:cNvPicPr>
            <a:picLocks noChangeAspect="1" noChangeArrowheads="1"/>
          </p:cNvPicPr>
          <p:nvPr/>
        </p:nvPicPr>
        <p:blipFill>
          <a:blip r:embed="rId2"/>
          <a:srcRect/>
          <a:stretch>
            <a:fillRect/>
          </a:stretch>
        </p:blipFill>
        <p:spPr bwMode="auto">
          <a:xfrm>
            <a:off x="0" y="3213100"/>
            <a:ext cx="4067175" cy="3644900"/>
          </a:xfrm>
          <a:prstGeom prst="rect">
            <a:avLst/>
          </a:prstGeom>
          <a:noFill/>
          <a:ln w="9525">
            <a:noFill/>
            <a:miter lim="800000"/>
            <a:headEnd/>
            <a:tailEnd/>
          </a:ln>
        </p:spPr>
      </p:pic>
      <p:pic>
        <p:nvPicPr>
          <p:cNvPr id="16388" name="Рисунок 3" descr=" Садимся за &#10;компьютер и рисуем таблицу: столбцов в ней будет три, а строк для начала&#10; – две: доходная и расходная части бюджета"/>
          <p:cNvPicPr>
            <a:picLocks noChangeAspect="1" noChangeArrowheads="1"/>
          </p:cNvPicPr>
          <p:nvPr/>
        </p:nvPicPr>
        <p:blipFill>
          <a:blip r:embed="rId3"/>
          <a:srcRect/>
          <a:stretch>
            <a:fillRect/>
          </a:stretch>
        </p:blipFill>
        <p:spPr bwMode="auto">
          <a:xfrm>
            <a:off x="4067175" y="3213100"/>
            <a:ext cx="5076825" cy="3644900"/>
          </a:xfrm>
          <a:prstGeom prst="rect">
            <a:avLst/>
          </a:prstGeom>
          <a:noFill/>
          <a:ln w="9525">
            <a:noFill/>
            <a:miter lim="800000"/>
            <a:headEnd/>
            <a:tailEnd/>
          </a:ln>
        </p:spPr>
      </p:pic>
      <p:pic>
        <p:nvPicPr>
          <p:cNvPr id="16389" name="Рисунок 4" descr="Как распределить &#10;деньги для семейного бюджета?"/>
          <p:cNvPicPr>
            <a:picLocks noChangeAspect="1" noChangeArrowheads="1"/>
          </p:cNvPicPr>
          <p:nvPr/>
        </p:nvPicPr>
        <p:blipFill>
          <a:blip r:embed="rId4"/>
          <a:srcRect/>
          <a:stretch>
            <a:fillRect/>
          </a:stretch>
        </p:blipFill>
        <p:spPr bwMode="auto">
          <a:xfrm>
            <a:off x="0" y="0"/>
            <a:ext cx="3492500" cy="2565400"/>
          </a:xfrm>
          <a:prstGeom prst="rect">
            <a:avLst/>
          </a:prstGeom>
          <a:noFill/>
          <a:ln w="9525">
            <a:noFill/>
            <a:miter lim="800000"/>
            <a:headEnd/>
            <a:tailEnd/>
          </a:ln>
        </p:spPr>
      </p:pic>
      <p:pic>
        <p:nvPicPr>
          <p:cNvPr id="16390" name="Рисунок 5" descr="Планируем семейный&#10; бюджет"/>
          <p:cNvPicPr>
            <a:picLocks noChangeAspect="1" noChangeArrowheads="1"/>
          </p:cNvPicPr>
          <p:nvPr/>
        </p:nvPicPr>
        <p:blipFill>
          <a:blip r:embed="rId5"/>
          <a:srcRect/>
          <a:stretch>
            <a:fillRect/>
          </a:stretch>
        </p:blipFill>
        <p:spPr bwMode="auto">
          <a:xfrm>
            <a:off x="3492500" y="0"/>
            <a:ext cx="56515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57456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данной исследовательской работы : изучение строения семейного бюджета, </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выведение формулы или иного способа вычисления семейного бюджета и нахождение различных предложении по его улучшению,</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изучение бюджета наших семей и исследование расходов.</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Изучить, что такое бюджет семьи.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Провести опрос населения. </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3.Составить  бюджет семьи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4.Изучить проблему рационального </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экономного расходования доходов семьи.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Гипотеза</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Если мы будем знать, как формируется бюджет семьи и на что  расходуются доходы семьи, то мы сможем соотносить свои желания и потребности.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Актуальность: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Arial"/>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Деньги лишними не бывают</a:t>
            </a:r>
            <a:r>
              <a:rPr kumimoji="0" lang="ru-RU" b="0" i="0" u="none" strike="noStrike" cap="none" normalizeH="0" baseline="0" dirty="0" smtClean="0">
                <a:ln>
                  <a:noFill/>
                </a:ln>
                <a:solidFill>
                  <a:schemeClr val="tx1"/>
                </a:solidFill>
                <a:effectLst/>
                <a:latin typeface="Arial"/>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Объектом исследования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является вопрос доходов и расходов семейного бюджета.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Предметом математического исследования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является изучение распределении средств семейного бюджета.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ходе исследования использовались различные методы и приемы анализа учебной и научно-популярной литературы, ресурсов сети Интернет, социологический опрос, практическая работа.</a:t>
            </a:r>
            <a:endParaRPr kumimoji="0" lang="ru-RU" b="0" i="0" u="none" strike="noStrike" cap="none" normalizeH="0" baseline="0" dirty="0" smtClean="0">
              <a:ln>
                <a:noFill/>
              </a:ln>
              <a:solidFill>
                <a:schemeClr val="tx1"/>
              </a:solidFill>
              <a:effectLst/>
              <a:latin typeface="Arial" pitchFamily="34" charset="0"/>
            </a:endParaRPr>
          </a:p>
        </p:txBody>
      </p:sp>
      <p:pic>
        <p:nvPicPr>
          <p:cNvPr id="11265" name="Picture 1" descr="b970a368cc"/>
          <p:cNvPicPr>
            <a:picLocks noChangeAspect="1" noChangeArrowheads="1"/>
          </p:cNvPicPr>
          <p:nvPr/>
        </p:nvPicPr>
        <p:blipFill>
          <a:blip r:embed="rId2"/>
          <a:srcRect/>
          <a:stretch>
            <a:fillRect/>
          </a:stretch>
        </p:blipFill>
        <p:spPr bwMode="auto">
          <a:xfrm>
            <a:off x="5857884" y="1500174"/>
            <a:ext cx="3132141" cy="2293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150412"/>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013"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Зачем нужны проценты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227013"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Математика в современном мире проникла во все сферы общественной жизни. Овладение практически любой современной профессией требует тех или иных знаний по математике. С математикой связана компьютерная грамотность и экономическая деятельность, все более увеличивается ее роль и в гуманитарных науках, не говоря уже о роли математики в естественных дисциплинах и, вообще, в научно-техническом прогрессе. Математические знания, представления о роли математики в современном мире стали необходимыми элементами общей культуры. В школе и в большинстве высших учебных заведениях математика является опорной дисциплиной, обеспечивающей изучение на современном уровне ряда других дисциплин, как естественных, так и гуманитарных.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7013"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Несомненно, человек зависит от математики так же, как и от любой другой науки, но математика вторгается в жизнь людей гораздо чаще, чем все остальные дисциплины. Можно сказать – без математики никуда! Человек часто встречается с такими ситуациями, в которых нужно применять математические знания или когда, человек, идя по улице иногда "срезает" путь. Это из теоремы Пифагора, мол, гипотенуза всегда короче суммы двух катетов. Таких примеров можно привести бесконечно много, но мы хотели бы остановиться на применении процентов в жизни современного человека.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Они применяются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почти во всех областях деятельности человека: промышленности, образовании, медицине...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Современная жизнь делает задачи на проценты актуальными, так как сфера практического приложения процентных расчетов расширяется. Вопросы инфляции, повышение цен, рост стоимости акций, снижение покупательской способности касаются каждого человека в нашем обществе. Планирование семейного бюджета, выгодного вложения денег в банки, невозможны без умения производить несложные процентные вычисления.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Знание процентов необходимо там, где требуется сравнительный анализ нескольких величин (круговая диаграмма), в подавляющем большинстве банковских операций, используются при изменении цен на товары и потребительские услуги и т.д.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7013"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 выбрали тему «Распределение средств семейного бюджета», потому что это одна из важнейших составляющих каждой семьи.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304800" y="838200"/>
            <a:ext cx="4419600" cy="5592763"/>
          </a:xfrm>
        </p:spPr>
        <p:txBody>
          <a:bodyPr/>
          <a:lstStyle/>
          <a:p>
            <a:pPr>
              <a:buFont typeface="Wingdings 2" pitchFamily="18" charset="2"/>
              <a:buNone/>
            </a:pPr>
            <a:r>
              <a:rPr lang="ru-RU" dirty="0" smtClean="0"/>
              <a:t>.</a:t>
            </a:r>
          </a:p>
        </p:txBody>
      </p:sp>
      <p:pic>
        <p:nvPicPr>
          <p:cNvPr id="12291" name="Picture 2" descr="Картинка 12 из 130068">
            <a:hlinkClick r:id="rId2"/>
          </p:cNvPr>
          <p:cNvPicPr>
            <a:picLocks noChangeAspect="1" noChangeArrowheads="1"/>
          </p:cNvPicPr>
          <p:nvPr/>
        </p:nvPicPr>
        <p:blipFill>
          <a:blip r:embed="rId3"/>
          <a:srcRect/>
          <a:stretch>
            <a:fillRect/>
          </a:stretch>
        </p:blipFill>
        <p:spPr bwMode="auto">
          <a:xfrm>
            <a:off x="5715008" y="2643182"/>
            <a:ext cx="3105150" cy="3881438"/>
          </a:xfrm>
          <a:prstGeom prst="rect">
            <a:avLst/>
          </a:prstGeom>
          <a:noFill/>
          <a:ln w="34925">
            <a:solidFill>
              <a:schemeClr val="tx1"/>
            </a:solidFill>
            <a:miter lim="800000"/>
            <a:headEnd/>
            <a:tailEnd/>
          </a:ln>
        </p:spPr>
      </p:pic>
      <p:sp>
        <p:nvSpPr>
          <p:cNvPr id="4" name="Прямоугольник 3"/>
          <p:cNvSpPr/>
          <p:nvPr/>
        </p:nvSpPr>
        <p:spPr>
          <a:xfrm>
            <a:off x="500034" y="214290"/>
            <a:ext cx="5072098" cy="6124754"/>
          </a:xfrm>
          <a:prstGeom prst="rect">
            <a:avLst/>
          </a:prstGeom>
        </p:spPr>
        <p:txBody>
          <a:bodyPr wrap="square">
            <a:spAutoFit/>
          </a:bodyPr>
          <a:lstStyle/>
          <a:p>
            <a:pPr lvl="0" algn="ctr" eaLnBrk="0" hangingPunct="0"/>
            <a:r>
              <a:rPr lang="ru-RU" sz="3600" b="1" dirty="0" smtClean="0">
                <a:latin typeface="Times New Roman" pitchFamily="18" charset="0"/>
                <a:ea typeface="Times New Roman" pitchFamily="18" charset="0"/>
                <a:cs typeface="Times New Roman" pitchFamily="18" charset="0"/>
              </a:rPr>
              <a:t>Что такое бюджет семьи?</a:t>
            </a:r>
            <a:endParaRPr lang="ru-RU" sz="3600" dirty="0" smtClean="0">
              <a:latin typeface="Arial" pitchFamily="34" charset="0"/>
            </a:endParaRPr>
          </a:p>
          <a:p>
            <a:pPr lvl="0" eaLnBrk="0" hangingPunct="0"/>
            <a:r>
              <a:rPr lang="ru-RU" sz="2000" i="1" dirty="0" smtClean="0">
                <a:latin typeface="Times New Roman" pitchFamily="18" charset="0"/>
                <a:ea typeface="Times New Roman" pitchFamily="18" charset="0"/>
                <a:cs typeface="Times New Roman" pitchFamily="18" charset="0"/>
              </a:rPr>
              <a:t>Бюджет семьи </a:t>
            </a:r>
            <a:r>
              <a:rPr lang="ru-RU" sz="2000" dirty="0" smtClean="0">
                <a:latin typeface="Times New Roman" pitchFamily="18" charset="0"/>
                <a:ea typeface="Times New Roman" pitchFamily="18" charset="0"/>
                <a:cs typeface="Times New Roman" pitchFamily="18" charset="0"/>
              </a:rPr>
              <a:t>- роспись денежных доходов и расходов семьи, составляемая обычно на месячный срок в виде таблицы, баланс семейных расходов и доходов. Упрощенно говоря, бюджет семьи </a:t>
            </a:r>
            <a:r>
              <a:rPr lang="ru-RU" sz="2000" dirty="0" smtClean="0">
                <a:latin typeface="Arial"/>
                <a:ea typeface="Times New Roman" pitchFamily="18" charset="0"/>
                <a:cs typeface="Times New Roman" pitchFamily="18" charset="0"/>
              </a:rPr>
              <a:t>–</a:t>
            </a:r>
            <a:r>
              <a:rPr lang="ru-RU" sz="2000" dirty="0" smtClean="0">
                <a:latin typeface="Times New Roman" pitchFamily="18" charset="0"/>
                <a:ea typeface="Times New Roman" pitchFamily="18" charset="0"/>
                <a:cs typeface="Times New Roman" pitchFamily="18" charset="0"/>
              </a:rPr>
              <a:t> это постатейный перечень всех доходов и расходов семьи за определенный период.</a:t>
            </a:r>
            <a:r>
              <a:rPr lang="ru-RU" sz="2000" b="1" dirty="0" smtClean="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Бюджет делится на две части </a:t>
            </a:r>
            <a:r>
              <a:rPr lang="ru-RU" sz="2000" dirty="0" smtClean="0">
                <a:latin typeface="Arial"/>
                <a:ea typeface="Times New Roman" pitchFamily="18" charset="0"/>
                <a:cs typeface="Times New Roman" pitchFamily="18" charset="0"/>
              </a:rPr>
              <a:t>–</a:t>
            </a:r>
            <a:r>
              <a:rPr lang="ru-RU" sz="2000" dirty="0" smtClean="0">
                <a:latin typeface="Times New Roman" pitchFamily="18" charset="0"/>
                <a:ea typeface="Times New Roman" pitchFamily="18" charset="0"/>
                <a:cs typeface="Times New Roman" pitchFamily="18" charset="0"/>
              </a:rPr>
              <a:t> доходную и расходную. В доходную часть попадают все доходы, которые планируется получить за определенное время, в расходной части, соответственно, отображаются все предполагаемые расходы. Для расчёта семейного бюджета используется множество вариантов. Самый распространенный из них это </a:t>
            </a:r>
            <a:r>
              <a:rPr lang="ru-RU" sz="2000" b="1" i="1" dirty="0" smtClean="0">
                <a:latin typeface="Times New Roman" pitchFamily="18" charset="0"/>
                <a:ea typeface="Times New Roman" pitchFamily="18" charset="0"/>
                <a:cs typeface="Times New Roman" pitchFamily="18" charset="0"/>
              </a:rPr>
              <a:t>формула.</a:t>
            </a:r>
            <a:endParaRPr lang="ru-RU" sz="2000" b="1" i="1" dirty="0" smtClean="0">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703190"/>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Формула расчета семейного бюджета.</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В данной формуле </a:t>
            </a:r>
            <a:r>
              <a:rPr kumimoji="0" lang="ru-RU" sz="1600" b="1" i="0" u="none" strike="noStrike" cap="none" normalizeH="0" baseline="0" dirty="0" smtClean="0">
                <a:ln>
                  <a:noFill/>
                </a:ln>
                <a:solidFill>
                  <a:srgbClr val="0000FF"/>
                </a:solidFill>
                <a:effectLst/>
                <a:latin typeface="Arial" pitchFamily="34" charset="0"/>
                <a:ea typeface="Times New Roman" pitchFamily="18" charset="0"/>
              </a:rPr>
              <a:t>доходную статью бюджета</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обозначают буквой «</a:t>
            </a:r>
            <a:r>
              <a:rPr kumimoji="0" lang="ru-RU" sz="1600" b="1" i="0" u="none" strike="noStrike" cap="none" normalizeH="0" baseline="0" dirty="0" smtClean="0">
                <a:ln>
                  <a:noFill/>
                </a:ln>
                <a:solidFill>
                  <a:srgbClr val="0000FF"/>
                </a:solidFill>
                <a:effectLst/>
                <a:latin typeface="Arial" pitchFamily="34" charset="0"/>
                <a:ea typeface="Times New Roman" pitchFamily="18" charset="0"/>
              </a:rPr>
              <a:t>Д</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Сюда включают в первую очередь суммы постоянных (заработная плата), а также предполагаемых дополнительных поступлений (приработок, средства от продажи какого-либо имущества и др.).                                                            Расходы обычно нефиксированные, так что подсчитывают их примерную стоимость.									       </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Обязательные расходы</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(квартплата и коммунальные услуги, транспорт, покупка гигиенических средств) фигурируют под буквой «</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Р</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При необходимости можно использовать дополнительные обозначения, указывающие на конкретные траты —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Рк</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(плата за квартиру),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Рг</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(расходы на гигиенические принадлежности),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Рт</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(транспортные расходы) и др.    </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Питание</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 это особая расходная статья, для обозначения которой используют букву «</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П</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Можно также ввести дополнительные обозначения для конкретных трат: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Пд</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 расходы на питание,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Пр</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 обед в ресторане,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Пс</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 питание в столовой и т. п. 							        </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Расходы на предметы гардероба</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(одежду и обувь) обозначают буквой «</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О</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Для конкретизации используют дополнительные значки: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Ож</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 женская одежда, Ом - мужская одежда, Од — детская одежда.                                    Для обозначения прочих трат заимствуют различные буквы русского алфавита, главное при этом помнить, какие расходы имелись в виду.</a:t>
            </a:r>
            <a:r>
              <a:rPr kumimoji="0" lang="en-US" sz="1600" b="0" i="0" u="none" strike="noStrike" cap="none" normalizeH="0" dirty="0" smtClean="0">
                <a:ln>
                  <a:noFill/>
                </a:ln>
                <a:solidFill>
                  <a:schemeClr val="tx1"/>
                </a:solidFill>
                <a:effectLst/>
                <a:latin typeface="Arial" pitchFamily="34" charset="0"/>
                <a:ea typeface="Times New Roman" pitchFamily="18" charset="0"/>
              </a:rPr>
              <a:t> </a:t>
            </a:r>
            <a:r>
              <a:rPr kumimoji="0" lang="ru-RU" sz="1600" b="1" i="0" u="none" strike="noStrike" cap="none" normalizeH="0" baseline="0" dirty="0" smtClean="0">
                <a:ln>
                  <a:noFill/>
                </a:ln>
                <a:solidFill>
                  <a:srgbClr val="666633"/>
                </a:solidFill>
                <a:effectLst/>
                <a:latin typeface="Arial" pitchFamily="34" charset="0"/>
                <a:ea typeface="Times New Roman" pitchFamily="18" charset="0"/>
              </a:rPr>
              <a:t>Резерв</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или неприкосновенный запас, который необходим для накопления денежной суммы, предназначенной для совершения крупной покупки, обозначают буквой «</a:t>
            </a:r>
            <a:r>
              <a:rPr kumimoji="0" lang="ru-RU" sz="1600" b="1" i="0" u="none" strike="noStrike" cap="none" normalizeH="0" baseline="0" dirty="0" err="1" smtClean="0">
                <a:ln>
                  <a:noFill/>
                </a:ln>
                <a:solidFill>
                  <a:srgbClr val="666633"/>
                </a:solidFill>
                <a:effectLst/>
                <a:latin typeface="Arial" pitchFamily="34" charset="0"/>
                <a:ea typeface="Times New Roman" pitchFamily="18" charset="0"/>
              </a:rPr>
              <a:t>Нз</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79512" y="1124744"/>
            <a:ext cx="4752528" cy="3170099"/>
          </a:xfrm>
          <a:prstGeom prst="rect">
            <a:avLst/>
          </a:prstGeom>
        </p:spPr>
        <p:txBody>
          <a:bodyPr wrap="square">
            <a:spAutoFit/>
          </a:bodyPr>
          <a:lstStyle/>
          <a:p>
            <a:pPr lvl="0" eaLnBrk="0" hangingPunct="0"/>
            <a:r>
              <a:rPr kumimoji="0" lang="ru-RU" sz="2000" b="0" i="0" u="sng" strike="noStrike" cap="none" normalizeH="0" baseline="0" dirty="0" smtClean="0">
                <a:ln>
                  <a:noFill/>
                </a:ln>
                <a:solidFill>
                  <a:schemeClr val="tx1"/>
                </a:solidFill>
                <a:effectLst/>
                <a:latin typeface="Arial" pitchFamily="34" charset="0"/>
                <a:ea typeface="Times New Roman" pitchFamily="18" charset="0"/>
              </a:rPr>
              <a:t>В итоге получается достаточно простая формула: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
            </a:r>
            <a:br>
              <a:rPr kumimoji="0" lang="ru-RU" b="0" i="0" u="none" strike="noStrike" cap="none" normalizeH="0" baseline="0" dirty="0" smtClean="0">
                <a:ln>
                  <a:noFill/>
                </a:ln>
                <a:solidFill>
                  <a:schemeClr val="tx1"/>
                </a:solidFill>
                <a:effectLst/>
                <a:latin typeface="Arial" pitchFamily="34" charset="0"/>
                <a:ea typeface="Times New Roman" pitchFamily="18" charset="0"/>
              </a:rPr>
            </a:br>
            <a:r>
              <a:rPr kumimoji="0" lang="ru-RU" sz="3200" b="1" i="0" u="none" strike="noStrike" cap="none" normalizeH="0" baseline="0" dirty="0" smtClean="0">
                <a:ln>
                  <a:noFill/>
                </a:ln>
                <a:solidFill>
                  <a:srgbClr val="0000FF"/>
                </a:solidFill>
                <a:effectLst/>
                <a:latin typeface="Arial" pitchFamily="34" charset="0"/>
                <a:ea typeface="Times New Roman" pitchFamily="18" charset="0"/>
              </a:rPr>
              <a:t>Д</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smtClean="0">
                <a:ln>
                  <a:noFill/>
                </a:ln>
                <a:solidFill>
                  <a:srgbClr val="FF0000"/>
                </a:solidFill>
                <a:effectLst/>
                <a:latin typeface="Arial" pitchFamily="34" charset="0"/>
                <a:ea typeface="Times New Roman" pitchFamily="18" charset="0"/>
              </a:rPr>
              <a:t>Р</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smtClean="0">
                <a:ln>
                  <a:noFill/>
                </a:ln>
                <a:solidFill>
                  <a:srgbClr val="FF0000"/>
                </a:solidFill>
                <a:effectLst/>
                <a:latin typeface="Arial" pitchFamily="34" charset="0"/>
                <a:ea typeface="Times New Roman" pitchFamily="18" charset="0"/>
              </a:rPr>
              <a:t>С</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smtClean="0">
                <a:ln>
                  <a:noFill/>
                </a:ln>
                <a:solidFill>
                  <a:srgbClr val="FF0000"/>
                </a:solidFill>
                <a:effectLst/>
                <a:latin typeface="Arial" pitchFamily="34" charset="0"/>
                <a:ea typeface="Times New Roman" pitchFamily="18" charset="0"/>
              </a:rPr>
              <a:t>О</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err="1" smtClean="0">
                <a:ln>
                  <a:noFill/>
                </a:ln>
                <a:solidFill>
                  <a:srgbClr val="666633"/>
                </a:solidFill>
                <a:effectLst/>
                <a:latin typeface="Arial" pitchFamily="34" charset="0"/>
                <a:ea typeface="Times New Roman" pitchFamily="18" charset="0"/>
              </a:rPr>
              <a:t>Нз</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a:t>
            </a:r>
            <a:r>
              <a:rPr kumimoji="0" lang="ru-RU" sz="3200" b="0" i="0" u="none" strike="noStrike" cap="none" normalizeH="0" baseline="0" dirty="0" smtClean="0">
                <a:ln>
                  <a:noFill/>
                </a:ln>
                <a:solidFill>
                  <a:schemeClr val="tx1"/>
                </a:solidFill>
                <a:effectLst/>
                <a:latin typeface="Arial" pitchFamily="34" charset="0"/>
                <a:ea typeface="Times New Roman" pitchFamily="18" charset="0"/>
              </a:rPr>
              <a:t>, где</a:t>
            </a:r>
          </a:p>
          <a:p>
            <a:pPr lvl="0" eaLnBrk="0" hangingPunct="0"/>
            <a:r>
              <a:rPr kumimoji="0" lang="ru-RU" sz="3200" b="0" i="0" u="none" strike="noStrike" cap="none" normalizeH="0" baseline="0" dirty="0" smtClean="0">
                <a:ln>
                  <a:noFill/>
                </a:ln>
                <a:solidFill>
                  <a:schemeClr val="tx1"/>
                </a:solidFill>
                <a:effectLst/>
                <a:latin typeface="Arial" pitchFamily="34" charset="0"/>
                <a:ea typeface="Times New Roman" pitchFamily="18" charset="0"/>
              </a:rPr>
              <a:t>Р = </a:t>
            </a:r>
            <a:r>
              <a:rPr kumimoji="0" lang="ru-RU" sz="3200" b="1" i="0" u="none" strike="noStrike" cap="none" normalizeH="0" baseline="0" dirty="0" err="1" smtClean="0">
                <a:ln>
                  <a:noFill/>
                </a:ln>
                <a:solidFill>
                  <a:schemeClr val="tx1"/>
                </a:solidFill>
                <a:effectLst/>
                <a:latin typeface="Arial" pitchFamily="34" charset="0"/>
                <a:ea typeface="Times New Roman" pitchFamily="18" charset="0"/>
              </a:rPr>
              <a:t>Рк</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err="1" smtClean="0">
                <a:ln>
                  <a:noFill/>
                </a:ln>
                <a:solidFill>
                  <a:schemeClr val="tx1"/>
                </a:solidFill>
                <a:effectLst/>
                <a:latin typeface="Arial" pitchFamily="34" charset="0"/>
                <a:ea typeface="Times New Roman" pitchFamily="18" charset="0"/>
              </a:rPr>
              <a:t>Рт</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err="1" smtClean="0">
                <a:ln>
                  <a:noFill/>
                </a:ln>
                <a:solidFill>
                  <a:schemeClr val="tx1"/>
                </a:solidFill>
                <a:effectLst/>
                <a:latin typeface="Arial" pitchFamily="34" charset="0"/>
                <a:ea typeface="Times New Roman" pitchFamily="18" charset="0"/>
              </a:rPr>
              <a:t>Рг</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3200" b="0" i="0" u="none" strike="noStrike" cap="none" normalizeH="0" baseline="0" dirty="0" smtClean="0">
              <a:ln>
                <a:noFill/>
              </a:ln>
              <a:solidFill>
                <a:schemeClr val="tx1"/>
              </a:solidFill>
              <a:effectLst/>
              <a:latin typeface="Arial" pitchFamily="34" charset="0"/>
              <a:ea typeface="Times New Roman" pitchFamily="18" charset="0"/>
            </a:endParaRPr>
          </a:p>
          <a:p>
            <a:pPr lvl="0" eaLnBrk="0" hangingPunct="0"/>
            <a:r>
              <a:rPr kumimoji="0" lang="ru-RU" sz="3200" b="0" i="0" u="none" strike="noStrike" cap="none" normalizeH="0" baseline="0" dirty="0" smtClean="0">
                <a:ln>
                  <a:noFill/>
                </a:ln>
                <a:solidFill>
                  <a:srgbClr val="FF0000"/>
                </a:solidFill>
                <a:effectLst/>
                <a:latin typeface="Arial" pitchFamily="34" charset="0"/>
                <a:ea typeface="Times New Roman" pitchFamily="18" charset="0"/>
              </a:rPr>
              <a:t>П</a:t>
            </a:r>
            <a:r>
              <a:rPr kumimoji="0" lang="ru-RU" sz="3200" b="0"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err="1" smtClean="0">
                <a:ln>
                  <a:noFill/>
                </a:ln>
                <a:solidFill>
                  <a:schemeClr val="tx1"/>
                </a:solidFill>
                <a:effectLst/>
                <a:latin typeface="Arial" pitchFamily="34" charset="0"/>
                <a:ea typeface="Times New Roman" pitchFamily="18" charset="0"/>
              </a:rPr>
              <a:t>Пд</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3200" b="1" i="0" u="none" strike="noStrike" cap="none" normalizeH="0" baseline="0" dirty="0" err="1" smtClean="0">
                <a:ln>
                  <a:noFill/>
                </a:ln>
                <a:solidFill>
                  <a:schemeClr val="tx1"/>
                </a:solidFill>
                <a:effectLst/>
                <a:latin typeface="Arial" pitchFamily="34" charset="0"/>
                <a:ea typeface="Times New Roman" pitchFamily="18" charset="0"/>
              </a:rPr>
              <a:t>Пс</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Пр…;</a:t>
            </a:r>
            <a:endParaRPr kumimoji="0" lang="ru-RU" sz="3200" b="0" i="0" u="none" strike="noStrike" cap="none" normalizeH="0" baseline="0" dirty="0" smtClean="0">
              <a:ln>
                <a:noFill/>
              </a:ln>
              <a:solidFill>
                <a:schemeClr val="tx1"/>
              </a:solidFill>
              <a:effectLst/>
              <a:latin typeface="Arial" pitchFamily="34" charset="0"/>
              <a:ea typeface="Times New Roman" pitchFamily="18" charset="0"/>
            </a:endParaRPr>
          </a:p>
          <a:p>
            <a:pPr lvl="0" eaLnBrk="0" hangingPunct="0"/>
            <a:r>
              <a:rPr kumimoji="0" lang="ru-RU" sz="3200" b="0" i="0" u="none" strike="noStrike" cap="none" normalizeH="0" baseline="0" dirty="0" smtClean="0">
                <a:ln>
                  <a:noFill/>
                </a:ln>
                <a:solidFill>
                  <a:srgbClr val="FF0000"/>
                </a:solidFill>
                <a:effectLst/>
                <a:latin typeface="Arial" pitchFamily="34" charset="0"/>
                <a:ea typeface="Times New Roman" pitchFamily="18" charset="0"/>
              </a:rPr>
              <a:t>О</a:t>
            </a:r>
            <a:r>
              <a:rPr kumimoji="0" lang="ru-RU" sz="32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3200" b="1" i="0" u="none" strike="noStrike" cap="none" normalizeH="0" baseline="0" dirty="0" err="1" smtClean="0">
                <a:ln>
                  <a:noFill/>
                </a:ln>
                <a:solidFill>
                  <a:schemeClr val="tx1"/>
                </a:solidFill>
                <a:effectLst/>
                <a:latin typeface="Arial" pitchFamily="34" charset="0"/>
                <a:ea typeface="Times New Roman" pitchFamily="18" charset="0"/>
              </a:rPr>
              <a:t>Ож</a:t>
            </a:r>
            <a:r>
              <a:rPr kumimoji="0" lang="ru-RU" sz="3200" b="1" i="0" u="none" strike="noStrike" cap="none" normalizeH="0" baseline="0" dirty="0" smtClean="0">
                <a:ln>
                  <a:noFill/>
                </a:ln>
                <a:solidFill>
                  <a:schemeClr val="tx1"/>
                </a:solidFill>
                <a:effectLst/>
                <a:latin typeface="Arial" pitchFamily="34" charset="0"/>
                <a:ea typeface="Times New Roman" pitchFamily="18" charset="0"/>
              </a:rPr>
              <a:t> + Ом + Од...</a:t>
            </a:r>
            <a:endParaRPr kumimoji="0" lang="ru-RU" sz="3200" b="0" i="0" u="none" strike="noStrike" cap="none" normalizeH="0" baseline="0" dirty="0" smtClean="0">
              <a:ln>
                <a:noFill/>
              </a:ln>
              <a:solidFill>
                <a:schemeClr val="tx1"/>
              </a:solidFill>
              <a:effectLst/>
              <a:latin typeface="Arial" pitchFamily="34" charset="0"/>
            </a:endParaRPr>
          </a:p>
        </p:txBody>
      </p:sp>
      <p:sp>
        <p:nvSpPr>
          <p:cNvPr id="13" name="Прямоугольник 12"/>
          <p:cNvSpPr/>
          <p:nvPr/>
        </p:nvSpPr>
        <p:spPr>
          <a:xfrm>
            <a:off x="251520" y="4509120"/>
            <a:ext cx="4572000" cy="1846659"/>
          </a:xfrm>
          <a:prstGeom prst="rect">
            <a:avLst/>
          </a:prstGeom>
        </p:spPr>
        <p:txBody>
          <a:bodyPr>
            <a:spAutoFit/>
          </a:bodyPr>
          <a:lstStyle/>
          <a:p>
            <a:pPr lvl="0" eaLnBrk="0" hangingPunct="0"/>
            <a:r>
              <a:rPr kumimoji="0" lang="ru-RU" b="0" i="0" u="none" strike="noStrike" cap="none" normalizeH="0" baseline="0" dirty="0" smtClean="0">
                <a:ln>
                  <a:noFill/>
                </a:ln>
                <a:solidFill>
                  <a:schemeClr val="tx1"/>
                </a:solidFill>
                <a:effectLst/>
                <a:latin typeface="Arial" pitchFamily="34" charset="0"/>
                <a:ea typeface="Times New Roman" pitchFamily="18" charset="0"/>
              </a:rPr>
              <a:t/>
            </a:r>
            <a:br>
              <a:rPr kumimoji="0" lang="ru-RU" b="0" i="0" u="none" strike="noStrike" cap="none" normalizeH="0" baseline="0" dirty="0" smtClean="0">
                <a:ln>
                  <a:noFill/>
                </a:ln>
                <a:solidFill>
                  <a:schemeClr val="tx1"/>
                </a:solidFill>
                <a:effectLst/>
                <a:latin typeface="Arial" pitchFamily="34" charset="0"/>
                <a:ea typeface="Times New Roman" pitchFamily="18" charset="0"/>
              </a:rPr>
            </a:br>
            <a:r>
              <a:rPr kumimoji="0" lang="ru-RU" b="1" i="0" u="none" strike="noStrike" cap="none" normalizeH="0" baseline="0" dirty="0" smtClean="0">
                <a:ln>
                  <a:noFill/>
                </a:ln>
                <a:solidFill>
                  <a:srgbClr val="0000FF"/>
                </a:solidFill>
                <a:effectLst/>
                <a:latin typeface="Arial" pitchFamily="34" charset="0"/>
                <a:ea typeface="Times New Roman" pitchFamily="18" charset="0"/>
              </a:rPr>
              <a:t>Д- доходная статья бюджета</a:t>
            </a:r>
            <a:r>
              <a:rPr kumimoji="0" lang="ru-RU"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endParaRPr>
          </a:p>
          <a:p>
            <a:pPr lvl="0" eaLnBrk="0" hangingPunct="0"/>
            <a:r>
              <a:rPr kumimoji="0" lang="ru-RU" b="0" i="0" u="none" strike="noStrike" cap="none" normalizeH="0" baseline="0" dirty="0" smtClean="0">
                <a:ln>
                  <a:noFill/>
                </a:ln>
                <a:solidFill>
                  <a:schemeClr val="tx1"/>
                </a:solidFill>
                <a:effectLst/>
                <a:latin typeface="Arial" pitchFamily="34" charset="0"/>
                <a:ea typeface="Times New Roman" pitchFamily="18" charset="0"/>
              </a:rPr>
              <a:t>Р – обязательные</a:t>
            </a:r>
            <a:r>
              <a:rPr kumimoji="0" lang="ru-RU" b="0" i="0" u="none" strike="noStrike" cap="none" normalizeH="0" dirty="0" smtClean="0">
                <a:ln>
                  <a:noFill/>
                </a:ln>
                <a:solidFill>
                  <a:schemeClr val="tx1"/>
                </a:solidFill>
                <a:effectLst/>
                <a:latin typeface="Arial" pitchFamily="34" charset="0"/>
                <a:ea typeface="Times New Roman" pitchFamily="18" charset="0"/>
              </a:rPr>
              <a:t> расходы</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endParaRPr>
          </a:p>
          <a:p>
            <a:pPr lvl="0" eaLnBrk="0" hangingPunct="0"/>
            <a:r>
              <a:rPr kumimoji="0" lang="ru-RU" b="0" i="0" u="none" strike="noStrike" cap="none" normalizeH="0" baseline="0" dirty="0" smtClean="0">
                <a:ln>
                  <a:noFill/>
                </a:ln>
                <a:solidFill>
                  <a:srgbClr val="FF0000"/>
                </a:solidFill>
                <a:effectLst/>
                <a:latin typeface="Arial" pitchFamily="34" charset="0"/>
                <a:ea typeface="Times New Roman" pitchFamily="18" charset="0"/>
              </a:rPr>
              <a:t>П- </a:t>
            </a:r>
            <a:r>
              <a:rPr lang="ru-RU" dirty="0" smtClean="0">
                <a:solidFill>
                  <a:srgbClr val="FF0000"/>
                </a:solidFill>
                <a:latin typeface="Arial" pitchFamily="34" charset="0"/>
                <a:ea typeface="Times New Roman" pitchFamily="18" charset="0"/>
              </a:rPr>
              <a:t>питание</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endParaRPr>
          </a:p>
          <a:p>
            <a:pPr lvl="0" eaLnBrk="0" hangingPunct="0"/>
            <a:r>
              <a:rPr kumimoji="0" lang="ru-RU" b="0" i="0" u="none" strike="noStrike" cap="none" normalizeH="0" baseline="0" dirty="0" smtClean="0">
                <a:ln>
                  <a:noFill/>
                </a:ln>
                <a:solidFill>
                  <a:srgbClr val="FF0000"/>
                </a:solidFill>
                <a:effectLst/>
                <a:latin typeface="Arial" pitchFamily="34" charset="0"/>
                <a:ea typeface="Times New Roman" pitchFamily="18" charset="0"/>
              </a:rPr>
              <a:t>О- расходы</a:t>
            </a:r>
            <a:r>
              <a:rPr kumimoji="0" lang="ru-RU" b="0" i="0" u="none" strike="noStrike" cap="none" normalizeH="0" dirty="0" smtClean="0">
                <a:ln>
                  <a:noFill/>
                </a:ln>
                <a:solidFill>
                  <a:srgbClr val="FF0000"/>
                </a:solidFill>
                <a:effectLst/>
                <a:latin typeface="Arial" pitchFamily="34" charset="0"/>
                <a:ea typeface="Times New Roman" pitchFamily="18" charset="0"/>
              </a:rPr>
              <a:t> на предметы гардероба</a:t>
            </a:r>
          </a:p>
          <a:p>
            <a:pPr lvl="0" eaLnBrk="0" hangingPunct="0"/>
            <a:endParaRPr kumimoji="0" lang="ru-RU" sz="2400" b="0" i="0" u="none" strike="noStrike" cap="none" normalizeH="0" baseline="0" dirty="0" smtClean="0">
              <a:ln>
                <a:noFill/>
              </a:ln>
              <a:solidFill>
                <a:schemeClr val="tx1"/>
              </a:solidFill>
              <a:effectLst/>
              <a:latin typeface="Arial" pitchFamily="34" charset="0"/>
            </a:endParaRPr>
          </a:p>
        </p:txBody>
      </p:sp>
      <p:sp>
        <p:nvSpPr>
          <p:cNvPr id="14" name="Прямоугольник 13"/>
          <p:cNvSpPr/>
          <p:nvPr/>
        </p:nvSpPr>
        <p:spPr>
          <a:xfrm>
            <a:off x="251520" y="5877272"/>
            <a:ext cx="1465658" cy="369332"/>
          </a:xfrm>
          <a:prstGeom prst="rect">
            <a:avLst/>
          </a:prstGeom>
        </p:spPr>
        <p:txBody>
          <a:bodyPr wrap="none">
            <a:spAutoFit/>
          </a:bodyPr>
          <a:lstStyle/>
          <a:p>
            <a:r>
              <a:rPr kumimoji="0" lang="ru-RU" b="1" i="0" u="none" strike="noStrike" cap="none" normalizeH="0" baseline="0" dirty="0" err="1" smtClean="0">
                <a:ln>
                  <a:noFill/>
                </a:ln>
                <a:solidFill>
                  <a:srgbClr val="666633"/>
                </a:solidFill>
                <a:effectLst/>
                <a:latin typeface="Arial" pitchFamily="34" charset="0"/>
                <a:ea typeface="Times New Roman" pitchFamily="18" charset="0"/>
              </a:rPr>
              <a:t>Нз</a:t>
            </a:r>
            <a:r>
              <a:rPr kumimoji="0" lang="ru-RU" b="1" i="0" u="none" strike="noStrike" cap="none" normalizeH="0" baseline="0" dirty="0" smtClean="0">
                <a:ln>
                  <a:noFill/>
                </a:ln>
                <a:solidFill>
                  <a:srgbClr val="666633"/>
                </a:solidFill>
                <a:effectLst/>
                <a:latin typeface="Arial" pitchFamily="34" charset="0"/>
                <a:ea typeface="Times New Roman" pitchFamily="18" charset="0"/>
              </a:rPr>
              <a:t> - резерв</a:t>
            </a:r>
            <a:endParaRPr lang="ru-RU" dirty="0"/>
          </a:p>
        </p:txBody>
      </p:sp>
      <p:pic>
        <p:nvPicPr>
          <p:cNvPr id="7169" name="Picture 1" descr="post-44662-1233911736"/>
          <p:cNvPicPr>
            <a:picLocks noChangeAspect="1" noChangeArrowheads="1"/>
          </p:cNvPicPr>
          <p:nvPr/>
        </p:nvPicPr>
        <p:blipFill>
          <a:blip r:embed="rId2"/>
          <a:srcRect/>
          <a:stretch>
            <a:fillRect/>
          </a:stretch>
        </p:blipFill>
        <p:spPr bwMode="auto">
          <a:xfrm>
            <a:off x="5429256" y="1000108"/>
            <a:ext cx="3418205" cy="4205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585015"/>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Пользоваться данной формулой очень легко: вместо букв подставляют цифры, при этом в правой (расходной) части указывают суммы всех желаемых приобретений. Неудивительно, что при таком подходе расходная часть может значительно превысить доходную.</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666633"/>
                </a:solidFill>
                <a:effectLst/>
                <a:latin typeface="Times New Roman" pitchFamily="18" charset="0"/>
                <a:ea typeface="Times New Roman" pitchFamily="18" charset="0"/>
                <a:cs typeface="Times New Roman" pitchFamily="18" charset="0"/>
              </a:rPr>
              <a:t>В идеале правая и левая части формулы учета доходов и расходов должны быть равны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Это является свидетельством разумного подхода к планированию семейного бюджета. После подсчета сумм по всем статьям обязательно проверяется, не превысила ли расходная часть бюджета его доходную часть. Если же расходы вдруг превысили доходы, то возможны два пути решения возникшей проблемы: или сокращать расходы по тем или иным статьям, или же искать дополнительные источники финансирования.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Благодаря подобным вычислениям можно распланировать важнейшие финансовые операции. И как бы ни были скромны инвестиции, с помощью планирования все же можно несколько улучшить финансовое состояние семьи и создать так называемый </a:t>
            </a:r>
            <a:r>
              <a:rPr kumimoji="0" lang="ru-RU" b="1" i="0" u="none" strike="noStrike" cap="none" normalizeH="0" baseline="0" dirty="0" smtClean="0">
                <a:ln>
                  <a:noFill/>
                </a:ln>
                <a:solidFill>
                  <a:srgbClr val="666633"/>
                </a:solidFill>
                <a:effectLst/>
                <a:latin typeface="Times New Roman" pitchFamily="18" charset="0"/>
                <a:ea typeface="Times New Roman" pitchFamily="18" charset="0"/>
                <a:cs typeface="Times New Roman" pitchFamily="18" charset="0"/>
              </a:rPr>
              <a:t>НЗ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(неприкосновенный запас), или резерв, из которого в случае необходимости можно взять определенную денежную сумму. Этот резерв позволит также закрыть прореху в бюджете при покупке какой-либо не столь необходимой вещи, которую очень уж хотелось приобрести</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Есть еще один распространённый способ планирования семейного бюджета – это используемая на предприятиях теория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бюджетирования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вычислению этот способ схож со способом составления формулы семейного бюджета. Составляется таблица.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735</TotalTime>
  <Words>3478</Words>
  <Application>Microsoft Office PowerPoint</Application>
  <PresentationFormat>Экран (4:3)</PresentationFormat>
  <Paragraphs>436</Paragraphs>
  <Slides>33</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36" baseType="lpstr">
      <vt:lpstr>Поток</vt:lpstr>
      <vt:lpstr>Диаграмма</vt:lpstr>
      <vt:lpstr>Диаграмма Microsoft Graph</vt:lpstr>
      <vt:lpstr>Слайд 1</vt:lpstr>
      <vt:lpstr>Содержание.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       Заключение.</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Никита</dc:creator>
  <cp:lastModifiedBy>Ирина_</cp:lastModifiedBy>
  <cp:revision>80</cp:revision>
  <dcterms:modified xsi:type="dcterms:W3CDTF">2013-03-15T15:26:39Z</dcterms:modified>
</cp:coreProperties>
</file>