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7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udition.ru/referat/printref/id.44997_1.html" TargetMode="External"/><Relationship Id="rId2" Type="http://schemas.openxmlformats.org/officeDocument/2006/relationships/hyperlink" Target="http://www.physchem.chimfak.rsu.ru/Source/History/Sketch_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da6035.ucoz.ru/" TargetMode="External"/><Relationship Id="rId5" Type="http://schemas.openxmlformats.org/officeDocument/2006/relationships/hyperlink" Target="http://infinix.com.ua/author/infinix.html" TargetMode="External"/><Relationship Id="rId4" Type="http://schemas.openxmlformats.org/officeDocument/2006/relationships/hyperlink" Target="http://infinix.com.ua/znacheniia-metallov-v-alkhimii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ikeforyou2.ru/gruziya-chekanka.html" TargetMode="External"/><Relationship Id="rId13" Type="http://schemas.openxmlformats.org/officeDocument/2006/relationships/hyperlink" Target="http://www.putidorogi-nn.ru/evropa/571-tsar-pushka" TargetMode="External"/><Relationship Id="rId18" Type="http://schemas.openxmlformats.org/officeDocument/2006/relationships/hyperlink" Target="http://www.leanok.ru/2015/06/motoviliha.html" TargetMode="External"/><Relationship Id="rId3" Type="http://schemas.openxmlformats.org/officeDocument/2006/relationships/hyperlink" Target="http://download-pictures.net/18/243?open=14" TargetMode="External"/><Relationship Id="rId21" Type="http://schemas.openxmlformats.org/officeDocument/2006/relationships/hyperlink" Target="http://mimege.ru/search/kuznecy-v-drevney-rusi" TargetMode="External"/><Relationship Id="rId7" Type="http://schemas.openxmlformats.org/officeDocument/2006/relationships/hyperlink" Target="http://www.liveinternet.ru/users/4883388/post251798745" TargetMode="External"/><Relationship Id="rId12" Type="http://schemas.openxmlformats.org/officeDocument/2006/relationships/hyperlink" Target="http://www.obitel-minsk.by/_oid7246.html" TargetMode="External"/><Relationship Id="rId17" Type="http://schemas.openxmlformats.org/officeDocument/2006/relationships/hyperlink" Target="http://appeasejoya.blogspot.co.uk/2013/01/blog-post.html" TargetMode="External"/><Relationship Id="rId2" Type="http://schemas.openxmlformats.org/officeDocument/2006/relationships/hyperlink" Target="http://wikinews.com.ua/page/index.html/_/tech/obrabotka-metalla-r9442" TargetMode="External"/><Relationship Id="rId16" Type="http://schemas.openxmlformats.org/officeDocument/2006/relationships/hyperlink" Target="http://www.beautifulplace.by/index.php/wonders-of-the-world/98-statue-of-zeus" TargetMode="External"/><Relationship Id="rId20" Type="http://schemas.openxmlformats.org/officeDocument/2006/relationships/hyperlink" Target="http://nashaplaneta.com/forum/lofiversion/index.php?t2076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k.com/club81717862" TargetMode="External"/><Relationship Id="rId11" Type="http://schemas.openxmlformats.org/officeDocument/2006/relationships/hyperlink" Target="http://www.strany.net/iran/iran_bazar_isfahan_7.htm" TargetMode="External"/><Relationship Id="rId24" Type="http://schemas.openxmlformats.org/officeDocument/2006/relationships/hyperlink" Target="http://korch.com.ru/professija-kuznets-16-foto" TargetMode="External"/><Relationship Id="rId5" Type="http://schemas.openxmlformats.org/officeDocument/2006/relationships/hyperlink" Target="http://imgplusdb.com/slitok-serebra-100-gramm" TargetMode="External"/><Relationship Id="rId15" Type="http://schemas.openxmlformats.org/officeDocument/2006/relationships/hyperlink" Target="http://portalka.com/index.php/portal/vokrug-sveta/chudesa-sveta/%D0%BA%D0%BE%D0%BB%D0%BE%D1%81%D1%81-%D1%80%D0%BE%D0%B4%D0%BE%D1%81%D1%81%D0%BA%D0%B8%D0%B9?tmpl=component&amp;print=1" TargetMode="External"/><Relationship Id="rId23" Type="http://schemas.openxmlformats.org/officeDocument/2006/relationships/hyperlink" Target="http://metall4all.ru/articles/istoriya-metallurgii/professionalnye-kuznetsy/" TargetMode="External"/><Relationship Id="rId10" Type="http://schemas.openxmlformats.org/officeDocument/2006/relationships/hyperlink" Target="http://www.msstr.ru/offer/photo/187857/photo_2.html" TargetMode="External"/><Relationship Id="rId19" Type="http://schemas.openxmlformats.org/officeDocument/2006/relationships/hyperlink" Target="http://getwar.ru/shlem-erikhonskaya-shapka.html" TargetMode="External"/><Relationship Id="rId4" Type="http://schemas.openxmlformats.org/officeDocument/2006/relationships/hyperlink" Target="http://borrilla.ru/kartinki/nastoyaschee_zoloto_v_slitkah" TargetMode="External"/><Relationship Id="rId9" Type="http://schemas.openxmlformats.org/officeDocument/2006/relationships/hyperlink" Target="http://woman-v.ru/chto-privezti-iz-egipta.html" TargetMode="External"/><Relationship Id="rId14" Type="http://schemas.openxmlformats.org/officeDocument/2006/relationships/hyperlink" Target="http://photos.privet.ru/user/bloom_234/photo/227428526" TargetMode="External"/><Relationship Id="rId22" Type="http://schemas.openxmlformats.org/officeDocument/2006/relationships/hyperlink" Target="http://imgplusdb.com/kartinki-kuzne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6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slide" Target="slid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357430"/>
            <a:ext cx="8572560" cy="2958538"/>
            <a:chOff x="1115616" y="2146448"/>
            <a:chExt cx="7165477" cy="33579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«Металлы в искусстве.»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268760"/>
            <a:ext cx="8136904" cy="4536504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/>
              <a:t>Для какого класса-                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8 класс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ФИО автора презентации – 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Полубоярова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Юлия Анатольевна 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 Должность, преподаваемый предмет-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учитель химии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/>
              <a:t> Место работы автора –    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МКОУ-ООШ с.Ивановка,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Аркадакского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 района, Саратовской области</a:t>
            </a:r>
            <a:r>
              <a:rPr lang="ru-RU" sz="2000" i="1" dirty="0" smtClean="0"/>
              <a:t> 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Квалификационная категория, награды и звания автора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квалификационная категория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Способы </a:t>
            </a:r>
            <a:br>
              <a:rPr lang="ru-RU" sz="2800" b="1" i="1" dirty="0" smtClean="0"/>
            </a:br>
            <a:r>
              <a:rPr lang="ru-RU" sz="2800" b="1" i="1" dirty="0" smtClean="0"/>
              <a:t>изготовления изделий из металлов.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                               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Чеканка</a:t>
            </a:r>
          </a:p>
          <a:p>
            <a:pPr>
              <a:buNone/>
            </a:pPr>
            <a:r>
              <a:rPr lang="ru-RU" sz="1000" dirty="0" smtClean="0"/>
              <a:t>Ч</a:t>
            </a:r>
            <a:r>
              <a:rPr lang="ru-RU" sz="1000" b="1" dirty="0" smtClean="0"/>
              <a:t>еканка</a:t>
            </a:r>
            <a:r>
              <a:rPr lang="ru-RU" sz="1000" dirty="0" smtClean="0"/>
              <a:t> – получение рельефных изображений на листовом металле. Выполняется ударами особым молотком . Чеканка, являющаяся одним из древнейших видов художеств, обработки металла, ведется по поверхности металлического листа. </a:t>
            </a:r>
            <a:endParaRPr lang="ru-RU" sz="1000" b="1" i="1" dirty="0"/>
          </a:p>
        </p:txBody>
      </p:sp>
      <p:pic>
        <p:nvPicPr>
          <p:cNvPr id="5" name="Содержимое 4" descr="http://www.decor-r.ru/images/thumb/800x600_img_17788700824fede314108d64.1880833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0346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6208/147962122.b/0_782c7_8dde6323_X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4410373" cy="29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2800" b="1" i="1" dirty="0" smtClean="0"/>
              <a:t>Изделия, </a:t>
            </a:r>
            <a:br>
              <a:rPr lang="ru-RU" sz="2800" b="1" i="1" dirty="0" smtClean="0"/>
            </a:br>
            <a:r>
              <a:rPr lang="ru-RU" sz="2800" b="1" i="1" dirty="0" smtClean="0"/>
              <a:t>выполненные при помощи чеканки</a:t>
            </a:r>
            <a:endParaRPr lang="ru-RU" sz="2800" b="1" i="1" dirty="0"/>
          </a:p>
        </p:txBody>
      </p:sp>
      <p:pic>
        <p:nvPicPr>
          <p:cNvPr id="7" name="Содержимое 6" descr="http://rilmark.ru/catalog/20121031/20121031:816-291-430/20121031:816-291-430-downlo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33056"/>
            <a:ext cx="1974949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.bankreferatov.ru/Images/6C/C325729F00717F7B43257B0B0006FF6C/%D0%9C%D0%B5%D1%82%D0%B0%D0%BB%D0%BB%20%D0%B2%20%D0%B8%D1%81%D1%81%D0%BA%D1%83%D1%81%D1%82%D0%B2%D0%B5.rtf/img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2376264" cy="18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rsen-dze.ru/wp-content/uploads/2014/01/wetwetwetw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hammering.marketo.biz/media/itemimage/%D0%93%D0%BE%D1%80%D0%BE%D0%B4-%D0%BC%D0%B0%D1%81%D1%82%D0%B5%D1%80%D0%BE%D0%B2-129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628800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ntiquariat.ru/photos5/751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28800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ykartinka.ru/_ph/22/144328358.jpg?14452279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628800"/>
            <a:ext cx="2664296" cy="214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Список источников</a:t>
            </a:r>
            <a:br>
              <a:rPr lang="ru-RU" sz="2800" b="1" i="1" dirty="0" smtClean="0"/>
            </a:br>
            <a:r>
              <a:rPr lang="ru-RU" sz="2800" b="1" i="1" dirty="0" smtClean="0"/>
              <a:t> основного содержания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u="sng" dirty="0" smtClean="0">
                <a:hlinkClick r:id="rId2"/>
              </a:rPr>
              <a:t>1.</a:t>
            </a:r>
            <a:r>
              <a:rPr lang="en-US" sz="1600" u="sng" dirty="0" smtClean="0">
                <a:hlinkClick r:id="rId2"/>
              </a:rPr>
              <a:t>http://www.physchem.chimfak.rsu.ru/Source/History/Sketch_2.html</a:t>
            </a:r>
            <a:r>
              <a:rPr lang="ru-RU" sz="1600" b="1" i="1" u="sng" dirty="0" smtClean="0"/>
              <a:t> </a:t>
            </a:r>
          </a:p>
          <a:p>
            <a:pPr>
              <a:buNone/>
            </a:pPr>
            <a:r>
              <a:rPr lang="ru-RU" sz="1400" i="1" dirty="0" smtClean="0">
                <a:cs typeface="Aharoni" pitchFamily="2" charset="-79"/>
              </a:rPr>
              <a:t>С. И. ЛЕВЧЕНКОВ   КРАТКИЙ ОЧЕРК ИСТОРИИ ХИМИИ </a:t>
            </a:r>
            <a:r>
              <a:rPr lang="ru-RU" sz="1400" dirty="0" smtClean="0">
                <a:cs typeface="Aharoni" pitchFamily="2" charset="-79"/>
              </a:rPr>
              <a:t>АЛХИМИЧЕСКИЙ ПЕРИОД </a:t>
            </a:r>
            <a:r>
              <a:rPr lang="en-US" sz="1400" i="1" dirty="0" smtClean="0">
                <a:cs typeface="Aharoni" pitchFamily="2" charset="-79"/>
              </a:rPr>
              <a:t>Copyright  ©  </a:t>
            </a:r>
            <a:r>
              <a:rPr lang="ru-RU" sz="1400" i="1" dirty="0" smtClean="0">
                <a:cs typeface="Aharoni" pitchFamily="2" charset="-79"/>
              </a:rPr>
              <a:t>С. И. Левченков, 1996 – 2013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2. </a:t>
            </a:r>
            <a:r>
              <a:rPr lang="en-US" sz="1600" i="1" dirty="0" smtClean="0">
                <a:hlinkClick r:id="rId3"/>
              </a:rPr>
              <a:t>http://www.erudition.ru/referat/printref/id.44997_1.html</a:t>
            </a:r>
            <a:endParaRPr lang="ru-RU" sz="1600" i="1" dirty="0" smtClean="0"/>
          </a:p>
          <a:p>
            <a:pPr>
              <a:buNone/>
            </a:pPr>
            <a:r>
              <a:rPr lang="en-US" sz="1600" i="1" dirty="0" smtClean="0"/>
              <a:t> </a:t>
            </a:r>
            <a:r>
              <a:rPr lang="ru-RU" sz="1600" i="1" dirty="0" smtClean="0"/>
              <a:t>Эрудиция российская электронная библиотека</a:t>
            </a:r>
            <a:br>
              <a:rPr lang="ru-RU" sz="1600" i="1" dirty="0" smtClean="0"/>
            </a:br>
            <a:r>
              <a:rPr lang="ru-RU" sz="1600" dirty="0" smtClean="0"/>
              <a:t> Художественное </a:t>
            </a:r>
            <a:r>
              <a:rPr lang="ru-RU" sz="1600" dirty="0" err="1" smtClean="0"/>
              <a:t>литье.История</a:t>
            </a:r>
            <a:r>
              <a:rPr lang="ru-RU" sz="1600" dirty="0" smtClean="0"/>
              <a:t> художественного литья. </a:t>
            </a:r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3.</a:t>
            </a:r>
            <a:r>
              <a:rPr lang="en-US" sz="1600" dirty="0" smtClean="0"/>
              <a:t>//www.krugosvet.ru/enc/kultura_i_obrazovanie/izobrazitelnoe_iskusstvo/METALL_HUDOZHESTVENNI.html?page=0,4#part-27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Универсальная научно-популярная </a:t>
            </a:r>
            <a:r>
              <a:rPr lang="ru-RU" sz="1600" dirty="0" err="1" smtClean="0"/>
              <a:t>онлайн-энциклопедия</a:t>
            </a:r>
            <a:endParaRPr lang="ru-RU" sz="1600" dirty="0" smtClean="0"/>
          </a:p>
          <a:p>
            <a:r>
              <a:rPr lang="ru-RU" sz="1600" dirty="0" smtClean="0">
                <a:hlinkClick r:id="rId4"/>
              </a:rPr>
              <a:t> 4.</a:t>
            </a:r>
            <a:r>
              <a:rPr lang="en-US" sz="1600" dirty="0" smtClean="0">
                <a:hlinkClick r:id="rId4"/>
              </a:rPr>
              <a:t>http://infinix.com.ua/znacheniia-metallov-v-alkhimii.html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4" tooltip="Значения металлов в алхимии"/>
              </a:rPr>
              <a:t>Значения металлов в алхимии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07 Май 2015</a:t>
            </a:r>
            <a:r>
              <a:rPr lang="ru-RU" sz="1600" i="1" dirty="0" smtClean="0"/>
              <a:t>Автор </a:t>
            </a:r>
            <a:r>
              <a:rPr lang="ru-RU" sz="1600" i="1" dirty="0" err="1" smtClean="0">
                <a:hlinkClick r:id="rId5"/>
              </a:rPr>
              <a:t>Infinix</a:t>
            </a:r>
            <a:r>
              <a:rPr lang="ru-RU" sz="1600" i="1" dirty="0" smtClean="0">
                <a:hlinkClick r:id="rId5"/>
              </a:rPr>
              <a:t> </a:t>
            </a:r>
            <a:endParaRPr lang="ru-RU" sz="1600" i="1" dirty="0" smtClean="0"/>
          </a:p>
          <a:p>
            <a:pPr algn="ctr">
              <a:buNone/>
              <a:defRPr/>
            </a:pPr>
            <a:r>
              <a:rPr lang="ru-RU" sz="1600" i="1" dirty="0" smtClean="0"/>
              <a:t>5. Источник шаблона : Фокина Лидия Петровна, учитель начальных классов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«СОШ ст. Евсино»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Искитимского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районаНовосибирской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области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Сайт  </a:t>
            </a:r>
            <a:r>
              <a:rPr lang="en-US" sz="1600" b="1" dirty="0" smtClean="0">
                <a:solidFill>
                  <a:prstClr val="black"/>
                </a:solidFill>
                <a:latin typeface="Monotype Corsiva" pitchFamily="66" charset="0"/>
                <a:hlinkClick r:id="rId6"/>
              </a:rPr>
              <a:t>http://linda6035.ucoz.ru/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    </a:t>
            </a:r>
            <a:r>
              <a:rPr lang="ru-RU" sz="1600" b="1" i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endParaRPr lang="ru-RU" sz="16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Список источников иллюстраций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/>
          <a:p>
            <a:r>
              <a:rPr lang="en-US" sz="1000" dirty="0" smtClean="0">
                <a:hlinkClick r:id="rId2"/>
              </a:rPr>
              <a:t>http://wikinews.com.ua/page/index.html/_/tech/obrabotka-metalla-r9442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3"/>
              </a:rPr>
              <a:t>http://download-pictures.net/18/243?open=14</a:t>
            </a:r>
            <a:endParaRPr lang="ru-RU" sz="1000" dirty="0" smtClean="0"/>
          </a:p>
          <a:p>
            <a:r>
              <a:rPr lang="en-US" sz="1000" dirty="0" smtClean="0">
                <a:hlinkClick r:id="rId4"/>
              </a:rPr>
              <a:t>http://borrilla.ru/kartinki/nastoyaschee_zoloto_v_slitkah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5"/>
              </a:rPr>
              <a:t>http://imgplusdb.com/slitok-serebra-100-gramm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6"/>
              </a:rPr>
              <a:t>http://vk.com/club81717862</a:t>
            </a:r>
            <a:endParaRPr lang="ru-RU" sz="1000" dirty="0" smtClean="0"/>
          </a:p>
          <a:p>
            <a:r>
              <a:rPr lang="en-US" sz="1000" dirty="0" smtClean="0">
                <a:hlinkClick r:id="rId7"/>
              </a:rPr>
              <a:t>http://www.liveinternet.ru/users/4883388/post251798745</a:t>
            </a:r>
            <a:endParaRPr lang="ru-RU" sz="1000" dirty="0" smtClean="0"/>
          </a:p>
          <a:p>
            <a:r>
              <a:rPr lang="en-US" sz="1000" dirty="0" smtClean="0">
                <a:hlinkClick r:id="rId8"/>
              </a:rPr>
              <a:t>http://likeforyou2.ru/gruziya-chekanka.html</a:t>
            </a:r>
            <a:endParaRPr lang="ru-RU" sz="1000" dirty="0" smtClean="0"/>
          </a:p>
          <a:p>
            <a:r>
              <a:rPr lang="en-US" sz="1000" dirty="0" smtClean="0">
                <a:hlinkClick r:id="rId9"/>
              </a:rPr>
              <a:t>http://woman-v.ru/chto-privezti-iz-egipta.html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10"/>
              </a:rPr>
              <a:t>http://www.msstr.ru/offer/photo/187857/photo_2.html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11"/>
              </a:rPr>
              <a:t>http://www.strany.net/iran/iran_bazar_isfahan_7.htm</a:t>
            </a:r>
            <a:endParaRPr lang="ru-RU" sz="1000" dirty="0" smtClean="0"/>
          </a:p>
          <a:p>
            <a:r>
              <a:rPr lang="en-US" sz="1000" dirty="0" smtClean="0">
                <a:hlinkClick r:id="rId12"/>
              </a:rPr>
              <a:t>http://www.obitel-minsk.by/_oid7246.html</a:t>
            </a:r>
            <a:endParaRPr lang="ru-RU" sz="1000" dirty="0" smtClean="0"/>
          </a:p>
          <a:p>
            <a:r>
              <a:rPr lang="en-US" sz="1000" dirty="0" smtClean="0">
                <a:hlinkClick r:id="rId13"/>
              </a:rPr>
              <a:t>http://www.putidorogi-nn.ru/evropa/571-tsar-pushka</a:t>
            </a:r>
            <a:endParaRPr lang="ru-RU" sz="1000" dirty="0" smtClean="0"/>
          </a:p>
          <a:p>
            <a:r>
              <a:rPr lang="en-US" sz="1000" dirty="0" smtClean="0">
                <a:hlinkClick r:id="rId14"/>
              </a:rPr>
              <a:t>http://photos.privet.ru/user/bloom_234/photo/227428526</a:t>
            </a:r>
            <a:endParaRPr lang="ru-RU" sz="1000" dirty="0" smtClean="0"/>
          </a:p>
          <a:p>
            <a:r>
              <a:rPr lang="en-US" sz="1000" dirty="0" smtClean="0">
                <a:hlinkClick r:id="rId15"/>
              </a:rPr>
              <a:t>http://portalka.com/index.php/portal/vokrug-sveta/chudesa-sveta/%D0%BA%D0%BE%D0%BB%D0%BE%D1%81%D1%81-%D1%80%D0%BE%D0%B4%D0%BE%D1%81%D1%81%D0%BA%D0%B8%D0%B9?tmpl=component&amp;print=1</a:t>
            </a:r>
            <a:endParaRPr lang="ru-RU" sz="1000" dirty="0" smtClean="0"/>
          </a:p>
          <a:p>
            <a:r>
              <a:rPr lang="en-US" sz="1000" dirty="0" smtClean="0">
                <a:hlinkClick r:id="rId16"/>
              </a:rPr>
              <a:t>http://www.beautifulplace.by/index.php/wonders-of-the-world/98-statue-of-zeus</a:t>
            </a:r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/>
          <a:lstStyle/>
          <a:p>
            <a:r>
              <a:rPr lang="en-US" sz="1000" dirty="0" smtClean="0">
                <a:hlinkClick r:id="rId17"/>
              </a:rPr>
              <a:t>http://appeasejoya.blogspot.co.uk/2013/01/blog-post.html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18"/>
              </a:rPr>
              <a:t>http://www.leanok.ru/2015/06/motoviliha.html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19"/>
              </a:rPr>
              <a:t>http://getwar.ru/shlem-erikhonskaya-shapka.html</a:t>
            </a:r>
            <a:endParaRPr lang="ru-RU" sz="1000" dirty="0" smtClean="0"/>
          </a:p>
          <a:p>
            <a:r>
              <a:rPr lang="en-US" sz="1000" dirty="0" smtClean="0">
                <a:hlinkClick r:id="rId20"/>
              </a:rPr>
              <a:t>http://nashaplaneta.com/forum/lofiversion/index.php?t2076.html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21"/>
              </a:rPr>
              <a:t>http://mimege.ru/search/kuznecy-v-drevney-rusi</a:t>
            </a:r>
            <a:endParaRPr lang="ru-RU" sz="1000" dirty="0" smtClean="0"/>
          </a:p>
          <a:p>
            <a:r>
              <a:rPr lang="en-US" sz="1000" dirty="0" smtClean="0">
                <a:hlinkClick r:id="rId22"/>
              </a:rPr>
              <a:t>http://imgplusdb.com/kartinki-kuzneca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23"/>
              </a:rPr>
              <a:t>http://metall4all.ru/articles/istoriya-metallurgii/professionalnye-kuznetsy/</a:t>
            </a:r>
            <a:endParaRPr lang="ru-RU" sz="1000" dirty="0" smtClean="0"/>
          </a:p>
          <a:p>
            <a:r>
              <a:rPr lang="en-US" sz="1000" dirty="0" smtClean="0">
                <a:hlinkClick r:id="rId24"/>
              </a:rPr>
              <a:t>http://korch.com.ru/professija-kuznets-16-foto</a:t>
            </a:r>
            <a:endParaRPr lang="ru-RU" sz="1000" dirty="0" smtClean="0"/>
          </a:p>
          <a:p>
            <a:r>
              <a:rPr lang="en-US" sz="1000" dirty="0" smtClean="0"/>
              <a:t>http://www.physchem.chimfak.rsu.ru/Source/History/Sketch_2.html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История открытия металлов и появления понятия «металл».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200" dirty="0" smtClean="0"/>
              <a:t>Колыбелью  химии принято считать Александрийскую академию. Основанная Александром Македонским в 332 г до н.э. новая столица Египта – Александрия – быстро стала крупнейшим торговым и культурным центром античного Средиземноморья. </a:t>
            </a:r>
          </a:p>
          <a:p>
            <a:r>
              <a:rPr lang="ru-RU" sz="1200" dirty="0" smtClean="0"/>
              <a:t>Основными объектами изучения александрийской алхимии являлись металлы; именно в александрийской алхимии сформировалась традиционная </a:t>
            </a:r>
            <a:r>
              <a:rPr lang="ru-RU" sz="1200" dirty="0" err="1" smtClean="0"/>
              <a:t>металлопланетная</a:t>
            </a:r>
            <a:r>
              <a:rPr lang="ru-RU" sz="1200" dirty="0" smtClean="0"/>
              <a:t> символика алхимии, в которой каждому из семи известных тогда металлов сопоставлялась соответствующая планета и день недели</a:t>
            </a:r>
          </a:p>
          <a:p>
            <a:r>
              <a:rPr lang="ru-RU" sz="1200" dirty="0" smtClean="0"/>
              <a:t>Термин </a:t>
            </a:r>
            <a:r>
              <a:rPr lang="ru-RU" sz="1200" b="1" dirty="0" smtClean="0"/>
              <a:t>«металл» </a:t>
            </a:r>
            <a:r>
              <a:rPr lang="ru-RU" sz="1200" dirty="0" smtClean="0"/>
              <a:t>произошел от греческого слова </a:t>
            </a:r>
            <a:r>
              <a:rPr lang="ru-RU" sz="1200" dirty="0" err="1" smtClean="0"/>
              <a:t>métallion</a:t>
            </a:r>
            <a:r>
              <a:rPr lang="ru-RU" sz="1200" dirty="0" smtClean="0"/>
              <a:t> (выкапываю, добываю из земли), которое означало первоначально копи, рудники . </a:t>
            </a:r>
          </a:p>
          <a:p>
            <a:r>
              <a:rPr lang="ru-RU" sz="1200" dirty="0" smtClean="0"/>
              <a:t>Происхождение металлов всегда связывалось с землей. Считались, что они «растут» там, как плод в материнском чреве. Именно поэтому в алхимических трактатах и мифологической символике с ними ассоциируются хранители подземных сокровищ — гномы, </a:t>
            </a:r>
            <a:r>
              <a:rPr lang="ru-RU" sz="1200" dirty="0" err="1" smtClean="0"/>
              <a:t>альвы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" name="Содержимое 4" descr="alhimiya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2743200" cy="22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олубоярова Ю А\Desktop\Космос\14B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484784"/>
            <a:ext cx="762000" cy="762000"/>
          </a:xfrm>
          <a:prstGeom prst="rect">
            <a:avLst/>
          </a:prstGeom>
          <a:noFill/>
        </p:spPr>
      </p:pic>
      <p:pic>
        <p:nvPicPr>
          <p:cNvPr id="7" name="Picture 3" descr="C:\Users\Полубоярова Ю А\Desktop\Космос\Jupit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2852936"/>
            <a:ext cx="714375" cy="714375"/>
          </a:xfrm>
          <a:prstGeom prst="rect">
            <a:avLst/>
          </a:prstGeom>
          <a:noFill/>
        </p:spPr>
      </p:pic>
      <p:pic>
        <p:nvPicPr>
          <p:cNvPr id="8" name="Рисунок 7" descr="http://vampires-hunter.clan.su/_fr/1/6780306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2736304" cy="230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убоярова Ю А\Desktop\Космос\56R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4005064"/>
            <a:ext cx="720080" cy="720080"/>
          </a:xfrm>
          <a:prstGeom prst="rect">
            <a:avLst/>
          </a:prstGeom>
          <a:noFill/>
        </p:spPr>
      </p:pic>
      <p:pic>
        <p:nvPicPr>
          <p:cNvPr id="1027" name="Picture 3" descr="C:\Users\Полубоярова Ю А\Desktop\Космос\11B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5373216"/>
            <a:ext cx="570359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2800" b="1" i="1" dirty="0" smtClean="0"/>
              <a:t> Способы </a:t>
            </a:r>
            <a:br>
              <a:rPr lang="ru-RU" sz="2800" b="1" i="1" dirty="0" smtClean="0"/>
            </a:br>
            <a:r>
              <a:rPr lang="ru-RU" sz="2800" b="1" i="1" dirty="0" smtClean="0"/>
              <a:t>изготовления изделий из металлов.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6510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                                     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Ковка</a:t>
            </a:r>
            <a:r>
              <a:rPr lang="ru-RU" b="1" i="1" dirty="0" smtClean="0"/>
              <a:t>             </a:t>
            </a:r>
          </a:p>
        </p:txBody>
      </p:sp>
      <p:pic>
        <p:nvPicPr>
          <p:cNvPr id="5" name="Содержимое 4" descr="http://cs.pikabu.ru/images/big_size_comm/2012-04_1/13333925029288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3720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mbos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3911">
            <a:off x="1721523" y="4125283"/>
            <a:ext cx="1991145" cy="23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a4e76a7daa978006a3440b1d18a4795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952500" cy="952500"/>
          </a:xfrm>
          <a:prstGeom prst="rect">
            <a:avLst/>
          </a:prstGeom>
          <a:noFill/>
        </p:spPr>
      </p:pic>
      <p:pic>
        <p:nvPicPr>
          <p:cNvPr id="9" name="Рисунок 8" descr="http://i.ytimg.com/vi/iJfe1-scHFs/maxresdefa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060848"/>
            <a:ext cx="262782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lexyna.a.l.pic.centerblog.net/406415b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3" y="2132856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tudiolum.com/wang/georgian/abkhaz-blacksmith-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88261">
            <a:off x="5061912" y="4143971"/>
            <a:ext cx="2132443" cy="223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в конец 11">
            <a:hlinkClick r:id="rId8" action="ppaction://hlinksldjump" highlightClick="1"/>
          </p:cNvPr>
          <p:cNvSpPr/>
          <p:nvPr/>
        </p:nvSpPr>
        <p:spPr>
          <a:xfrm>
            <a:off x="8316416" y="6093296"/>
            <a:ext cx="432048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Кованные изделия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6992"/>
            <a:ext cx="3728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    Шапка иерихонская царя Михаила Федоровича, 1621 г, Россия</a:t>
            </a:r>
            <a:endParaRPr lang="ru-RU" sz="900" dirty="0"/>
          </a:p>
        </p:txBody>
      </p:sp>
      <p:pic>
        <p:nvPicPr>
          <p:cNvPr id="9" name="Рисунок 8" descr="Кованые элементы в готиченском стил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5445224"/>
            <a:ext cx="602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Высоко-Петровский монастырь(Москва), кованые лестничные ворота.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 descr="http://fs00.infourok.ru/images/doc/179/205781/img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448272" cy="19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.bankreferatov.ru/Images/6C/C325729F00717F7B43257B0B0006FF6C/%d0%9c%d0%b5%d1%82%d0%b0%d0%bb%d0%bb%20%d0%b2%20%d0%b8%d1%81%d1%81%d0%ba%d1%83%d1%81%d1%82%d0%b2%d0%b5.rtf/img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12241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56176" y="4221088"/>
            <a:ext cx="203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Меч, середина </a:t>
            </a:r>
            <a:r>
              <a:rPr lang="en-US" sz="1000" dirty="0" smtClean="0"/>
              <a:t>IV </a:t>
            </a:r>
            <a:r>
              <a:rPr lang="ru-RU" sz="1000" dirty="0" smtClean="0"/>
              <a:t>в. До н.э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Управляющая кнопка: в конец 13">
            <a:hlinkClick r:id="rId5" action="ppaction://hlinksldjump" highlightClick="1"/>
          </p:cNvPr>
          <p:cNvSpPr/>
          <p:nvPr/>
        </p:nvSpPr>
        <p:spPr>
          <a:xfrm>
            <a:off x="8100392" y="6093296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http://getwar.ru/wp-content/uploads/2011/01/3-235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268760"/>
            <a:ext cx="1944216" cy="2065412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Способы </a:t>
            </a:r>
            <a:br>
              <a:rPr lang="ru-RU" sz="2800" b="1" i="1" dirty="0" smtClean="0"/>
            </a:br>
            <a:r>
              <a:rPr lang="ru-RU" sz="2800" b="1" i="1" dirty="0" smtClean="0"/>
              <a:t>изготовления изделий из металлов.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dirty="0" smtClean="0"/>
              <a:t> </a:t>
            </a:r>
            <a:r>
              <a:rPr lang="ru-RU" sz="1200" b="1" dirty="0" smtClean="0"/>
              <a:t>Ковка </a:t>
            </a:r>
            <a:r>
              <a:rPr lang="ru-RU" sz="1200" dirty="0" smtClean="0"/>
              <a:t>– один из способов обработки металлов под давлением, при котором инструмент оказывает многократное прерывистое воздействие на заготовку, в результате чего она, деформируясь, постепенно приобретает заданную форму и размеры.</a:t>
            </a:r>
          </a:p>
          <a:p>
            <a:r>
              <a:rPr lang="ru-RU" sz="1200" dirty="0" smtClean="0"/>
              <a:t>Первые кованые изделия появились около трех тысяч лет назад.</a:t>
            </a:r>
          </a:p>
          <a:p>
            <a:r>
              <a:rPr lang="ru-RU" sz="1200" dirty="0" smtClean="0"/>
              <a:t>Для ковки производят нагрев заготовки до ковочной температуры, что повышает пластичность металла и снижает сопротивление деформированию. </a:t>
            </a:r>
          </a:p>
          <a:p>
            <a:pPr>
              <a:buNone/>
            </a:pPr>
            <a:r>
              <a:rPr lang="ru-RU" sz="1200" b="1" dirty="0" smtClean="0"/>
              <a:t>Кузнец </a:t>
            </a:r>
            <a:r>
              <a:rPr lang="ru-RU" sz="1200" dirty="0" smtClean="0"/>
              <a:t>— мастер, занимающийся обработкой металла. Одна из древнейших   и почетных профессий.</a:t>
            </a:r>
          </a:p>
          <a:p>
            <a:r>
              <a:rPr lang="ru-RU" sz="1200" dirty="0" smtClean="0"/>
              <a:t>В русских деревнях считалось, что кузнец может не только выковать плуг или меч, но и врачевать болезни, устраивать свадьбы, ворожить, отгонять нечистую силу от деревни. В эпических сказаниях именно кузнец победил Змея Горыныча, приковав его за язык.</a:t>
            </a:r>
          </a:p>
          <a:p>
            <a:r>
              <a:rPr lang="ru-RU" sz="1200" dirty="0" smtClean="0"/>
              <a:t>Главный материал для работы кузнеца — металлы: железо, чугун, сталь, а также бронза, медь, свинец, благородные металлы. </a:t>
            </a:r>
          </a:p>
          <a:p>
            <a:endParaRPr lang="ru-RU" dirty="0"/>
          </a:p>
        </p:txBody>
      </p:sp>
      <p:sp>
        <p:nvSpPr>
          <p:cNvPr id="4" name="Управляющая кнопка: в конец 3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432048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</a:t>
            </a:r>
            <a:r>
              <a:rPr lang="ru-RU" sz="2800" b="1" i="1" dirty="0" smtClean="0"/>
              <a:t>Способы </a:t>
            </a:r>
            <a:br>
              <a:rPr lang="ru-RU" sz="2800" b="1" i="1" dirty="0" smtClean="0"/>
            </a:br>
            <a:r>
              <a:rPr lang="ru-RU" sz="2800" b="1" i="1" dirty="0" smtClean="0"/>
              <a:t>изготовления изделий из металлов.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                           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Литьё</a:t>
            </a:r>
          </a:p>
        </p:txBody>
      </p:sp>
      <p:pic>
        <p:nvPicPr>
          <p:cNvPr id="6" name="Содержимое 5" descr="http://s13.ru/wp-content/upl/2009/03/simg_432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4.fastpic.ru/big/2010/0510/a9/c9127c124fcbb35d61da083435636ea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eggs.com.ua/photonews/156/_News_Photo_image_large_1566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80"/>
            <a:ext cx="2016224" cy="149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848" y="5733256"/>
            <a:ext cx="36985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Формы для литья металлических изделий</a:t>
            </a:r>
            <a:endParaRPr lang="ru-RU" sz="1050" dirty="0"/>
          </a:p>
        </p:txBody>
      </p:sp>
      <p:pic>
        <p:nvPicPr>
          <p:cNvPr id="10" name="Рисунок 9" descr="https://im2-tub-ru.yandex.net/i?id=b5f3dfcaaa703eff696a09506ded14d6&amp;n=33&amp;h=190&amp;w=26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204864"/>
            <a:ext cx="2569210" cy="181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0-tub-ru.yandex.net/i?id=6c9dd10c718b3bc31f12a8158be2dc7c&amp;n=33&amp;h=190&amp;w=23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221088"/>
            <a:ext cx="15715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в конец 13">
            <a:hlinkClick r:id="rId7" action="ppaction://hlinksldjump" highlightClick="1"/>
          </p:cNvPr>
          <p:cNvSpPr/>
          <p:nvPr/>
        </p:nvSpPr>
        <p:spPr>
          <a:xfrm>
            <a:off x="7812360" y="6165304"/>
            <a:ext cx="360040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s://im0-tub-ru.yandex.net/i?id=c4bc45c588a6f08aa91b77c87c13203a&amp;n=33&amp;h=190&amp;w=25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221088"/>
            <a:ext cx="1956251" cy="15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Изделия, выполненные при помощи литья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http://www.ellada-russia.ru/files/colossus-of-rhod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places.files.wordpress.com/2012/01/zeusstatu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2138205" cy="176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hugunnyj_Car-lev_vid_spered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2742997" cy="32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3528" y="3212976"/>
            <a:ext cx="2481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+mj-lt"/>
              </a:rPr>
              <a:t>Колосс Родосский</a:t>
            </a:r>
            <a:endParaRPr lang="ru-RU" sz="105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9" y="5661248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Статуя Зевса Олимпийского 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5157192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Царь-лев</a:t>
            </a:r>
            <a:endParaRPr lang="ru-RU" sz="1000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7380312" y="2996952"/>
            <a:ext cx="1306488" cy="31292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2123728" y="3573017"/>
            <a:ext cx="1368152" cy="13681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Изделия, выполненные при помощи литья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Содержимое 5" descr="http://www.demo.putidorogi-nn.ru/images/stories/tsar_pushka/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http://www.odisseya-nn.ru/files/ogyyjnmj-1282695010-bg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3789040"/>
            <a:ext cx="14755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Царь-пушка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3861048"/>
            <a:ext cx="1668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Царь-колокол</a:t>
            </a:r>
            <a:endParaRPr lang="ru-RU" sz="1050" dirty="0"/>
          </a:p>
        </p:txBody>
      </p:sp>
      <p:pic>
        <p:nvPicPr>
          <p:cNvPr id="4098" name="Picture 2" descr="http://4.bp.blogspot.com/-E7nsY9ODkOs/VYkeQqu-lLI/AAAAAAAACSI/4qRLsd8I0LM/s1600/per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2232248" cy="25202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35896" y="6165304"/>
            <a:ext cx="1555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Царь-молот  в работе</a:t>
            </a:r>
            <a:endParaRPr lang="ru-RU" sz="1050" dirty="0"/>
          </a:p>
        </p:txBody>
      </p:sp>
      <p:sp>
        <p:nvSpPr>
          <p:cNvPr id="13" name="Управляющая кнопка: в конец 12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432048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Способы </a:t>
            </a:r>
            <a:br>
              <a:rPr lang="ru-RU" sz="2800" b="1" i="1" dirty="0" smtClean="0"/>
            </a:br>
            <a:r>
              <a:rPr lang="ru-RU" sz="2800" b="1" i="1" dirty="0" smtClean="0"/>
              <a:t>изготовления изделий из металлов.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b="1" dirty="0" smtClean="0"/>
              <a:t>Литье</a:t>
            </a:r>
            <a:r>
              <a:rPr lang="ru-RU" sz="1200" dirty="0" smtClean="0"/>
              <a:t> – технологический процесс изготовления отливок, заключающийся в </a:t>
            </a:r>
            <a:r>
              <a:rPr lang="ru-RU" sz="1200" b="1" dirty="0" smtClean="0"/>
              <a:t>заполнении форм расплавленным металлом </a:t>
            </a:r>
            <a:r>
              <a:rPr lang="ru-RU" sz="1200" dirty="0" smtClean="0"/>
              <a:t>и дальнейшей обработке полученных изделий.</a:t>
            </a:r>
          </a:p>
          <a:p>
            <a:pPr>
              <a:buNone/>
            </a:pPr>
            <a:r>
              <a:rPr lang="ru-RU" sz="1200" dirty="0" smtClean="0"/>
              <a:t>Семь наиболее известных шедевров древних культур названы чудесами света. Два из них являются отливками. </a:t>
            </a:r>
          </a:p>
          <a:p>
            <a:pPr>
              <a:buNone/>
            </a:pPr>
            <a:r>
              <a:rPr lang="ru-RU" sz="1200" dirty="0" smtClean="0"/>
              <a:t>Это </a:t>
            </a:r>
            <a:r>
              <a:rPr lang="ru-RU" sz="1200" b="1" dirty="0" smtClean="0"/>
              <a:t>Колосс Родосский</a:t>
            </a:r>
            <a:r>
              <a:rPr lang="ru-RU" sz="1200" dirty="0" smtClean="0"/>
              <a:t>  (бронза, 292—280 гг. до н. э.)  и </a:t>
            </a:r>
            <a:r>
              <a:rPr lang="ru-RU" sz="1200" b="1" dirty="0" smtClean="0"/>
              <a:t>статуя Зевса Олимпийского </a:t>
            </a:r>
            <a:r>
              <a:rPr lang="ru-RU" sz="1200" dirty="0" smtClean="0"/>
              <a:t> (золото, 430 г. до н. э.). </a:t>
            </a:r>
          </a:p>
          <a:p>
            <a:pPr>
              <a:buNone/>
            </a:pPr>
            <a:r>
              <a:rPr lang="ru-RU" sz="1200" dirty="0" smtClean="0"/>
              <a:t>Знаменитый </a:t>
            </a:r>
            <a:r>
              <a:rPr lang="ru-RU" sz="1200" b="1" dirty="0" smtClean="0"/>
              <a:t>Царь-колокол</a:t>
            </a:r>
            <a:r>
              <a:rPr lang="ru-RU" sz="1200" dirty="0" smtClean="0"/>
              <a:t> Московского Кремля, крупнейший из колоколов когда-либо существовавших в мире, отлит в 1733 — 1735 гг. из бронзы и весит 200 т. </a:t>
            </a:r>
          </a:p>
          <a:p>
            <a:pPr>
              <a:buNone/>
            </a:pPr>
            <a:r>
              <a:rPr lang="ru-RU" sz="1200" dirty="0" smtClean="0"/>
              <a:t>Самая большая пушка в мире </a:t>
            </a:r>
            <a:r>
              <a:rPr lang="ru-RU" sz="1200" b="1" dirty="0" smtClean="0"/>
              <a:t>— Царь-пушка</a:t>
            </a:r>
            <a:r>
              <a:rPr lang="ru-RU" sz="1200" dirty="0" smtClean="0"/>
              <a:t>, отлита в 1586 г., весит 40 т.</a:t>
            </a:r>
          </a:p>
          <a:p>
            <a:pPr>
              <a:buNone/>
            </a:pPr>
            <a:r>
              <a:rPr lang="ru-RU" sz="1200" dirty="0" smtClean="0"/>
              <a:t>Древнейшей отливкой является 100-тонный чугунный </a:t>
            </a:r>
            <a:r>
              <a:rPr lang="ru-RU" sz="1200" b="1" dirty="0" smtClean="0"/>
              <a:t>Царь-лев, </a:t>
            </a:r>
            <a:r>
              <a:rPr lang="ru-RU" sz="1200" dirty="0" smtClean="0"/>
              <a:t>отлитый в 954 г., его высота 5,5 м, длина более 5 м (Китай). Между ног этой фигуры свободно проезжает лошадь с телегой. </a:t>
            </a:r>
          </a:p>
          <a:p>
            <a:pPr>
              <a:buNone/>
            </a:pPr>
            <a:r>
              <a:rPr lang="ru-RU" sz="1200" dirty="0" smtClean="0"/>
              <a:t>В XIV в. в Японии был отлит </a:t>
            </a:r>
            <a:r>
              <a:rPr lang="ru-RU" sz="1200" b="1" dirty="0" smtClean="0"/>
              <a:t>Царь-чайник</a:t>
            </a:r>
            <a:r>
              <a:rPr lang="ru-RU" sz="1200" dirty="0" smtClean="0"/>
              <a:t> из 3 частей: крышки, ручки и самого сосуда массой 16 т. </a:t>
            </a:r>
          </a:p>
          <a:p>
            <a:pPr>
              <a:buNone/>
            </a:pPr>
            <a:r>
              <a:rPr lang="ru-RU" sz="1200" dirty="0" smtClean="0"/>
              <a:t>Самой крупной </a:t>
            </a:r>
            <a:r>
              <a:rPr lang="ru-RU" sz="1200" b="1" dirty="0" smtClean="0"/>
              <a:t>царь - отливкой </a:t>
            </a:r>
            <a:r>
              <a:rPr lang="ru-RU" sz="1200" dirty="0" smtClean="0"/>
              <a:t>является литой шабот  (массивная чугунная отливка, на которую устанавливается и закрепляется винтами стальная плита, поверхность ее выполняет роль рабочей плоскости стола)  молота массой более 650 т, изготовленный в 1875 г. в Перми. Заливка длилась 3 ч, остывание металла — более 4 месяцев.</a:t>
            </a:r>
            <a:endParaRPr lang="ru-RU" sz="1200" b="1" i="1" dirty="0" smtClean="0"/>
          </a:p>
          <a:p>
            <a:endParaRPr lang="ru-RU" dirty="0"/>
          </a:p>
        </p:txBody>
      </p:sp>
      <p:sp>
        <p:nvSpPr>
          <p:cNvPr id="4" name="Управляющая кнопка: в конец 3">
            <a:hlinkClick r:id="rId2" action="ppaction://hlinksldjump" highlightClick="1"/>
          </p:cNvPr>
          <p:cNvSpPr/>
          <p:nvPr/>
        </p:nvSpPr>
        <p:spPr>
          <a:xfrm>
            <a:off x="7668344" y="5805264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476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«Металлы в искусстве.»</vt:lpstr>
      <vt:lpstr>История открытия металлов и появления понятия «металл».</vt:lpstr>
      <vt:lpstr> Способы  изготовления изделий из металлов.</vt:lpstr>
      <vt:lpstr> Кованные изделия</vt:lpstr>
      <vt:lpstr>Способы  изготовления изделий из металлов.</vt:lpstr>
      <vt:lpstr> Способы  изготовления изделий из металлов.</vt:lpstr>
      <vt:lpstr>Изделия, выполненные при помощи литья.</vt:lpstr>
      <vt:lpstr>Изделия, выполненные при помощи литья.</vt:lpstr>
      <vt:lpstr>Способы  изготовления изделий из металлов.</vt:lpstr>
      <vt:lpstr>Способы  изготовления изделий из металлов.</vt:lpstr>
      <vt:lpstr>Изделия,  выполненные при помощи чеканки</vt:lpstr>
      <vt:lpstr>Список источников  основного содержания:</vt:lpstr>
      <vt:lpstr>Список источников иллюстраций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Полубоярова Ю А</cp:lastModifiedBy>
  <cp:revision>50</cp:revision>
  <dcterms:created xsi:type="dcterms:W3CDTF">2014-06-24T15:51:35Z</dcterms:created>
  <dcterms:modified xsi:type="dcterms:W3CDTF">2016-01-29T17:04:53Z</dcterms:modified>
</cp:coreProperties>
</file>