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80" r:id="rId2"/>
    <p:sldId id="257" r:id="rId3"/>
    <p:sldId id="259" r:id="rId4"/>
    <p:sldId id="273" r:id="rId5"/>
    <p:sldId id="263" r:id="rId6"/>
    <p:sldId id="270" r:id="rId7"/>
    <p:sldId id="264" r:id="rId8"/>
    <p:sldId id="265" r:id="rId9"/>
    <p:sldId id="279" r:id="rId10"/>
    <p:sldId id="275" r:id="rId11"/>
    <p:sldId id="276" r:id="rId12"/>
    <p:sldId id="266" r:id="rId13"/>
    <p:sldId id="278" r:id="rId14"/>
    <p:sldId id="277" r:id="rId15"/>
    <p:sldId id="268" r:id="rId16"/>
    <p:sldId id="269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FFFF66"/>
    <a:srgbClr val="2DFF8C"/>
    <a:srgbClr val="66FFFF"/>
    <a:srgbClr val="FFCCFF"/>
    <a:srgbClr val="FF9999"/>
    <a:srgbClr val="000000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54" autoAdjust="0"/>
  </p:normalViewPr>
  <p:slideViewPr>
    <p:cSldViewPr>
      <p:cViewPr>
        <p:scale>
          <a:sx n="77" d="100"/>
          <a:sy n="77" d="100"/>
        </p:scale>
        <p:origin x="-13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A31275-8509-4715-977E-627189FEA0E2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8C215B-8BD2-425B-8AA0-6B869493E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9F63-D03F-4C58-9934-8A0D04601079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4D86-8DFF-4DFA-981F-7C798B76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8682-02CD-4359-BA48-EE5193BA36AC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9BCE-7557-4C0F-86A9-277CFAB1D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19FC-B5FE-47C7-94F8-65A83461F36A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7DFD-25D6-406F-BB81-08B1F87F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679BB-6272-4AA3-8334-8F4E5BE73D9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04DB-87D8-494A-B9B7-B3D8C1120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35C2-51A3-4005-9EB9-CEC14CE1599B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CAA3-7E43-4B07-997F-AC7D6DAA9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A7DC-2D96-483D-8857-96AA239A244B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5655-B33D-4C61-94D8-6F5678E98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1EE62-A583-4976-B3E8-E5D4B7723F11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4D78-139B-4F89-AD18-A4650C1E0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5C58-B955-4A84-94DD-046CECFCF104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1D35-5E9A-4D1D-AB6F-BB498C37D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A411-6D5E-4ECC-8E93-C14B5996D42A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1AAE-32A7-4D7D-BFEF-8BD6D5EB4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4440-3529-438A-A1EC-2B42B1BD6605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6A21-3844-4AFB-82BE-A14B7EC29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E4D44-E512-48E3-9562-7ECE552EFD56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9ACA-C501-49D6-81F4-58B9023FF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B38EB-0A69-4558-9968-7DF8F1F7C04F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2E03D-3629-488C-953D-85F7D8AEF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ru-RU" b="1" smtClean="0"/>
              <a:t>Урок по теме:</a:t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300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4400" b="1" smtClean="0"/>
              <a:t>Алкины: получение и свойства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3700" b="1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3000" b="1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3000" b="1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smtClean="0"/>
              <a:t>Гидрирование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3600" smtClean="0"/>
              <a:t>Закончить уравнения реакций</a:t>
            </a:r>
            <a:r>
              <a:rPr lang="ru-RU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2</a:t>
            </a:r>
            <a:r>
              <a:rPr lang="ru-RU" sz="4000" smtClean="0"/>
              <a:t>. Присоединение  водорода:</a:t>
            </a:r>
            <a:endParaRPr lang="en-US" sz="4000" smtClean="0"/>
          </a:p>
          <a:p>
            <a:pPr marL="0" indent="0">
              <a:buFont typeface="Arial" charset="0"/>
              <a:buNone/>
            </a:pPr>
            <a:r>
              <a:rPr lang="en-US" sz="4000" smtClean="0"/>
              <a:t>    </a:t>
            </a:r>
            <a:r>
              <a:rPr lang="ru-RU" sz="4000" smtClean="0"/>
              <a:t>СН ≡ СН + Н</a:t>
            </a:r>
            <a:r>
              <a:rPr lang="ru-RU" sz="4000" baseline="-25000" smtClean="0"/>
              <a:t>2</a:t>
            </a:r>
            <a:r>
              <a:rPr lang="ru-RU" sz="4000" smtClean="0"/>
              <a:t> → </a:t>
            </a:r>
            <a:r>
              <a:rPr lang="en-US" sz="4000" smtClean="0"/>
              <a:t>Y</a:t>
            </a:r>
            <a:endParaRPr lang="ru-RU" sz="4000" smtClean="0"/>
          </a:p>
          <a:p>
            <a:pPr marL="0" indent="0">
              <a:buFont typeface="Arial" charset="0"/>
              <a:buNone/>
            </a:pPr>
            <a:r>
              <a:rPr lang="en-US" sz="4000" smtClean="0"/>
              <a:t>1 </a:t>
            </a:r>
            <a:r>
              <a:rPr lang="ru-RU" sz="4000" smtClean="0"/>
              <a:t>стадия:   СН ≡ СН + Н</a:t>
            </a:r>
            <a:r>
              <a:rPr lang="ru-RU" sz="4000" baseline="-25000" smtClean="0"/>
              <a:t>2</a:t>
            </a:r>
            <a:r>
              <a:rPr lang="ru-RU" sz="4000" smtClean="0"/>
              <a:t> → </a:t>
            </a:r>
            <a:r>
              <a:rPr lang="en-US" sz="4000" smtClean="0"/>
              <a:t>X</a:t>
            </a:r>
            <a:r>
              <a:rPr lang="ru-RU" sz="4000" smtClean="0"/>
              <a:t>; </a:t>
            </a:r>
          </a:p>
          <a:p>
            <a:pPr marL="0" indent="0">
              <a:buFont typeface="Arial" charset="0"/>
              <a:buNone/>
            </a:pPr>
            <a:r>
              <a:rPr lang="ru-RU" sz="4000" smtClean="0"/>
              <a:t>2 стадия:</a:t>
            </a:r>
            <a:r>
              <a:rPr lang="en-US" sz="4000" smtClean="0"/>
              <a:t>    X +</a:t>
            </a:r>
            <a:r>
              <a:rPr lang="ru-RU" sz="4000" smtClean="0"/>
              <a:t> </a:t>
            </a:r>
            <a:r>
              <a:rPr lang="en-US" sz="4000" smtClean="0"/>
              <a:t>H₂ → Y</a:t>
            </a:r>
            <a:r>
              <a:rPr lang="ru-RU" sz="4000" smtClean="0"/>
              <a:t>.</a:t>
            </a:r>
            <a:endParaRPr lang="en-US" sz="4000" smtClean="0"/>
          </a:p>
          <a:p>
            <a:pPr marL="0" indent="0">
              <a:buFont typeface="Arial" charset="0"/>
              <a:buNone/>
            </a:pPr>
            <a:r>
              <a:rPr lang="ru-RU" smtClean="0"/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Ответ для реакции гидрирования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Присоединение водорода: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СН ≡ СН + 2Н</a:t>
            </a:r>
            <a:r>
              <a:rPr lang="ru-RU" baseline="-25000" dirty="0" smtClean="0"/>
              <a:t>2</a:t>
            </a:r>
            <a:r>
              <a:rPr lang="ru-RU" dirty="0" smtClean="0"/>
              <a:t> → </a:t>
            </a:r>
            <a:r>
              <a:rPr lang="en-US" dirty="0" smtClean="0"/>
              <a:t>CH₃—CH₃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 </a:t>
            </a:r>
            <a:r>
              <a:rPr lang="ru-RU" dirty="0" smtClean="0"/>
              <a:t>стадия:   СН ≡ СН + Н</a:t>
            </a:r>
            <a:r>
              <a:rPr lang="ru-RU" baseline="-25000" dirty="0" smtClean="0"/>
              <a:t>2</a:t>
            </a:r>
            <a:r>
              <a:rPr lang="ru-RU" dirty="0" smtClean="0"/>
              <a:t> → </a:t>
            </a:r>
            <a:r>
              <a:rPr lang="en-US" dirty="0" smtClean="0"/>
              <a:t>CH₂=CH₂</a:t>
            </a:r>
            <a:r>
              <a:rPr lang="ru-RU" dirty="0" smtClean="0"/>
              <a:t>;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 стадия:</a:t>
            </a:r>
            <a:r>
              <a:rPr lang="en-US" dirty="0" smtClean="0"/>
              <a:t>   CH₂=CH₂ +</a:t>
            </a:r>
            <a:r>
              <a:rPr lang="ru-RU" dirty="0" smtClean="0"/>
              <a:t> </a:t>
            </a:r>
            <a:r>
              <a:rPr lang="en-US" dirty="0" smtClean="0"/>
              <a:t>H₂ → CH₃—CH₃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86812" cy="6500813"/>
          </a:xfrm>
        </p:spPr>
        <p:txBody>
          <a:bodyPr rtlCol="0">
            <a:normAutofit/>
          </a:bodyPr>
          <a:lstStyle/>
          <a:p>
            <a:pPr marL="0" indent="265113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/>
              <a:t>Гидрогалогенирование </a:t>
            </a:r>
          </a:p>
          <a:p>
            <a:pPr marL="0" indent="265113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Составить уравнение реакции 1 стадии присоединения хлороводорода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3.присоединение  галогеноводорода</a:t>
            </a:r>
            <a:endParaRPr lang="ru-RU" dirty="0"/>
          </a:p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СН ≡ СН + НС</a:t>
            </a:r>
            <a:r>
              <a:rPr lang="en-US" dirty="0"/>
              <a:t>l </a:t>
            </a:r>
            <a:r>
              <a:rPr lang="ru-RU" dirty="0"/>
              <a:t> → </a:t>
            </a:r>
            <a:r>
              <a:rPr lang="en-US" dirty="0" smtClean="0"/>
              <a:t>X</a:t>
            </a:r>
            <a:endParaRPr lang="ru-RU" dirty="0" smtClean="0"/>
          </a:p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Ответ для реакции гидрогалогенирования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СН ≡ СН + НС</a:t>
            </a:r>
            <a:r>
              <a:rPr lang="en-US" dirty="0" smtClean="0"/>
              <a:t>l </a:t>
            </a:r>
            <a:r>
              <a:rPr lang="ru-RU" dirty="0" smtClean="0"/>
              <a:t> → СН</a:t>
            </a:r>
            <a:r>
              <a:rPr lang="ru-RU" baseline="-25000" dirty="0" smtClean="0"/>
              <a:t>2</a:t>
            </a:r>
            <a:r>
              <a:rPr lang="ru-RU" dirty="0" smtClean="0"/>
              <a:t>= СНС</a:t>
            </a:r>
            <a:r>
              <a:rPr lang="en-US" dirty="0" smtClean="0"/>
              <a:t>l</a:t>
            </a:r>
            <a:r>
              <a:rPr lang="ru-RU" dirty="0" smtClean="0"/>
              <a:t> – винилхлорид</a:t>
            </a:r>
          </a:p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Продукт  первой  стадии  винилхлорид  используется    в  промышленности  для  реакций  полимеризации  получают  полимер-поливинилхлорид  (ПВХ) имеет  важное  промышленное  значение.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Гидратация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357313"/>
            <a:ext cx="8786813" cy="4768850"/>
          </a:xfrm>
        </p:spPr>
        <p:txBody>
          <a:bodyPr rtlCol="0">
            <a:normAutofit/>
          </a:bodyPr>
          <a:lstStyle/>
          <a:p>
            <a:pPr marL="0" indent="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Реакция присоединения воды в присутствии солей ртути – реакция Кучерова</a:t>
            </a:r>
            <a:r>
              <a:rPr lang="ru-RU" dirty="0" smtClean="0"/>
              <a:t>  :</a:t>
            </a:r>
          </a:p>
          <a:p>
            <a:pPr marL="0" indent="176213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СН ≡ СН + НОН  → СН</a:t>
            </a:r>
            <a:r>
              <a:rPr lang="ru-RU" baseline="-25000" dirty="0" smtClean="0"/>
              <a:t>3</a:t>
            </a:r>
            <a:r>
              <a:rPr lang="ru-RU" dirty="0" smtClean="0"/>
              <a:t>—С = О    ацетальдегид</a:t>
            </a:r>
          </a:p>
          <a:p>
            <a:pPr marL="0" indent="176213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   </a:t>
            </a:r>
            <a:r>
              <a:rPr lang="en-US" dirty="0" smtClean="0"/>
              <a:t> </a:t>
            </a:r>
            <a:r>
              <a:rPr lang="ru-RU" dirty="0" smtClean="0"/>
              <a:t> І </a:t>
            </a:r>
            <a:endParaRPr lang="en-US" dirty="0" smtClean="0"/>
          </a:p>
          <a:p>
            <a:pPr marL="0" indent="176213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H</a:t>
            </a:r>
            <a:r>
              <a:rPr lang="ru-RU" dirty="0" smtClean="0"/>
              <a:t>                                                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! Остальные  алкины  образуют  кетоны</a:t>
            </a:r>
            <a:r>
              <a:rPr lang="ru-RU" dirty="0" smtClean="0"/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 lnSpcReduction="10000"/>
          </a:bodyPr>
          <a:lstStyle/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                   Окисление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Горение(закончить уравнение реакции):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 + О</a:t>
            </a:r>
            <a:r>
              <a:rPr lang="ru-RU" baseline="-25000" dirty="0" smtClean="0"/>
              <a:t>2</a:t>
            </a:r>
            <a:r>
              <a:rPr lang="ru-RU" dirty="0" smtClean="0"/>
              <a:t> → ?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Ацетилен горит коптящим пламенем, т.к. соотношение атомов углерода и водорода в соединении одинаково.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2.*Обесцвечивание  раствора  перманганата  калия КМ</a:t>
            </a:r>
            <a:r>
              <a:rPr lang="en-US" dirty="0" smtClean="0"/>
              <a:t>n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  <a:r>
              <a:rPr lang="ru-RU" b="1" dirty="0" smtClean="0"/>
              <a:t>качественная  реакция  на  пи-связь:</a:t>
            </a:r>
            <a:endParaRPr lang="ru-RU" dirty="0" smtClean="0"/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СН ≡ СН + КМ</a:t>
            </a:r>
            <a:r>
              <a:rPr lang="en-US" dirty="0" smtClean="0"/>
              <a:t>n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 → СООН—СООН </a:t>
            </a:r>
          </a:p>
          <a:p>
            <a:pPr marL="0" indent="176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щавелевая  кислота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5911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                   Реакции  полимеризации</a:t>
            </a:r>
          </a:p>
          <a:p>
            <a:pPr>
              <a:buFont typeface="Arial" charset="0"/>
              <a:buNone/>
            </a:pPr>
            <a:r>
              <a:rPr lang="ru-RU" smtClean="0"/>
              <a:t>1.*</a:t>
            </a:r>
            <a:r>
              <a:rPr lang="ru-RU" b="1" smtClean="0"/>
              <a:t>Димеризация:</a:t>
            </a:r>
          </a:p>
          <a:p>
            <a:pPr>
              <a:buFont typeface="Arial" charset="0"/>
              <a:buNone/>
            </a:pPr>
            <a:r>
              <a:rPr lang="ru-RU" smtClean="0"/>
              <a:t>СН ≡ СН + СН ≡ СН →  СН≡ С—СН=СН</a:t>
            </a:r>
            <a:r>
              <a:rPr lang="ru-RU" baseline="-25000" smtClean="0"/>
              <a:t>2</a:t>
            </a:r>
            <a:r>
              <a:rPr lang="ru-RU" smtClean="0"/>
              <a:t> (</a:t>
            </a:r>
            <a:r>
              <a:rPr lang="en-US" smtClean="0"/>
              <a:t>CuCl)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                        бутен-1-ин-3 (винилацетилен)</a:t>
            </a:r>
          </a:p>
          <a:p>
            <a:pPr>
              <a:buFont typeface="Arial" charset="0"/>
              <a:buNone/>
            </a:pPr>
            <a:r>
              <a:rPr lang="ru-RU" smtClean="0"/>
              <a:t>2.  </a:t>
            </a:r>
            <a:r>
              <a:rPr lang="ru-RU" b="1" smtClean="0"/>
              <a:t>Тримеризация:</a:t>
            </a:r>
          </a:p>
          <a:p>
            <a:pPr>
              <a:buFont typeface="Arial" charset="0"/>
              <a:buNone/>
            </a:pPr>
            <a:r>
              <a:rPr lang="ru-RU" smtClean="0"/>
              <a:t>СН ≡ СН + СН ≡ СН + СН ≡ СН  →  С</a:t>
            </a:r>
            <a:r>
              <a:rPr lang="ru-RU" baseline="-25000" smtClean="0"/>
              <a:t>6</a:t>
            </a:r>
            <a:r>
              <a:rPr lang="ru-RU" smtClean="0"/>
              <a:t>Н</a:t>
            </a:r>
            <a:r>
              <a:rPr lang="ru-RU" baseline="-25000" smtClean="0"/>
              <a:t>6</a:t>
            </a:r>
            <a:r>
              <a:rPr lang="ru-RU" smtClean="0"/>
              <a:t> бензол </a:t>
            </a:r>
            <a:r>
              <a:rPr lang="en-US" smtClean="0"/>
              <a:t>        </a:t>
            </a:r>
            <a:r>
              <a:rPr lang="ru-RU" smtClean="0"/>
              <a:t>( </a:t>
            </a:r>
            <a:r>
              <a:rPr lang="en-US" smtClean="0"/>
              <a:t>t</a:t>
            </a:r>
            <a:r>
              <a:rPr lang="ru-RU" smtClean="0"/>
              <a:t>=600</a:t>
            </a:r>
            <a:r>
              <a:rPr lang="ru-RU" baseline="30000" smtClean="0"/>
              <a:t>0</a:t>
            </a:r>
            <a:r>
              <a:rPr lang="ru-RU" smtClean="0"/>
              <a:t>С, катализатор уголь активированный С</a:t>
            </a:r>
            <a:r>
              <a:rPr lang="ru-RU" baseline="-25000" smtClean="0"/>
              <a:t>акт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b="1" smtClean="0"/>
              <a:t>Неоконченный текст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86437"/>
          </a:xfrm>
        </p:spPr>
        <p:txBody>
          <a:bodyPr rtlCol="0">
            <a:normAutofit fontScale="92500" lnSpcReduction="10000"/>
          </a:bodyPr>
          <a:lstStyle/>
          <a:p>
            <a:pPr marL="0" indent="36195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Вещество с формулой </a:t>
            </a:r>
            <a:r>
              <a:rPr lang="en-US" dirty="0" smtClean="0"/>
              <a:t>C₂H₂ </a:t>
            </a:r>
            <a:r>
              <a:rPr lang="ru-RU" dirty="0" smtClean="0"/>
              <a:t>называется </a:t>
            </a:r>
            <a:r>
              <a:rPr lang="ru-RU" dirty="0" smtClean="0">
                <a:solidFill>
                  <a:srgbClr val="FF0000"/>
                </a:solidFill>
              </a:rPr>
              <a:t>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_ _ _ _ 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Он является первым гомологом класса </a:t>
            </a:r>
            <a:r>
              <a:rPr lang="ru-RU" dirty="0" smtClean="0">
                <a:solidFill>
                  <a:srgbClr val="FF0000"/>
                </a:solidFill>
              </a:rPr>
              <a:t>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_ _ _ _ _.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 агрегатному состоянию это </a:t>
            </a:r>
            <a:r>
              <a:rPr lang="ru-RU" dirty="0" smtClean="0">
                <a:solidFill>
                  <a:srgbClr val="FF0000"/>
                </a:solidFill>
              </a:rPr>
              <a:t>³</a:t>
            </a:r>
            <a:r>
              <a:rPr lang="ru-RU" dirty="0" smtClean="0"/>
              <a:t> _ _ _ _ _ . С галогенами, водородом, галогеноводородами и водой он вступает в реакции </a:t>
            </a:r>
            <a:r>
              <a:rPr lang="ru-RU" dirty="0" smtClean="0">
                <a:solidFill>
                  <a:srgbClr val="FF0000"/>
                </a:solidFill>
              </a:rPr>
              <a:t>⁴</a:t>
            </a:r>
            <a:r>
              <a:rPr lang="ru-RU" dirty="0" smtClean="0"/>
              <a:t> _ _ _ _ _ , так как в его молекуле присутствует </a:t>
            </a:r>
            <a:r>
              <a:rPr lang="ru-RU" dirty="0" smtClean="0">
                <a:solidFill>
                  <a:srgbClr val="FF0000"/>
                </a:solidFill>
              </a:rPr>
              <a:t>⁵</a:t>
            </a:r>
            <a:r>
              <a:rPr lang="ru-RU" dirty="0" smtClean="0"/>
              <a:t> _ _ _ _ _ связь. При взаимодействии с водой в присутствии солей ртути он образует </a:t>
            </a:r>
            <a:r>
              <a:rPr lang="ru-RU" dirty="0" smtClean="0">
                <a:solidFill>
                  <a:srgbClr val="FF0000"/>
                </a:solidFill>
              </a:rPr>
              <a:t>⁶</a:t>
            </a:r>
            <a:r>
              <a:rPr lang="ru-RU" dirty="0" smtClean="0"/>
              <a:t> _ _ _ _ _. При реакции </a:t>
            </a:r>
            <a:r>
              <a:rPr lang="ru-RU" dirty="0" smtClean="0">
                <a:solidFill>
                  <a:srgbClr val="FF0000"/>
                </a:solidFill>
              </a:rPr>
              <a:t>⁷</a:t>
            </a:r>
            <a:r>
              <a:rPr lang="ru-RU" dirty="0" smtClean="0"/>
              <a:t> _ _ _ _  из него получается бензол.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ацетилен  тримеризации   ацетальдегид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присоединения   тройная   алкинов  газ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58175" cy="857250"/>
          </a:xfrm>
        </p:spPr>
        <p:txBody>
          <a:bodyPr/>
          <a:lstStyle/>
          <a:p>
            <a:r>
              <a:rPr lang="ru-RU" smtClean="0"/>
              <a:t>Выполните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4983179"/>
          </a:xfrm>
        </p:spPr>
        <p:txBody>
          <a:bodyPr numCol="2"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ru-RU" u="sng" dirty="0" smtClean="0"/>
              <a:t>1 уровень</a:t>
            </a:r>
            <a:r>
              <a:rPr lang="en-US" u="sng" dirty="0" smtClean="0"/>
              <a:t>                                  </a:t>
            </a:r>
            <a:endParaRPr lang="ru-RU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ru-RU" dirty="0" smtClean="0"/>
              <a:t>Закончить уравнения   реакций: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ru-RU" dirty="0" smtClean="0"/>
              <a:t>1. </a:t>
            </a:r>
            <a:r>
              <a:rPr lang="en-US" dirty="0" smtClean="0"/>
              <a:t>C₂H₂+Cl₂→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en-US" dirty="0" smtClean="0"/>
              <a:t>2</a:t>
            </a:r>
            <a:r>
              <a:rPr lang="ru-RU" dirty="0" smtClean="0"/>
              <a:t>.</a:t>
            </a:r>
            <a:r>
              <a:rPr lang="en-US" dirty="0" smtClean="0"/>
              <a:t> C₃H₄+O₂→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en-US" dirty="0" smtClean="0"/>
              <a:t>3</a:t>
            </a:r>
            <a:r>
              <a:rPr lang="ru-RU" dirty="0" smtClean="0"/>
              <a:t>.</a:t>
            </a:r>
            <a:r>
              <a:rPr lang="en-US" dirty="0" smtClean="0"/>
              <a:t> CH</a:t>
            </a:r>
            <a:r>
              <a:rPr lang="ru-RU" dirty="0" smtClean="0"/>
              <a:t> ≡</a:t>
            </a:r>
            <a:r>
              <a:rPr lang="en-US" dirty="0" smtClean="0"/>
              <a:t> CH—CH₃+HBr→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180975" algn="l"/>
              </a:tabLst>
              <a:defRPr/>
            </a:pPr>
            <a:r>
              <a:rPr lang="en-US" dirty="0" smtClean="0"/>
              <a:t>4. CH</a:t>
            </a:r>
            <a:r>
              <a:rPr lang="ru-RU" dirty="0" smtClean="0"/>
              <a:t> ≡</a:t>
            </a:r>
            <a:r>
              <a:rPr lang="en-US" dirty="0" smtClean="0"/>
              <a:t> CH—CH₃ + H₂→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071563"/>
            <a:ext cx="45720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               </a:t>
            </a:r>
            <a:r>
              <a:rPr lang="ru-RU" sz="3200" u="sng" dirty="0">
                <a:latin typeface="+mn-lt"/>
                <a:cs typeface="+mn-cs"/>
              </a:rPr>
              <a:t>2 уровень</a:t>
            </a:r>
          </a:p>
          <a:p>
            <a:pPr indent="36036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С какими из перечисленных веществ будет реагировать ацетилен: бром, метан, водород, хлороводород? Напишите уравнения возможных реакций, укажите условия их протекания.</a:t>
            </a:r>
            <a:endParaRPr lang="ru-RU" sz="3200" u="sng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Домашнее задание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mtClean="0"/>
              <a:t>Выучить конспект по теме: Алкины</a:t>
            </a:r>
          </a:p>
          <a:p>
            <a:pPr marL="514350" indent="-514350">
              <a:buFont typeface="Arial" charset="0"/>
              <a:buNone/>
            </a:pPr>
            <a:r>
              <a:rPr lang="ru-RU" smtClean="0"/>
              <a:t>2.  Решить задачу: «Найти молекулярную формулу углеводорода, массовая доля углерода в котором составляет 85,7%, относительная плотность паров этого вещества 2 по оксиду углерода (</a:t>
            </a:r>
            <a:r>
              <a:rPr lang="en-US" smtClean="0"/>
              <a:t>IV)</a:t>
            </a:r>
            <a:r>
              <a:rPr lang="ru-RU" smtClean="0"/>
              <a:t> равна 1,593.</a:t>
            </a:r>
          </a:p>
          <a:p>
            <a:pPr marL="514350" indent="-51435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Цели: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Изучить новый класс органических соединений – алкины, рассмотреть физические и химические свойства, способы получения ацетилена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smtClean="0"/>
              <a:t>Способствовать дальнейшему расширению у учащихся научных знаний, формированию научно-теоретического мышления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/>
              <a:t>Совершенствовать умения и навыки в написании формул веществ и уравнений химических реакций.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ru-RU" smtClean="0"/>
              <a:t>Химическая разминка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Что такое углеводороды?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Какие углеводороды относятся к непредельным?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Что такое алкины?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/>
              <a:t> </a:t>
            </a:r>
            <a:r>
              <a:rPr lang="ru-RU" dirty="0" smtClean="0"/>
              <a:t>Что такое гибридизация? Виды гибридизации?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Каково строение  молекулы  ацетилена?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Тип гибридизации?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Угол связи?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Длина связи?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Форма молекулы?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Типы  химической  связи?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 startAt="6"/>
              <a:defRPr/>
            </a:pPr>
            <a:r>
              <a:rPr lang="ru-RU" dirty="0" smtClean="0"/>
              <a:t>Что такое </a:t>
            </a:r>
            <a:r>
              <a:rPr lang="el-GR" dirty="0" smtClean="0"/>
              <a:t>π</a:t>
            </a:r>
            <a:r>
              <a:rPr lang="ru-RU" dirty="0" smtClean="0"/>
              <a:t>-связь?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 startAt="6"/>
              <a:defRPr/>
            </a:pPr>
            <a:r>
              <a:rPr lang="ru-RU" dirty="0" smtClean="0"/>
              <a:t>Какие виды изомерии характерны для алкинов?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smtClean="0"/>
              <a:t>Назовите вещество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14438"/>
          <a:ext cx="88582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701629"/>
                <a:gridCol w="1815228"/>
                <a:gridCol w="1742619"/>
                <a:gridCol w="1670011"/>
              </a:tblGrid>
              <a:tr h="400040">
                <a:tc>
                  <a:txBody>
                    <a:bodyPr/>
                    <a:lstStyle/>
                    <a:p>
                      <a:pPr marL="0" lvl="1" indent="0" algn="l"/>
                      <a:r>
                        <a:rPr lang="ru-RU" sz="2200" b="1" spc="-150" dirty="0" smtClean="0">
                          <a:solidFill>
                            <a:schemeClr val="tx1"/>
                          </a:solidFill>
                        </a:rPr>
                        <a:t>локанты и</a:t>
                      </a:r>
                      <a:r>
                        <a:rPr lang="ru-RU" sz="2200" b="1" spc="-1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1" spc="-150" dirty="0" smtClean="0">
                          <a:solidFill>
                            <a:schemeClr val="tx1"/>
                          </a:solidFill>
                        </a:rPr>
                        <a:t>знаки</a:t>
                      </a:r>
                      <a:endParaRPr lang="ru-RU" sz="2200" b="1" spc="-1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200" b="1" spc="-150" dirty="0" smtClean="0">
                          <a:solidFill>
                            <a:schemeClr val="tx1"/>
                          </a:solidFill>
                        </a:rPr>
                        <a:t>числительные</a:t>
                      </a:r>
                      <a:endParaRPr lang="ru-RU" sz="2200" b="1" spc="-1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префиксы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корни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суффиксы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метил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эт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ан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три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этил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проп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ен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тетра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пропил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бут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ин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пента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амино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пент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гекса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хлор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гекс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аль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гепт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spc="-150" dirty="0" smtClean="0">
                          <a:solidFill>
                            <a:schemeClr val="tx1"/>
                          </a:solidFill>
                        </a:rPr>
                        <a:t>овая кислота</a:t>
                      </a:r>
                      <a:endParaRPr lang="ru-RU" sz="2200" b="1" spc="-1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—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окт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88" y="5000625"/>
            <a:ext cx="5786437" cy="1709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                 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CH₃              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+mn-cs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CH₃     </a:t>
            </a:r>
          </a:p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                 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+mn-cs"/>
              </a:rPr>
              <a:t>  І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                 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+mn-cs"/>
              </a:rPr>
              <a:t>  І</a:t>
            </a:r>
            <a:endParaRPr lang="en-US" sz="2800" dirty="0">
              <a:solidFill>
                <a:srgbClr val="000000"/>
              </a:solidFill>
              <a:latin typeface="+mn-lt"/>
              <a:cs typeface="+mn-cs"/>
            </a:endParaRPr>
          </a:p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CH</a:t>
            </a:r>
            <a:r>
              <a:rPr lang="en-US" sz="2800" spc="-300" dirty="0">
                <a:solidFill>
                  <a:srgbClr val="000000"/>
                </a:solidFill>
                <a:latin typeface="+mn-lt"/>
                <a:cs typeface="+mn-cs"/>
              </a:rPr>
              <a:t>  </a:t>
            </a:r>
            <a:r>
              <a:rPr lang="ru-RU" sz="2800" spc="-300" dirty="0">
                <a:solidFill>
                  <a:srgbClr val="000000"/>
                </a:solidFill>
                <a:latin typeface="+mn-lt"/>
                <a:cs typeface="+mn-cs"/>
              </a:rPr>
              <a:t>≡</a:t>
            </a:r>
            <a:r>
              <a:rPr lang="en-US" sz="2800" spc="-300" dirty="0">
                <a:solidFill>
                  <a:srgbClr val="000000"/>
                </a:solidFill>
                <a:latin typeface="+mn-lt"/>
                <a:cs typeface="+mn-cs"/>
              </a:rPr>
              <a:t>    C    —    C    —   C  H  ₂   —   C  H   —    C H  ₃ </a:t>
            </a:r>
          </a:p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-300" dirty="0">
                <a:solidFill>
                  <a:srgbClr val="000000"/>
                </a:solidFill>
                <a:latin typeface="+mn-lt"/>
                <a:cs typeface="+mn-cs"/>
              </a:rPr>
              <a:t>                                        </a:t>
            </a:r>
            <a:r>
              <a:rPr lang="ru-RU" sz="2800" spc="-300" dirty="0">
                <a:solidFill>
                  <a:srgbClr val="000000"/>
                </a:solidFill>
                <a:latin typeface="+mn-lt"/>
                <a:cs typeface="+mn-cs"/>
              </a:rPr>
              <a:t>І</a:t>
            </a:r>
            <a:r>
              <a:rPr lang="en-US" sz="2800" spc="-300" dirty="0">
                <a:solidFill>
                  <a:srgbClr val="000000"/>
                </a:solidFill>
                <a:latin typeface="+mn-lt"/>
                <a:cs typeface="+mn-cs"/>
              </a:rPr>
              <a:t>     </a:t>
            </a:r>
          </a:p>
          <a:p>
            <a:pPr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-300" dirty="0">
                <a:solidFill>
                  <a:srgbClr val="000000"/>
                </a:solidFill>
                <a:latin typeface="+mn-lt"/>
                <a:cs typeface="+mn-cs"/>
              </a:rPr>
              <a:t>                                       C ₂ H  ₅</a:t>
            </a:r>
            <a:endParaRPr lang="ru-RU" sz="28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r>
              <a:rPr lang="ru-RU" b="1" smtClean="0"/>
              <a:t>Получение алкинов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001125" cy="5126038"/>
          </a:xfrm>
        </p:spPr>
        <p:txBody>
          <a:bodyPr rtlCol="0">
            <a:normAutofit/>
          </a:bodyPr>
          <a:lstStyle/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500" dirty="0" smtClean="0"/>
              <a:t>1. Метановый  способ</a:t>
            </a:r>
            <a:br>
              <a:rPr lang="ru-RU" sz="3500" dirty="0" smtClean="0"/>
            </a:br>
            <a:r>
              <a:rPr lang="ru-RU" sz="3500" spc="-300" dirty="0" smtClean="0"/>
              <a:t>2СН</a:t>
            </a:r>
            <a:r>
              <a:rPr lang="ru-RU" sz="3500" spc="-300" baseline="-25000" dirty="0" smtClean="0"/>
              <a:t>4</a:t>
            </a:r>
            <a:r>
              <a:rPr lang="ru-RU" sz="3500" spc="-300" dirty="0" smtClean="0"/>
              <a:t>  →  С</a:t>
            </a:r>
            <a:r>
              <a:rPr lang="ru-RU" sz="3500" spc="-300" baseline="-25000" dirty="0" smtClean="0"/>
              <a:t>2</a:t>
            </a:r>
            <a:r>
              <a:rPr lang="ru-RU" sz="3500" spc="-300" dirty="0" smtClean="0"/>
              <a:t>Н</a:t>
            </a:r>
            <a:r>
              <a:rPr lang="ru-RU" sz="3500" spc="-300" baseline="-25000" dirty="0" smtClean="0"/>
              <a:t>2</a:t>
            </a:r>
            <a:r>
              <a:rPr lang="ru-RU" sz="3500" spc="-300" dirty="0" smtClean="0"/>
              <a:t>  +  3Н</a:t>
            </a:r>
            <a:r>
              <a:rPr lang="ru-RU" sz="3500" spc="-300" baseline="-25000" dirty="0" smtClean="0"/>
              <a:t>2</a:t>
            </a:r>
            <a:r>
              <a:rPr lang="ru-RU" sz="3500" spc="-300" dirty="0" smtClean="0"/>
              <a:t>  (при  </a:t>
            </a:r>
            <a:r>
              <a:rPr lang="en-US" sz="3500" spc="-300" dirty="0" smtClean="0"/>
              <a:t>t</a:t>
            </a:r>
            <a:r>
              <a:rPr lang="ru-RU" sz="3500" spc="-300" dirty="0" smtClean="0"/>
              <a:t> =1500</a:t>
            </a:r>
            <a:r>
              <a:rPr lang="ru-RU" sz="3500" spc="-300" baseline="30000" dirty="0" smtClean="0"/>
              <a:t>0</a:t>
            </a:r>
            <a:r>
              <a:rPr lang="ru-RU" sz="3500" spc="-300" dirty="0" smtClean="0"/>
              <a:t>С)</a:t>
            </a:r>
            <a:br>
              <a:rPr lang="ru-RU" sz="3500" spc="-300" dirty="0" smtClean="0"/>
            </a:br>
            <a:endParaRPr lang="ru-RU" spc="-300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5715000" y="928688"/>
            <a:ext cx="3286125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r>
              <a:rPr lang="ru-RU" b="1" smtClean="0"/>
              <a:t>Получение алкинов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858250" cy="5857875"/>
          </a:xfrm>
        </p:spPr>
        <p:txBody>
          <a:bodyPr rtlCol="0">
            <a:normAutofit/>
          </a:bodyPr>
          <a:lstStyle/>
          <a:p>
            <a:pPr marL="0" indent="3603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2. Карбидный  способ</a:t>
            </a:r>
            <a:br>
              <a:rPr lang="ru-RU" sz="3600" dirty="0" smtClean="0"/>
            </a:br>
            <a:r>
              <a:rPr lang="ru-RU" sz="3600" dirty="0" smtClean="0"/>
              <a:t> СаС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+ 2Н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О  →  С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Н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 +  Са(ОН)</a:t>
            </a:r>
            <a:r>
              <a:rPr lang="ru-RU" sz="3600" baseline="-25000" dirty="0" smtClean="0"/>
              <a:t>2</a:t>
            </a:r>
          </a:p>
          <a:p>
            <a:pPr marL="0" indent="3603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3.*Из  дигалогеналканов  </a:t>
            </a:r>
            <a:r>
              <a:rPr lang="ru-RU" sz="3600" b="1" dirty="0" smtClean="0"/>
              <a:t>спиртовым  раствором  </a:t>
            </a:r>
            <a:r>
              <a:rPr lang="ru-RU" sz="3600" dirty="0" smtClean="0"/>
              <a:t>щелочи </a:t>
            </a:r>
            <a:r>
              <a:rPr lang="ru-RU" dirty="0" smtClean="0"/>
              <a:t>                                                                     </a:t>
            </a:r>
            <a:r>
              <a:rPr lang="ru-RU" spc="-300" dirty="0" smtClean="0"/>
              <a:t>СН</a:t>
            </a:r>
            <a:r>
              <a:rPr lang="ru-RU" spc="-300" baseline="-25000" dirty="0" smtClean="0"/>
              <a:t>3</a:t>
            </a:r>
            <a:r>
              <a:rPr lang="ru-RU" spc="-300" dirty="0" smtClean="0"/>
              <a:t>—СН—СН—СН</a:t>
            </a:r>
            <a:r>
              <a:rPr lang="ru-RU" spc="-300" baseline="-25000" dirty="0" smtClean="0"/>
              <a:t>3 </a:t>
            </a:r>
            <a:r>
              <a:rPr lang="ru-RU" spc="-300" dirty="0" smtClean="0"/>
              <a:t>+ 2КОН → СН</a:t>
            </a:r>
            <a:r>
              <a:rPr lang="ru-RU" spc="-300" baseline="-25000" dirty="0" smtClean="0"/>
              <a:t>3</a:t>
            </a:r>
            <a:r>
              <a:rPr lang="ru-RU" spc="-300" dirty="0" smtClean="0"/>
              <a:t>—С ≡ С—СН</a:t>
            </a:r>
            <a:r>
              <a:rPr lang="ru-RU" spc="-300" baseline="-25000" dirty="0" smtClean="0"/>
              <a:t>3 </a:t>
            </a:r>
            <a:r>
              <a:rPr lang="ru-RU" spc="-300" dirty="0" smtClean="0"/>
              <a:t>+ 2КВ</a:t>
            </a:r>
            <a:r>
              <a:rPr lang="en-US" spc="-300" dirty="0" smtClean="0"/>
              <a:t>r</a:t>
            </a:r>
            <a:r>
              <a:rPr lang="ru-RU" spc="-300" dirty="0" smtClean="0"/>
              <a:t> + 2Н</a:t>
            </a:r>
            <a:r>
              <a:rPr lang="ru-RU" spc="-300" baseline="-25000" dirty="0" smtClean="0"/>
              <a:t>2</a:t>
            </a:r>
            <a:r>
              <a:rPr lang="ru-RU" spc="-300" dirty="0" smtClean="0"/>
              <a:t>О</a:t>
            </a:r>
            <a:br>
              <a:rPr lang="ru-RU" spc="-300" dirty="0" smtClean="0"/>
            </a:br>
            <a:r>
              <a:rPr lang="ru-RU" spc="-300" dirty="0" smtClean="0"/>
              <a:t>                 І            І </a:t>
            </a:r>
            <a:br>
              <a:rPr lang="ru-RU" spc="-300" dirty="0" smtClean="0"/>
            </a:br>
            <a:r>
              <a:rPr lang="ru-RU" spc="-300" dirty="0" smtClean="0"/>
              <a:t>                </a:t>
            </a:r>
            <a:r>
              <a:rPr lang="en-US" spc="-300" dirty="0" smtClean="0"/>
              <a:t>Br    </a:t>
            </a:r>
            <a:r>
              <a:rPr lang="ru-RU" spc="-300" dirty="0" smtClean="0"/>
              <a:t>    </a:t>
            </a:r>
            <a:r>
              <a:rPr lang="en-US" spc="-300" dirty="0" smtClean="0"/>
              <a:t>Br</a:t>
            </a:r>
            <a:endParaRPr lang="ru-RU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Физические свойства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76213">
              <a:buFont typeface="Arial" charset="0"/>
              <a:buNone/>
            </a:pPr>
            <a:r>
              <a:rPr lang="ru-RU" smtClean="0"/>
              <a:t>  Ацетилен – газ легче воздуха, мало растворим в воде, в чистом виде почти без запаха. Изменения физических свойств углеводородов ряда ацетилена (так же как у алканов и алкенов) подчиняются общим закономерностям: при увеличении относительной молекулярной массы повышается температура кипения 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928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Электрофильное присоединение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86437"/>
          </a:xfrm>
        </p:spPr>
        <p:txBody>
          <a:bodyPr rtlCol="0">
            <a:normAutofit/>
          </a:bodyPr>
          <a:lstStyle/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Происходит  </a:t>
            </a:r>
            <a:r>
              <a:rPr lang="ru-RU" dirty="0"/>
              <a:t>в  две  стадии  по  месту  расположения  пи- связи (сначала  разрушается  одна  пи-связь, образуется  алкен, затем  вторая – образуется  алкан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Галогенирование </a:t>
            </a:r>
            <a:r>
              <a:rPr lang="ru-RU" dirty="0"/>
              <a:t>(присоединение  галогенов</a:t>
            </a:r>
            <a:r>
              <a:rPr lang="ru-RU" dirty="0" smtClean="0"/>
              <a:t>):</a:t>
            </a:r>
            <a:endParaRPr lang="ru-RU" dirty="0"/>
          </a:p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 стадия.  СН </a:t>
            </a:r>
            <a:r>
              <a:rPr lang="ru-RU" dirty="0"/>
              <a:t>≡ СН + </a:t>
            </a:r>
            <a:r>
              <a:rPr lang="en-US" dirty="0"/>
              <a:t>Br</a:t>
            </a:r>
            <a:r>
              <a:rPr lang="ru-RU" baseline="-25000" dirty="0"/>
              <a:t>2 (р-р)</a:t>
            </a:r>
            <a:r>
              <a:rPr lang="ru-RU" dirty="0"/>
              <a:t> → СНВ</a:t>
            </a:r>
            <a:r>
              <a:rPr lang="en-US" dirty="0"/>
              <a:t>r </a:t>
            </a:r>
            <a:r>
              <a:rPr lang="ru-RU" dirty="0" smtClean="0"/>
              <a:t>= СНВ</a:t>
            </a:r>
            <a:r>
              <a:rPr lang="en-US" dirty="0"/>
              <a:t>r</a:t>
            </a:r>
            <a:r>
              <a:rPr lang="ru-RU" dirty="0"/>
              <a:t>; </a:t>
            </a:r>
            <a:endParaRPr lang="ru-RU" dirty="0" smtClean="0"/>
          </a:p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1,2-дибромэт</a:t>
            </a:r>
            <a:r>
              <a:rPr lang="ru-RU" b="1" dirty="0" smtClean="0"/>
              <a:t>ен</a:t>
            </a:r>
            <a:endParaRPr lang="ru-RU" dirty="0" smtClean="0"/>
          </a:p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 стадия. СНВ</a:t>
            </a:r>
            <a:r>
              <a:rPr lang="en-US" dirty="0"/>
              <a:t>r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en-US" dirty="0" smtClean="0"/>
              <a:t>CHBr</a:t>
            </a:r>
            <a:r>
              <a:rPr lang="ru-RU" dirty="0" smtClean="0"/>
              <a:t> + </a:t>
            </a:r>
            <a:r>
              <a:rPr lang="en-US" dirty="0" smtClean="0"/>
              <a:t>Br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ru-RU" baseline="-25000" dirty="0"/>
              <a:t>(р-р</a:t>
            </a:r>
            <a:r>
              <a:rPr lang="ru-RU" baseline="-25000" dirty="0" smtClean="0"/>
              <a:t>) </a:t>
            </a:r>
            <a:r>
              <a:rPr lang="ru-RU" dirty="0" smtClean="0"/>
              <a:t>→ СНВ</a:t>
            </a:r>
            <a:r>
              <a:rPr lang="en-US" dirty="0"/>
              <a:t>r</a:t>
            </a:r>
            <a:r>
              <a:rPr lang="ru-RU" baseline="-25000" dirty="0"/>
              <a:t>2</a:t>
            </a:r>
            <a:r>
              <a:rPr lang="ru-RU" dirty="0" smtClean="0"/>
              <a:t>— </a:t>
            </a:r>
            <a:r>
              <a:rPr lang="en-US" dirty="0" smtClean="0"/>
              <a:t>CHBr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</a:p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       1,1,2,2-тетрабромэт</a:t>
            </a:r>
            <a:r>
              <a:rPr lang="ru-RU" b="1" dirty="0" smtClean="0"/>
              <a:t>ан</a:t>
            </a:r>
            <a:endParaRPr lang="ru-RU" baseline="-25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Суммарное уравнение: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CH</a:t>
            </a:r>
            <a:r>
              <a:rPr lang="ru-RU" smtClean="0"/>
              <a:t> ≡</a:t>
            </a:r>
            <a:r>
              <a:rPr lang="en-US" smtClean="0"/>
              <a:t>CH + 2Br₂→CHBr₂—CHBr₂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142875" y="2428875"/>
            <a:ext cx="8715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/>
            <a:r>
              <a:rPr lang="ru-RU" sz="3200" b="1">
                <a:latin typeface="Calibri" pitchFamily="34" charset="0"/>
              </a:rPr>
              <a:t>Качественная  реакция  на  пи-связь  обесцвечивание  бромной  воды.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583</Words>
  <Application>Microsoft Office PowerPoint</Application>
  <PresentationFormat>Экран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Calibri</vt:lpstr>
      <vt:lpstr>Arial</vt:lpstr>
      <vt:lpstr>Тема Office</vt:lpstr>
      <vt:lpstr>Урок по теме: </vt:lpstr>
      <vt:lpstr>Цели:</vt:lpstr>
      <vt:lpstr>Химическая разминка</vt:lpstr>
      <vt:lpstr>Назовите вещество</vt:lpstr>
      <vt:lpstr>Получение алкинов</vt:lpstr>
      <vt:lpstr>Получение алкинов</vt:lpstr>
      <vt:lpstr>Физические свойства</vt:lpstr>
      <vt:lpstr>Электрофильное присоединение</vt:lpstr>
      <vt:lpstr>Суммарное уравнение:  </vt:lpstr>
      <vt:lpstr>Гидрирование</vt:lpstr>
      <vt:lpstr>Ответ для реакции гидрирования</vt:lpstr>
      <vt:lpstr>Слайд 12</vt:lpstr>
      <vt:lpstr>Ответ для реакции гидрогалогенирования</vt:lpstr>
      <vt:lpstr>Гидратация</vt:lpstr>
      <vt:lpstr>Слайд 15</vt:lpstr>
      <vt:lpstr>Слайд 16</vt:lpstr>
      <vt:lpstr>Неоконченный текст</vt:lpstr>
      <vt:lpstr>Выполните задание</vt:lpstr>
      <vt:lpstr>Домашнее задание</vt:lpstr>
    </vt:vector>
  </TitlesOfParts>
  <Company>МОУ_СОШ6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Алкины</dc:title>
  <dc:creator>Пользователь</dc:creator>
  <cp:lastModifiedBy>КАТЯ</cp:lastModifiedBy>
  <cp:revision>45</cp:revision>
  <dcterms:created xsi:type="dcterms:W3CDTF">2009-12-02T13:09:03Z</dcterms:created>
  <dcterms:modified xsi:type="dcterms:W3CDTF">2015-03-25T13:53:23Z</dcterms:modified>
</cp:coreProperties>
</file>