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6" r:id="rId3"/>
    <p:sldId id="260" r:id="rId4"/>
    <p:sldId id="261" r:id="rId5"/>
    <p:sldId id="276" r:id="rId6"/>
    <p:sldId id="262" r:id="rId7"/>
    <p:sldId id="266" r:id="rId8"/>
    <p:sldId id="264" r:id="rId9"/>
    <p:sldId id="285" r:id="rId10"/>
    <p:sldId id="278" r:id="rId11"/>
    <p:sldId id="279" r:id="rId12"/>
    <p:sldId id="280" r:id="rId13"/>
    <p:sldId id="281" r:id="rId14"/>
    <p:sldId id="274" r:id="rId15"/>
    <p:sldId id="258" r:id="rId16"/>
    <p:sldId id="275" r:id="rId17"/>
    <p:sldId id="263" r:id="rId18"/>
    <p:sldId id="265" r:id="rId19"/>
    <p:sldId id="277" r:id="rId20"/>
    <p:sldId id="283" r:id="rId21"/>
    <p:sldId id="284" r:id="rId22"/>
    <p:sldId id="267" r:id="rId23"/>
    <p:sldId id="269" r:id="rId24"/>
    <p:sldId id="270" r:id="rId2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42EF437-1B53-408F-A121-8EC817D2ACBA}"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7B96019-2FA8-4A40-9839-195F91AE347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612208C-D0EA-496C-8A00-E679597C4526}"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58D55B1-9DCC-4310-B6C8-57F5EC3783B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0FC6185-1B04-45AF-A2A8-A7630C2CBB8C}"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F56346-A557-4BAC-91CE-6A4351BBB6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99B077C-8042-43B5-8494-2BBE0D35855B}"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3AFC8F6-7DA7-458E-92CD-AAD05D5F348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CCF4CF7-1648-4F99-8A77-FE831CD41CB2}" type="datetimeFigureOut">
              <a:rPr lang="ru-RU"/>
              <a:pPr>
                <a:defRPr/>
              </a:pPr>
              <a:t>01.02.2016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ECBD482-AB15-4AF3-A2E2-DD319E128FF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73C9ED4-B418-48AE-BF48-9482A0E1CE3C}" type="datetimeFigureOut">
              <a:rPr lang="ru-RU"/>
              <a:pPr>
                <a:defRPr/>
              </a:pPr>
              <a:t>01.02.2016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9B64317-1080-486A-B55D-20F3252FB42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FD8FD70-6091-464C-B053-9EAEED736C78}" type="datetimeFigureOut">
              <a:rPr lang="ru-RU"/>
              <a:pPr>
                <a:defRPr/>
              </a:pPr>
              <a:t>01.02.2016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6678505-30B2-4B87-A8E7-03870C51977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69ECCDC-879B-424F-81B3-1F835BC7212D}" type="datetimeFigureOut">
              <a:rPr lang="ru-RU"/>
              <a:pPr>
                <a:defRPr/>
              </a:pPr>
              <a:t>01.02.2016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56AC595-BA0C-45E4-AC9F-A8206F04BB9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7CAA596-C3E2-4366-9900-A48D0B16F853}" type="datetimeFigureOut">
              <a:rPr lang="ru-RU"/>
              <a:pPr>
                <a:defRPr/>
              </a:pPr>
              <a:t>01.02.2016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BCE5A47-A310-4A6B-BD8B-0E8A5DB90D6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EA3510A-A800-4012-8F62-086E7C8F592A}" type="datetimeFigureOut">
              <a:rPr lang="ru-RU"/>
              <a:pPr>
                <a:defRPr/>
              </a:pPr>
              <a:t>01.02.2016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0ACA2A4-41A2-445A-8E3A-759956B0DE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388E15D-9BA7-42C8-A878-FDC44F5A73AA}" type="datetimeFigureOut">
              <a:rPr lang="ru-RU"/>
              <a:pPr>
                <a:defRPr/>
              </a:pPr>
              <a:t>01.02.2016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2CCFC56-610B-4996-ACA6-D23C8716492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A8D5774-028C-48D3-A23E-6F560A8E01FE}" type="datetimeFigureOut">
              <a:rPr lang="ru-RU"/>
              <a:pPr>
                <a:defRPr/>
              </a:pPr>
              <a:t>01.02.2016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7215BDC-1A64-4B38-8355-F100EAB1F41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5715040"/>
          </a:xfrm>
        </p:spPr>
        <p:txBody>
          <a:bodyPr/>
          <a:lstStyle/>
          <a:p>
            <a:pPr algn="r"/>
            <a:r>
              <a:rPr lang="ru-RU" dirty="0" smtClean="0">
                <a:solidFill>
                  <a:srgbClr val="002060"/>
                </a:solidFill>
              </a:rPr>
              <a:t>Презентация к уроку История Древнего мира</a:t>
            </a:r>
            <a:br>
              <a:rPr lang="ru-RU" dirty="0" smtClean="0">
                <a:solidFill>
                  <a:srgbClr val="002060"/>
                </a:solidFill>
              </a:rPr>
            </a:br>
            <a:r>
              <a:rPr lang="ru-RU" dirty="0" smtClean="0">
                <a:solidFill>
                  <a:srgbClr val="002060"/>
                </a:solidFill>
              </a:rPr>
              <a:t> 5 класс</a:t>
            </a:r>
            <a:br>
              <a:rPr lang="ru-RU" dirty="0" smtClean="0">
                <a:solidFill>
                  <a:srgbClr val="002060"/>
                </a:solidFill>
              </a:rPr>
            </a:br>
            <a:r>
              <a:rPr lang="ru-RU" sz="2400" dirty="0" smtClean="0">
                <a:solidFill>
                  <a:srgbClr val="002060"/>
                </a:solidFill>
              </a:rPr>
              <a:t>Выполнила учитель истории</a:t>
            </a:r>
            <a:br>
              <a:rPr lang="ru-RU" sz="2400" dirty="0" smtClean="0">
                <a:solidFill>
                  <a:srgbClr val="002060"/>
                </a:solidFill>
              </a:rPr>
            </a:br>
            <a:r>
              <a:rPr lang="ru-RU" sz="2400" dirty="0" smtClean="0">
                <a:solidFill>
                  <a:srgbClr val="002060"/>
                </a:solidFill>
              </a:rPr>
              <a:t>Будилова Евгения Анатольевна</a:t>
            </a:r>
            <a:br>
              <a:rPr lang="ru-RU" sz="2400" dirty="0" smtClean="0">
                <a:solidFill>
                  <a:srgbClr val="002060"/>
                </a:solidFill>
              </a:rPr>
            </a:br>
            <a:r>
              <a:rPr lang="ru-RU" sz="2400" dirty="0" smtClean="0">
                <a:solidFill>
                  <a:srgbClr val="002060"/>
                </a:solidFill>
              </a:rPr>
              <a:t>МБОУ «СОШ№17»</a:t>
            </a:r>
            <a:br>
              <a:rPr lang="ru-RU" sz="2400" dirty="0" smtClean="0">
                <a:solidFill>
                  <a:srgbClr val="002060"/>
                </a:solidFill>
              </a:rPr>
            </a:br>
            <a:r>
              <a:rPr lang="ru-RU" sz="2400" dirty="0" err="1" smtClean="0">
                <a:solidFill>
                  <a:srgbClr val="002060"/>
                </a:solidFill>
              </a:rPr>
              <a:t>г.Усолье-Сибирское</a:t>
            </a:r>
            <a:r>
              <a:rPr lang="ru-RU" sz="2400" dirty="0" smtClean="0">
                <a:solidFill>
                  <a:srgbClr val="002060"/>
                </a:solidFill>
              </a:rPr>
              <a:t/>
            </a:r>
            <a:br>
              <a:rPr lang="ru-RU" sz="2400" dirty="0" smtClean="0">
                <a:solidFill>
                  <a:srgbClr val="002060"/>
                </a:solidFill>
              </a:rPr>
            </a:br>
            <a:r>
              <a:rPr lang="ru-RU" sz="2400" dirty="0" smtClean="0">
                <a:solidFill>
                  <a:srgbClr val="002060"/>
                </a:solidFill>
              </a:rPr>
              <a:t>Иркутской области</a:t>
            </a:r>
            <a:endParaRPr lang="ru-RU" sz="2400" dirty="0">
              <a:solidFill>
                <a:srgbClr val="002060"/>
              </a:solidFill>
            </a:endParaRPr>
          </a:p>
        </p:txBody>
      </p:sp>
      <p:sp>
        <p:nvSpPr>
          <p:cNvPr id="3" name="Подзаголовок 2"/>
          <p:cNvSpPr>
            <a:spLocks noGrp="1"/>
          </p:cNvSpPr>
          <p:nvPr>
            <p:ph type="subTitle" idx="1"/>
          </p:nvPr>
        </p:nvSpPr>
        <p:spPr>
          <a:xfrm>
            <a:off x="1371600" y="5929330"/>
            <a:ext cx="6400800" cy="214314"/>
          </a:xfrm>
        </p:spPr>
        <p:txBody>
          <a:bodyPr/>
          <a:lstStyle/>
          <a:p>
            <a:endParaRPr lang="ru-RU"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57707-000279e2b9c51c9fосада города 1ашурбанапал.jpg"/>
          <p:cNvPicPr>
            <a:picLocks noChangeAspect="1"/>
          </p:cNvPicPr>
          <p:nvPr/>
        </p:nvPicPr>
        <p:blipFill>
          <a:blip r:embed="rId2"/>
          <a:stretch>
            <a:fillRect/>
          </a:stretch>
        </p:blipFill>
        <p:spPr>
          <a:xfrm>
            <a:off x="428596" y="262067"/>
            <a:ext cx="8358246" cy="6388469"/>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57762-c08a7e240e4c9706тяжелая колесница.jpg"/>
          <p:cNvPicPr>
            <a:picLocks noChangeAspect="1"/>
          </p:cNvPicPr>
          <p:nvPr/>
        </p:nvPicPr>
        <p:blipFill>
          <a:blip r:embed="rId2"/>
          <a:stretch>
            <a:fillRect/>
          </a:stretch>
        </p:blipFill>
        <p:spPr>
          <a:xfrm>
            <a:off x="571472" y="720309"/>
            <a:ext cx="8072494" cy="5465751"/>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57700-fc15c5162d85a287колесница и пехота.jpg"/>
          <p:cNvPicPr>
            <a:picLocks noChangeAspect="1"/>
          </p:cNvPicPr>
          <p:nvPr/>
        </p:nvPicPr>
        <p:blipFill>
          <a:blip r:embed="rId2"/>
          <a:stretch>
            <a:fillRect/>
          </a:stretch>
        </p:blipFill>
        <p:spPr>
          <a:xfrm>
            <a:off x="285720" y="194071"/>
            <a:ext cx="8643997" cy="6523771"/>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layd4_0.JPG"/>
          <p:cNvPicPr>
            <a:picLocks noChangeAspect="1"/>
          </p:cNvPicPr>
          <p:nvPr/>
        </p:nvPicPr>
        <p:blipFill>
          <a:blip r:embed="rId2"/>
          <a:stretch>
            <a:fillRect/>
          </a:stretch>
        </p:blipFill>
        <p:spPr>
          <a:xfrm>
            <a:off x="285720" y="214290"/>
            <a:ext cx="8572560" cy="6429420"/>
          </a:xfrm>
          <a:prstGeom prst="rect">
            <a:avLst/>
          </a:prstGeom>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ru-RU" smtClean="0"/>
              <a:t>Словарь:</a:t>
            </a:r>
          </a:p>
        </p:txBody>
      </p:sp>
      <p:sp>
        <p:nvSpPr>
          <p:cNvPr id="15363" name="Rectangle 3"/>
          <p:cNvSpPr>
            <a:spLocks noGrp="1" noChangeArrowheads="1"/>
          </p:cNvSpPr>
          <p:nvPr>
            <p:ph type="body" idx="4294967295"/>
          </p:nvPr>
        </p:nvSpPr>
        <p:spPr/>
        <p:txBody>
          <a:bodyPr/>
          <a:lstStyle/>
          <a:p>
            <a:pPr>
              <a:buFontTx/>
              <a:buNone/>
            </a:pPr>
            <a:r>
              <a:rPr lang="ru-RU" sz="4400" dirty="0" smtClean="0">
                <a:solidFill>
                  <a:schemeClr val="tx1"/>
                </a:solidFill>
              </a:rPr>
              <a:t>Таран – стенобитное орудие</a:t>
            </a:r>
          </a:p>
          <a:p>
            <a:pPr>
              <a:buFontTx/>
              <a:buNone/>
            </a:pPr>
            <a:r>
              <a:rPr lang="ru-RU" sz="4400" dirty="0" smtClean="0"/>
              <a:t>Катапульты – орудия для метания камней</a:t>
            </a:r>
            <a:endParaRPr lang="ru-RU" sz="4400" dirty="0" smtClean="0">
              <a:solidFill>
                <a:schemeClr val="tx1"/>
              </a:solidFill>
            </a:endParaRPr>
          </a:p>
        </p:txBody>
      </p:sp>
      <p:pic>
        <p:nvPicPr>
          <p:cNvPr id="15364"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7"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36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5363">
                                            <p:txEl>
                                              <p:pRg st="1" end="1"/>
                                            </p:txEl>
                                          </p:spTgt>
                                        </p:tgtEl>
                                        <p:attrNameLst>
                                          <p:attrName>style.visibility</p:attrName>
                                        </p:attrNameLst>
                                      </p:cBhvr>
                                      <p:to>
                                        <p:strVal val="visible"/>
                                      </p:to>
                                    </p:set>
                                    <p:anim calcmode="discrete" valueType="clr">
                                      <p:cBhvr override="childStyle">
                                        <p:cTn id="14" dur="80"/>
                                        <p:tgtEl>
                                          <p:spTgt spid="153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36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536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3050"/>
            <a:ext cx="8329613" cy="584200"/>
          </a:xfrm>
        </p:spPr>
        <p:txBody>
          <a:bodyPr/>
          <a:lstStyle/>
          <a:p>
            <a:pPr algn="ctr"/>
            <a:r>
              <a:rPr lang="ru-RU" sz="2800" b="0" smtClean="0"/>
              <a:t>Основные направления походов ассирийских царей</a:t>
            </a:r>
          </a:p>
        </p:txBody>
      </p:sp>
      <p:pic>
        <p:nvPicPr>
          <p:cNvPr id="4099" name="Picture 2" descr="C:\Documents and Settings\Администратор\Рабочий стол\Новая папка\004500.jpg"/>
          <p:cNvPicPr>
            <a:picLocks noChangeAspect="1" noChangeArrowheads="1"/>
          </p:cNvPicPr>
          <p:nvPr/>
        </p:nvPicPr>
        <p:blipFill>
          <a:blip r:embed="rId2"/>
          <a:srcRect t="5542"/>
          <a:stretch>
            <a:fillRect/>
          </a:stretch>
        </p:blipFill>
        <p:spPr bwMode="auto">
          <a:xfrm>
            <a:off x="428596" y="785794"/>
            <a:ext cx="8451850" cy="5903912"/>
          </a:xfrm>
          <a:prstGeom prst="rect">
            <a:avLst/>
          </a:prstGeom>
          <a:noFill/>
          <a:ln w="9525">
            <a:noFill/>
            <a:miter lim="800000"/>
            <a:headEnd/>
            <a:tailEnd/>
          </a:ln>
        </p:spPr>
      </p:pic>
      <p:cxnSp>
        <p:nvCxnSpPr>
          <p:cNvPr id="7" name="Прямая со стрелкой 6"/>
          <p:cNvCxnSpPr/>
          <p:nvPr/>
        </p:nvCxnSpPr>
        <p:spPr>
          <a:xfrm rot="10800000" flipV="1">
            <a:off x="5000628" y="3143248"/>
            <a:ext cx="1143008" cy="71438"/>
          </a:xfrm>
          <a:prstGeom prst="straightConnector1">
            <a:avLst/>
          </a:prstGeom>
          <a:ln w="762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0800000" flipV="1">
            <a:off x="3929058" y="3214686"/>
            <a:ext cx="857256" cy="142876"/>
          </a:xfrm>
          <a:prstGeom prst="straightConnector1">
            <a:avLst/>
          </a:prstGeom>
          <a:ln w="5397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3178959" y="3821909"/>
            <a:ext cx="857256" cy="214314"/>
          </a:xfrm>
          <a:prstGeom prst="straightConnector1">
            <a:avLst/>
          </a:prstGeom>
          <a:ln w="508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2750331" y="4964917"/>
            <a:ext cx="785818" cy="428628"/>
          </a:xfrm>
          <a:prstGeom prst="straightConnector1">
            <a:avLst/>
          </a:prstGeom>
          <a:ln w="5715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0800000" flipV="1">
            <a:off x="2357422" y="5643578"/>
            <a:ext cx="500066" cy="285752"/>
          </a:xfrm>
          <a:prstGeom prst="straightConnector1">
            <a:avLst/>
          </a:prstGeom>
          <a:ln w="6032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10800000" flipV="1">
            <a:off x="1785918" y="5929330"/>
            <a:ext cx="500066" cy="71438"/>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rot="10800000" flipV="1">
            <a:off x="1142976" y="6002356"/>
            <a:ext cx="571504" cy="212726"/>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rot="10800000" flipV="1">
            <a:off x="2857488" y="3429000"/>
            <a:ext cx="428628" cy="71438"/>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10800000" flipV="1">
            <a:off x="2428860" y="3500438"/>
            <a:ext cx="357190" cy="142876"/>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5400000" flipH="1" flipV="1">
            <a:off x="6107917" y="1750207"/>
            <a:ext cx="1428760" cy="785818"/>
          </a:xfrm>
          <a:prstGeom prst="straightConnector1">
            <a:avLst/>
          </a:prstGeom>
          <a:ln w="95250" cmpd="sng">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rot="16200000" flipH="1">
            <a:off x="6357950" y="3786190"/>
            <a:ext cx="357190" cy="71438"/>
          </a:xfrm>
          <a:prstGeom prst="straightConnector1">
            <a:avLst/>
          </a:prstGeom>
          <a:ln w="5397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rot="16200000" flipH="1">
            <a:off x="6429388" y="4214818"/>
            <a:ext cx="357190" cy="71438"/>
          </a:xfrm>
          <a:prstGeom prst="straightConnector1">
            <a:avLst/>
          </a:prstGeom>
          <a:ln w="5397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rot="16200000" flipH="1">
            <a:off x="6607983" y="4536289"/>
            <a:ext cx="285752" cy="214314"/>
          </a:xfrm>
          <a:prstGeom prst="straightConnector1">
            <a:avLst/>
          </a:prstGeom>
          <a:ln w="635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rot="16200000" flipH="1">
            <a:off x="6929454" y="4857760"/>
            <a:ext cx="285752" cy="285752"/>
          </a:xfrm>
          <a:prstGeom prst="straightConnector1">
            <a:avLst/>
          </a:prstGeom>
          <a:ln w="5715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1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strVal val="#ppt_w*2.5"/>
                                          </p:val>
                                        </p:tav>
                                        <p:tav tm="100000">
                                          <p:val>
                                            <p:strVal val="#ppt_w"/>
                                          </p:val>
                                        </p:tav>
                                      </p:tavLst>
                                    </p:anim>
                                    <p:anim calcmode="lin" valueType="num">
                                      <p:cBhvr>
                                        <p:cTn id="13" dur="500" fill="hold"/>
                                        <p:tgtEl>
                                          <p:spTgt spid="7"/>
                                        </p:tgtEl>
                                        <p:attrNameLst>
                                          <p:attrName>ppt_h</p:attrName>
                                        </p:attrNameLst>
                                      </p:cBhvr>
                                      <p:tavLst>
                                        <p:tav tm="0">
                                          <p:val>
                                            <p:strVal val="#ppt_h*0.01"/>
                                          </p:val>
                                        </p:tav>
                                        <p:tav tm="100000">
                                          <p:val>
                                            <p:strVal val="#ppt_h"/>
                                          </p:val>
                                        </p:tav>
                                      </p:tavLst>
                                    </p:anim>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h+1"/>
                                          </p:val>
                                        </p:tav>
                                        <p:tav tm="100000">
                                          <p:val>
                                            <p:strVal val="#ppt_y"/>
                                          </p:val>
                                        </p:tav>
                                      </p:tavLst>
                                    </p:anim>
                                    <p:animEffect transition="in" filter="fade">
                                      <p:cBhvr>
                                        <p:cTn id="16" dur="500"/>
                                        <p:tgtEl>
                                          <p:spTgt spid="7"/>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1000"/>
                                        <p:tgtEl>
                                          <p:spTgt spid="11"/>
                                        </p:tgtEl>
                                      </p:cBhvr>
                                    </p:animEffect>
                                  </p:childTnLst>
                                </p:cTn>
                              </p:par>
                            </p:childTnLst>
                          </p:cTn>
                        </p:par>
                        <p:par>
                          <p:cTn id="21" fill="hold">
                            <p:stCondLst>
                              <p:cond delay="1500"/>
                            </p:stCondLst>
                            <p:childTnLst>
                              <p:par>
                                <p:cTn id="22" presetID="22" presetClass="entr" presetSubtype="1"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1000"/>
                                        <p:tgtEl>
                                          <p:spTgt spid="1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1000"/>
                                        <p:tgtEl>
                                          <p:spTgt spid="16"/>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right)">
                                      <p:cBhvr>
                                        <p:cTn id="32" dur="1000"/>
                                        <p:tgtEl>
                                          <p:spTgt spid="21"/>
                                        </p:tgtEl>
                                      </p:cBhvr>
                                    </p:animEffect>
                                  </p:childTnLst>
                                </p:cTn>
                              </p:par>
                            </p:childTnLst>
                          </p:cTn>
                        </p:par>
                        <p:par>
                          <p:cTn id="33" fill="hold">
                            <p:stCondLst>
                              <p:cond delay="4500"/>
                            </p:stCondLst>
                            <p:childTnLst>
                              <p:par>
                                <p:cTn id="34" presetID="22" presetClass="entr" presetSubtype="2"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right)">
                                      <p:cBhvr>
                                        <p:cTn id="36" dur="1000"/>
                                        <p:tgtEl>
                                          <p:spTgt spid="23"/>
                                        </p:tgtEl>
                                      </p:cBhvr>
                                    </p:animEffect>
                                  </p:childTnLst>
                                </p:cTn>
                              </p:par>
                            </p:childTnLst>
                          </p:cTn>
                        </p:par>
                        <p:par>
                          <p:cTn id="37" fill="hold">
                            <p:stCondLst>
                              <p:cond delay="5500"/>
                            </p:stCondLst>
                            <p:childTnLst>
                              <p:par>
                                <p:cTn id="38" presetID="22" presetClass="entr" presetSubtype="2"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right)">
                                      <p:cBhvr>
                                        <p:cTn id="40" dur="1000"/>
                                        <p:tgtEl>
                                          <p:spTgt spid="25"/>
                                        </p:tgtEl>
                                      </p:cBhvr>
                                    </p:animEffect>
                                  </p:childTnLst>
                                </p:cTn>
                              </p:par>
                            </p:childTnLst>
                          </p:cTn>
                        </p:par>
                        <p:par>
                          <p:cTn id="41" fill="hold">
                            <p:stCondLst>
                              <p:cond delay="6500"/>
                            </p:stCondLst>
                            <p:childTnLst>
                              <p:par>
                                <p:cTn id="42" presetID="22" presetClass="entr" presetSubtype="2"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right)">
                                      <p:cBhvr>
                                        <p:cTn id="44" dur="1000"/>
                                        <p:tgtEl>
                                          <p:spTgt spid="33"/>
                                        </p:tgtEl>
                                      </p:cBhvr>
                                    </p:animEffect>
                                  </p:childTnLst>
                                </p:cTn>
                              </p:par>
                            </p:childTnLst>
                          </p:cTn>
                        </p:par>
                        <p:par>
                          <p:cTn id="45" fill="hold">
                            <p:stCondLst>
                              <p:cond delay="7500"/>
                            </p:stCondLst>
                            <p:childTnLst>
                              <p:par>
                                <p:cTn id="46" presetID="22" presetClass="entr" presetSubtype="2" fill="hold"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right)">
                                      <p:cBhvr>
                                        <p:cTn id="48" dur="1000"/>
                                        <p:tgtEl>
                                          <p:spTgt spid="36"/>
                                        </p:tgtEl>
                                      </p:cBhvr>
                                    </p:animEffect>
                                  </p:childTnLst>
                                </p:cTn>
                              </p:par>
                            </p:childTnLst>
                          </p:cTn>
                        </p:par>
                        <p:par>
                          <p:cTn id="49" fill="hold">
                            <p:stCondLst>
                              <p:cond delay="8500"/>
                            </p:stCondLst>
                            <p:childTnLst>
                              <p:par>
                                <p:cTn id="50" presetID="22" presetClass="entr" presetSubtype="4"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wipe(down)">
                                      <p:cBhvr>
                                        <p:cTn id="52" dur="1000"/>
                                        <p:tgtEl>
                                          <p:spTgt spid="39"/>
                                        </p:tgtEl>
                                      </p:cBhvr>
                                    </p:animEffect>
                                  </p:childTnLst>
                                </p:cTn>
                              </p:par>
                            </p:childTnLst>
                          </p:cTn>
                        </p:par>
                        <p:par>
                          <p:cTn id="53" fill="hold">
                            <p:stCondLst>
                              <p:cond delay="9500"/>
                            </p:stCondLst>
                            <p:childTnLst>
                              <p:par>
                                <p:cTn id="54" presetID="22" presetClass="entr" presetSubtype="1" fill="hold"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up)">
                                      <p:cBhvr>
                                        <p:cTn id="56" dur="1000"/>
                                        <p:tgtEl>
                                          <p:spTgt spid="44"/>
                                        </p:tgtEl>
                                      </p:cBhvr>
                                    </p:animEffect>
                                  </p:childTnLst>
                                </p:cTn>
                              </p:par>
                            </p:childTnLst>
                          </p:cTn>
                        </p:par>
                        <p:par>
                          <p:cTn id="57" fill="hold">
                            <p:stCondLst>
                              <p:cond delay="10500"/>
                            </p:stCondLst>
                            <p:childTnLst>
                              <p:par>
                                <p:cTn id="58" presetID="22" presetClass="entr" presetSubtype="1"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up)">
                                      <p:cBhvr>
                                        <p:cTn id="60" dur="1000"/>
                                        <p:tgtEl>
                                          <p:spTgt spid="48"/>
                                        </p:tgtEl>
                                      </p:cBhvr>
                                    </p:animEffect>
                                  </p:childTnLst>
                                </p:cTn>
                              </p:par>
                            </p:childTnLst>
                          </p:cTn>
                        </p:par>
                        <p:par>
                          <p:cTn id="61" fill="hold">
                            <p:stCondLst>
                              <p:cond delay="11500"/>
                            </p:stCondLst>
                            <p:childTnLst>
                              <p:par>
                                <p:cTn id="62" presetID="22" presetClass="entr" presetSubtype="1" fill="hold"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wipe(up)">
                                      <p:cBhvr>
                                        <p:cTn id="64"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ru-RU" smtClean="0"/>
              <a:t>Словарь:</a:t>
            </a:r>
          </a:p>
        </p:txBody>
      </p:sp>
      <p:sp>
        <p:nvSpPr>
          <p:cNvPr id="15363" name="Rectangle 3"/>
          <p:cNvSpPr>
            <a:spLocks noGrp="1" noChangeArrowheads="1"/>
          </p:cNvSpPr>
          <p:nvPr>
            <p:ph type="body" idx="4294967295"/>
          </p:nvPr>
        </p:nvSpPr>
        <p:spPr>
          <a:xfrm>
            <a:off x="457200" y="1571612"/>
            <a:ext cx="8472518" cy="4525963"/>
          </a:xfrm>
        </p:spPr>
        <p:txBody>
          <a:bodyPr/>
          <a:lstStyle/>
          <a:p>
            <a:pPr>
              <a:buFontTx/>
              <a:buNone/>
            </a:pPr>
            <a:r>
              <a:rPr lang="ru-RU" sz="7200" dirty="0" smtClean="0">
                <a:solidFill>
                  <a:schemeClr val="tx1"/>
                </a:solidFill>
                <a:latin typeface="Times New Roman" pitchFamily="18" charset="0"/>
                <a:cs typeface="Times New Roman" pitchFamily="18" charset="0"/>
              </a:rPr>
              <a:t>Держава – большое и сильное государство.</a:t>
            </a:r>
          </a:p>
        </p:txBody>
      </p:sp>
      <p:pic>
        <p:nvPicPr>
          <p:cNvPr id="15364"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7"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36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7" name="Содержимое 6" descr="Slayd7_0.JPG"/>
          <p:cNvPicPr>
            <a:picLocks noGrp="1" noChangeAspect="1"/>
          </p:cNvPicPr>
          <p:nvPr>
            <p:ph idx="1"/>
          </p:nvPr>
        </p:nvPicPr>
        <p:blipFill>
          <a:blip r:embed="rId2"/>
          <a:stretch>
            <a:fillRect/>
          </a:stretch>
        </p:blipFill>
        <p:spPr>
          <a:xfrm>
            <a:off x="1" y="-59179"/>
            <a:ext cx="9144000" cy="6917179"/>
          </a:xfrm>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ru-RU" smtClean="0"/>
              <a:t>Запишите дату:</a:t>
            </a:r>
          </a:p>
        </p:txBody>
      </p:sp>
      <p:sp>
        <p:nvSpPr>
          <p:cNvPr id="24579" name="Rectangle 3"/>
          <p:cNvSpPr>
            <a:spLocks noGrp="1" noChangeArrowheads="1"/>
          </p:cNvSpPr>
          <p:nvPr>
            <p:ph type="body" idx="4294967295"/>
          </p:nvPr>
        </p:nvSpPr>
        <p:spPr/>
        <p:txBody>
          <a:bodyPr/>
          <a:lstStyle/>
          <a:p>
            <a:pPr algn="ctr">
              <a:spcBef>
                <a:spcPts val="0"/>
              </a:spcBef>
              <a:buFontTx/>
              <a:buNone/>
            </a:pPr>
            <a:r>
              <a:rPr lang="ru-RU" sz="8000" dirty="0" smtClean="0">
                <a:solidFill>
                  <a:schemeClr val="tx1"/>
                </a:solidFill>
              </a:rPr>
              <a:t>612 год до н.э. – </a:t>
            </a:r>
          </a:p>
          <a:p>
            <a:pPr algn="ctr">
              <a:spcBef>
                <a:spcPts val="0"/>
              </a:spcBef>
              <a:buFontTx/>
              <a:buNone/>
            </a:pPr>
            <a:r>
              <a:rPr lang="ru-RU" sz="8000" dirty="0" smtClean="0">
                <a:solidFill>
                  <a:schemeClr val="tx1"/>
                </a:solidFill>
              </a:rPr>
              <a:t>гибель Ассирии.</a:t>
            </a:r>
          </a:p>
        </p:txBody>
      </p:sp>
      <p:pic>
        <p:nvPicPr>
          <p:cNvPr id="24580"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79">
                                            <p:txEl>
                                              <p:pRg st="0" end="0"/>
                                            </p:txEl>
                                          </p:spTgt>
                                        </p:tgtEl>
                                        <p:attrNameLst>
                                          <p:attrName>style.visibility</p:attrName>
                                        </p:attrNameLst>
                                      </p:cBhvr>
                                      <p:to>
                                        <p:strVal val="visible"/>
                                      </p:to>
                                    </p:set>
                                    <p:anim calcmode="discrete" valueType="clr">
                                      <p:cBhvr override="childStyle">
                                        <p:cTn id="7" dur="80"/>
                                        <p:tgtEl>
                                          <p:spTgt spid="245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7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457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4579">
                                            <p:txEl>
                                              <p:pRg st="1" end="1"/>
                                            </p:txEl>
                                          </p:spTgt>
                                        </p:tgtEl>
                                        <p:attrNameLst>
                                          <p:attrName>style.visibility</p:attrName>
                                        </p:attrNameLst>
                                      </p:cBhvr>
                                      <p:to>
                                        <p:strVal val="visible"/>
                                      </p:to>
                                    </p:set>
                                    <p:anim calcmode="discrete" valueType="clr">
                                      <p:cBhvr override="childStyle">
                                        <p:cTn id="14" dur="80"/>
                                        <p:tgtEl>
                                          <p:spTgt spid="2457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57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457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Проблемный вопрос:</a:t>
            </a:r>
            <a:endParaRPr lang="ru-RU" dirty="0"/>
          </a:p>
        </p:txBody>
      </p:sp>
      <p:sp>
        <p:nvSpPr>
          <p:cNvPr id="3" name="Содержимое 2"/>
          <p:cNvSpPr>
            <a:spLocks noGrp="1"/>
          </p:cNvSpPr>
          <p:nvPr>
            <p:ph idx="1"/>
          </p:nvPr>
        </p:nvSpPr>
        <p:spPr/>
        <p:txBody>
          <a:bodyPr/>
          <a:lstStyle/>
          <a:p>
            <a:pPr>
              <a:buNone/>
            </a:pPr>
            <a:r>
              <a:rPr lang="ru-RU" sz="5400" dirty="0" smtClean="0"/>
              <a:t>Какое значение в судьбе Ассирийской державы играло открытие железа? </a:t>
            </a:r>
            <a:endParaRPr lang="ru-RU" sz="5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6000" b="1" dirty="0" smtClean="0">
                <a:solidFill>
                  <a:srgbClr val="002060"/>
                </a:solidFill>
              </a:rPr>
              <a:t>Ассирийская военная держава</a:t>
            </a:r>
            <a:endParaRPr lang="ru-RU" sz="6000"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1357298"/>
            <a:ext cx="8715404" cy="5286412"/>
          </a:xfrm>
        </p:spPr>
        <p:txBody>
          <a:bodyPr/>
          <a:lstStyle/>
          <a:p>
            <a:pPr algn="l"/>
            <a:r>
              <a:rPr lang="ru-RU" sz="1800" dirty="0" smtClean="0"/>
              <a:t/>
            </a:r>
            <a:br>
              <a:rPr lang="ru-RU" sz="1800" dirty="0" smtClean="0"/>
            </a:br>
            <a:r>
              <a:rPr lang="ru-RU" sz="4000" dirty="0" smtClean="0">
                <a:latin typeface="Times New Roman" pitchFamily="18" charset="0"/>
                <a:cs typeface="Times New Roman" pitchFamily="18" charset="0"/>
              </a:rPr>
              <a:t>Ассирия находилась в (1...) течении реки (2...).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Почва Ассирии каменистая, богата залежами (3.. .).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В (4...) веке до н. э. армия Ассирии стала самой сильно в мире.</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(2...) (1...) (3.. .) (4...) </a:t>
            </a:r>
            <a:br>
              <a:rPr lang="ru-RU" sz="4000" dirty="0" smtClean="0">
                <a:latin typeface="Times New Roman" pitchFamily="18" charset="0"/>
                <a:cs typeface="Times New Roman" pitchFamily="18" charset="0"/>
              </a:rPr>
            </a:br>
            <a:r>
              <a:rPr lang="ru-RU" sz="4000" i="1" dirty="0" smtClean="0">
                <a:latin typeface="Times New Roman" pitchFamily="18" charset="0"/>
                <a:cs typeface="Times New Roman" pitchFamily="18" charset="0"/>
              </a:rPr>
              <a:t>(Тигр, верхнем, железа, восьмом).</a:t>
            </a:r>
            <a:r>
              <a:rPr lang="ru-RU" sz="1800" dirty="0" smtClean="0"/>
              <a:t/>
            </a:r>
            <a:br>
              <a:rPr lang="ru-RU" sz="1800" dirty="0" smtClean="0"/>
            </a:br>
            <a:r>
              <a:rPr lang="ru-RU" sz="1800" b="1" dirty="0" smtClean="0"/>
              <a:t> </a:t>
            </a:r>
            <a:endParaRPr lang="ru-RU" dirty="0"/>
          </a:p>
        </p:txBody>
      </p:sp>
      <p:sp>
        <p:nvSpPr>
          <p:cNvPr id="5" name="Прямоугольник 4"/>
          <p:cNvSpPr/>
          <p:nvPr/>
        </p:nvSpPr>
        <p:spPr>
          <a:xfrm>
            <a:off x="428596" y="-1"/>
            <a:ext cx="8001056" cy="1200329"/>
          </a:xfrm>
          <a:prstGeom prst="rect">
            <a:avLst/>
          </a:prstGeom>
        </p:spPr>
        <p:txBody>
          <a:bodyPr wrap="square">
            <a:spAutoFit/>
          </a:bodyPr>
          <a:lstStyle/>
          <a:p>
            <a:r>
              <a:rPr lang="ru-RU" sz="3600" dirty="0">
                <a:solidFill>
                  <a:prstClr val="black"/>
                </a:solidFill>
                <a:latin typeface="Times New Roman" pitchFamily="18" charset="0"/>
                <a:ea typeface="+mj-ea"/>
                <a:cs typeface="Times New Roman" pitchFamily="18" charset="0"/>
              </a:rPr>
              <a:t>Заполните пропуски в предложениях, </a:t>
            </a:r>
            <a:br>
              <a:rPr lang="ru-RU" sz="3600" dirty="0">
                <a:solidFill>
                  <a:prstClr val="black"/>
                </a:solidFill>
                <a:latin typeface="Times New Roman" pitchFamily="18" charset="0"/>
                <a:ea typeface="+mj-ea"/>
                <a:cs typeface="Times New Roman" pitchFamily="18" charset="0"/>
              </a:rPr>
            </a:br>
            <a:r>
              <a:rPr lang="ru-RU" sz="3600" dirty="0">
                <a:solidFill>
                  <a:prstClr val="black"/>
                </a:solidFill>
                <a:latin typeface="Times New Roman" pitchFamily="18" charset="0"/>
                <a:ea typeface="+mj-ea"/>
                <a:cs typeface="Times New Roman" pitchFamily="18" charset="0"/>
              </a:rPr>
              <a:t>используя предложенные ниже слова.</a:t>
            </a:r>
            <a:endParaRPr lang="ru-RU"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lstStyle/>
          <a:p>
            <a:pPr algn="l"/>
            <a:r>
              <a:rPr lang="ru-RU" sz="4000" dirty="0" smtClean="0">
                <a:latin typeface="Times New Roman" pitchFamily="18" charset="0"/>
                <a:cs typeface="Times New Roman" pitchFamily="18" charset="0"/>
              </a:rPr>
              <a:t>Ассирийская армия использовала оружие, изготовленное из (1</a:t>
            </a:r>
            <a:r>
              <a:rPr lang="ru-RU" sz="4000" b="1" dirty="0" smtClean="0">
                <a:latin typeface="Times New Roman" pitchFamily="18" charset="0"/>
                <a:cs typeface="Times New Roman" pitchFamily="18" charset="0"/>
              </a:rPr>
              <a:t>...). </a:t>
            </a:r>
            <a:r>
              <a:rPr lang="ru-RU" sz="4000" dirty="0" smtClean="0">
                <a:latin typeface="Times New Roman" pitchFamily="18" charset="0"/>
                <a:cs typeface="Times New Roman" pitchFamily="18" charset="0"/>
              </a:rPr>
              <a:t>Ассирийцы впервые применили для штурма крепостей</a:t>
            </a:r>
            <a:r>
              <a:rPr lang="ru-RU" sz="4000" b="1" dirty="0" smtClean="0">
                <a:latin typeface="Times New Roman" pitchFamily="18" charset="0"/>
                <a:cs typeface="Times New Roman" pitchFamily="18" charset="0"/>
              </a:rPr>
              <a:t> (2...)</a:t>
            </a:r>
            <a:r>
              <a:rPr lang="ru-RU" sz="4000" dirty="0" smtClean="0">
                <a:latin typeface="Times New Roman" pitchFamily="18" charset="0"/>
                <a:cs typeface="Times New Roman" pitchFamily="18" charset="0"/>
              </a:rPr>
              <a:t>, для переправы через реку </a:t>
            </a:r>
            <a:r>
              <a:rPr lang="ru-RU" sz="4000" b="1" dirty="0" smtClean="0">
                <a:latin typeface="Times New Roman" pitchFamily="18" charset="0"/>
                <a:cs typeface="Times New Roman" pitchFamily="18" charset="0"/>
              </a:rPr>
              <a:t>(3</a:t>
            </a:r>
            <a:r>
              <a:rPr lang="ru-RU" sz="4000" dirty="0" smtClean="0">
                <a:latin typeface="Times New Roman" pitchFamily="18" charset="0"/>
                <a:cs typeface="Times New Roman" pitchFamily="18" charset="0"/>
              </a:rPr>
              <a:t>...). Столица Ассирии (4...) была самым богатым городом.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(2...)        </a:t>
            </a:r>
            <a:r>
              <a:rPr lang="ru-RU" sz="2800" dirty="0" smtClean="0">
                <a:latin typeface="Times New Roman" pitchFamily="18" charset="0"/>
                <a:cs typeface="Times New Roman" pitchFamily="18" charset="0"/>
              </a:rPr>
              <a:t>(1</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(4...)                  </a:t>
            </a:r>
            <a:r>
              <a:rPr lang="ru-RU" sz="2800" b="1" dirty="0" smtClean="0">
                <a:latin typeface="Times New Roman" pitchFamily="18" charset="0"/>
                <a:cs typeface="Times New Roman" pitchFamily="18" charset="0"/>
              </a:rPr>
              <a:t>(3</a:t>
            </a:r>
            <a:r>
              <a:rPr lang="ru-RU" sz="2800" dirty="0" smtClean="0">
                <a:latin typeface="Times New Roman" pitchFamily="18" charset="0"/>
                <a:cs typeface="Times New Roman" pitchFamily="18" charset="0"/>
              </a:rPr>
              <a:t>...) </a:t>
            </a:r>
            <a:r>
              <a:rPr lang="ru-RU" sz="2000" dirty="0" smtClean="0"/>
              <a:t/>
            </a:r>
            <a:br>
              <a:rPr lang="ru-RU" sz="2000" dirty="0" smtClean="0"/>
            </a:br>
            <a:r>
              <a:rPr lang="ru-RU" sz="3200" i="1" dirty="0" smtClean="0">
                <a:latin typeface="Times New Roman" pitchFamily="18" charset="0"/>
                <a:cs typeface="Times New Roman" pitchFamily="18" charset="0"/>
              </a:rPr>
              <a:t>(таран, железа, Ниневия, кожаные мешки).</a:t>
            </a:r>
            <a:endParaRPr lang="ru-RU" sz="32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00100" y="928670"/>
            <a:ext cx="7500990" cy="3539430"/>
          </a:xfrm>
          <a:prstGeom prst="rect">
            <a:avLst/>
          </a:prstGeom>
        </p:spPr>
        <p:txBody>
          <a:bodyPr wrap="square">
            <a:spAutoFit/>
          </a:bodyPr>
          <a:lstStyle/>
          <a:p>
            <a:r>
              <a:rPr lang="ru-RU" sz="3200" b="1" dirty="0" smtClean="0">
                <a:solidFill>
                  <a:schemeClr val="tx1"/>
                </a:solidFill>
                <a:latin typeface="Arial" pitchFamily="34" charset="0"/>
                <a:cs typeface="Arial" pitchFamily="34" charset="0"/>
              </a:rPr>
              <a:t>Д/З: </a:t>
            </a:r>
            <a:r>
              <a:rPr lang="en-US" sz="3200" b="1" dirty="0" smtClean="0">
                <a:solidFill>
                  <a:schemeClr val="tx1"/>
                </a:solidFill>
                <a:latin typeface="Arial" pitchFamily="34" charset="0"/>
                <a:cs typeface="Arial" pitchFamily="34" charset="0"/>
              </a:rPr>
              <a:t>§</a:t>
            </a:r>
            <a:r>
              <a:rPr lang="ru-RU" sz="3200" b="1" dirty="0" smtClean="0">
                <a:solidFill>
                  <a:schemeClr val="tx1"/>
                </a:solidFill>
                <a:latin typeface="Arial" pitchFamily="34" charset="0"/>
                <a:cs typeface="Arial" pitchFamily="34" charset="0"/>
              </a:rPr>
              <a:t>18, </a:t>
            </a:r>
          </a:p>
          <a:p>
            <a:r>
              <a:rPr lang="ru-RU" sz="3200" b="1" dirty="0" smtClean="0">
                <a:solidFill>
                  <a:schemeClr val="tx1"/>
                </a:solidFill>
                <a:latin typeface="Arial" pitchFamily="34" charset="0"/>
                <a:cs typeface="Arial" pitchFamily="34" charset="0"/>
              </a:rPr>
              <a:t>вопросы 1,2,4, пересказ</a:t>
            </a:r>
          </a:p>
          <a:p>
            <a:r>
              <a:rPr lang="ru-RU" sz="3200" b="1" dirty="0" smtClean="0">
                <a:solidFill>
                  <a:schemeClr val="tx1"/>
                </a:solidFill>
                <a:latin typeface="Arial" pitchFamily="34" charset="0"/>
                <a:cs typeface="Arial" pitchFamily="34" charset="0"/>
              </a:rPr>
              <a:t>Задание по выбору*</a:t>
            </a:r>
          </a:p>
          <a:p>
            <a:pPr marL="514350" indent="-514350" eaLnBrk="1" hangingPunct="1">
              <a:buAutoNum type="arabicPeriod"/>
            </a:pPr>
            <a:r>
              <a:rPr lang="ru-RU" sz="3200" dirty="0" smtClean="0">
                <a:solidFill>
                  <a:schemeClr val="tx1"/>
                </a:solidFill>
                <a:latin typeface="Arial" pitchFamily="34" charset="0"/>
                <a:cs typeface="Arial" pitchFamily="34" charset="0"/>
              </a:rPr>
              <a:t>Найдите общее и различное в истории Ассирии и Египта ;</a:t>
            </a:r>
          </a:p>
          <a:p>
            <a:pPr marL="514350" indent="-514350">
              <a:buAutoNum type="arabicPeriod"/>
            </a:pPr>
            <a:r>
              <a:rPr lang="ru-RU" sz="3200" dirty="0" smtClean="0">
                <a:solidFill>
                  <a:schemeClr val="tx1"/>
                </a:solidFill>
                <a:latin typeface="Arial" pitchFamily="34" charset="0"/>
                <a:cs typeface="Arial" pitchFamily="34" charset="0"/>
              </a:rPr>
              <a:t>Написать записки путешественника о  столице Ассирии</a:t>
            </a:r>
          </a:p>
        </p:txBody>
      </p:sp>
    </p:spTree>
  </p:cSld>
  <p:clrMapOvr>
    <a:masterClrMapping/>
  </p:clrMapOvr>
  <p:transition>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500034" y="5143512"/>
            <a:ext cx="8001056" cy="135732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71472" y="3214686"/>
            <a:ext cx="7929618" cy="16430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71472" y="1428736"/>
            <a:ext cx="7929618" cy="15716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r>
              <a:rPr lang="ru-RU" dirty="0" smtClean="0"/>
              <a:t>На уроке я работал</a:t>
            </a:r>
            <a:endParaRPr lang="ru-RU" dirty="0"/>
          </a:p>
        </p:txBody>
      </p:sp>
      <p:pic>
        <p:nvPicPr>
          <p:cNvPr id="4" name="Содержимое 3" descr="1604558-09aa5771a4b11601.gif"/>
          <p:cNvPicPr>
            <a:picLocks noGrp="1" noChangeAspect="1"/>
          </p:cNvPicPr>
          <p:nvPr>
            <p:ph idx="1"/>
          </p:nvPr>
        </p:nvPicPr>
        <p:blipFill>
          <a:blip r:embed="rId2"/>
          <a:stretch>
            <a:fillRect/>
          </a:stretch>
        </p:blipFill>
        <p:spPr>
          <a:xfrm>
            <a:off x="785786" y="1643050"/>
            <a:ext cx="1071570" cy="1071570"/>
          </a:xfrm>
        </p:spPr>
      </p:pic>
      <p:pic>
        <p:nvPicPr>
          <p:cNvPr id="5" name="Рисунок 4" descr="1604571-3be24ac086ad4aa7.gif"/>
          <p:cNvPicPr>
            <a:picLocks noChangeAspect="1"/>
          </p:cNvPicPr>
          <p:nvPr/>
        </p:nvPicPr>
        <p:blipFill>
          <a:blip r:embed="rId3"/>
          <a:stretch>
            <a:fillRect/>
          </a:stretch>
        </p:blipFill>
        <p:spPr>
          <a:xfrm>
            <a:off x="785786" y="3500438"/>
            <a:ext cx="1071571" cy="964414"/>
          </a:xfrm>
          <a:prstGeom prst="rect">
            <a:avLst/>
          </a:prstGeom>
        </p:spPr>
      </p:pic>
      <p:pic>
        <p:nvPicPr>
          <p:cNvPr id="6" name="Рисунок 5" descr="1604555-ad32c25e94a984fc.gif"/>
          <p:cNvPicPr>
            <a:picLocks noChangeAspect="1"/>
          </p:cNvPicPr>
          <p:nvPr/>
        </p:nvPicPr>
        <p:blipFill>
          <a:blip r:embed="rId4"/>
          <a:stretch>
            <a:fillRect/>
          </a:stretch>
        </p:blipFill>
        <p:spPr>
          <a:xfrm>
            <a:off x="714348" y="5286388"/>
            <a:ext cx="1047750" cy="1047750"/>
          </a:xfrm>
          <a:prstGeom prst="rect">
            <a:avLst/>
          </a:prstGeom>
        </p:spPr>
      </p:pic>
      <p:sp>
        <p:nvSpPr>
          <p:cNvPr id="12" name="TextBox 11"/>
          <p:cNvSpPr txBox="1"/>
          <p:nvPr/>
        </p:nvSpPr>
        <p:spPr>
          <a:xfrm>
            <a:off x="2214546" y="1785926"/>
            <a:ext cx="4429156" cy="646331"/>
          </a:xfrm>
          <a:prstGeom prst="rect">
            <a:avLst/>
          </a:prstGeom>
          <a:noFill/>
        </p:spPr>
        <p:txBody>
          <a:bodyPr wrap="square" rtlCol="0">
            <a:spAutoFit/>
          </a:bodyPr>
          <a:lstStyle/>
          <a:p>
            <a:r>
              <a:rPr lang="ru-RU" sz="3600" dirty="0" smtClean="0"/>
              <a:t>активно</a:t>
            </a:r>
            <a:endParaRPr lang="ru-RU" sz="3600" dirty="0"/>
          </a:p>
        </p:txBody>
      </p:sp>
      <p:sp>
        <p:nvSpPr>
          <p:cNvPr id="13" name="TextBox 12"/>
          <p:cNvSpPr txBox="1"/>
          <p:nvPr/>
        </p:nvSpPr>
        <p:spPr>
          <a:xfrm>
            <a:off x="2357422" y="3714752"/>
            <a:ext cx="5572164" cy="646331"/>
          </a:xfrm>
          <a:prstGeom prst="rect">
            <a:avLst/>
          </a:prstGeom>
          <a:noFill/>
        </p:spPr>
        <p:txBody>
          <a:bodyPr wrap="square" rtlCol="0">
            <a:spAutoFit/>
          </a:bodyPr>
          <a:lstStyle/>
          <a:p>
            <a:r>
              <a:rPr lang="ru-RU" sz="3600" dirty="0" smtClean="0"/>
              <a:t>удовлетворительно</a:t>
            </a:r>
            <a:endParaRPr lang="ru-RU" sz="3600" dirty="0"/>
          </a:p>
        </p:txBody>
      </p:sp>
      <p:sp>
        <p:nvSpPr>
          <p:cNvPr id="14" name="TextBox 13"/>
          <p:cNvSpPr txBox="1"/>
          <p:nvPr/>
        </p:nvSpPr>
        <p:spPr>
          <a:xfrm>
            <a:off x="2357422" y="5643579"/>
            <a:ext cx="4429156" cy="646331"/>
          </a:xfrm>
          <a:prstGeom prst="rect">
            <a:avLst/>
          </a:prstGeom>
          <a:noFill/>
        </p:spPr>
        <p:txBody>
          <a:bodyPr wrap="square" rtlCol="0">
            <a:spAutoFit/>
          </a:bodyPr>
          <a:lstStyle/>
          <a:p>
            <a:r>
              <a:rPr lang="ru-RU" sz="3600" dirty="0" smtClean="0"/>
              <a:t>Не работал</a:t>
            </a:r>
            <a:endParaRPr lang="ru-RU" sz="36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4786346"/>
          </a:xfrm>
        </p:spPr>
        <p:txBody>
          <a:bodyPr/>
          <a:lstStyle/>
          <a:p>
            <a:r>
              <a:rPr lang="ru-RU" dirty="0" smtClean="0"/>
              <a:t>Закончи предложение </a:t>
            </a:r>
            <a:br>
              <a:rPr lang="ru-RU" dirty="0" smtClean="0"/>
            </a:br>
            <a:r>
              <a:rPr lang="ru-RU" dirty="0" smtClean="0"/>
              <a:t/>
            </a:r>
            <a:br>
              <a:rPr lang="ru-RU" dirty="0" smtClean="0"/>
            </a:br>
            <a:r>
              <a:rPr lang="ru-RU" dirty="0" smtClean="0"/>
              <a:t>На уроке я узнал ……………</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урока</a:t>
            </a:r>
            <a:endParaRPr lang="ru-RU" dirty="0"/>
          </a:p>
        </p:txBody>
      </p:sp>
      <p:sp>
        <p:nvSpPr>
          <p:cNvPr id="3" name="Содержимое 2"/>
          <p:cNvSpPr>
            <a:spLocks noGrp="1"/>
          </p:cNvSpPr>
          <p:nvPr>
            <p:ph idx="1"/>
          </p:nvPr>
        </p:nvSpPr>
        <p:spPr/>
        <p:txBody>
          <a:bodyPr/>
          <a:lstStyle/>
          <a:p>
            <a:pPr marL="514350" indent="-514350">
              <a:buFont typeface="+mj-lt"/>
              <a:buAutoNum type="arabicPeriod"/>
            </a:pPr>
            <a:r>
              <a:rPr lang="ru-RU" dirty="0" smtClean="0"/>
              <a:t>Географическое положение Ассирии.</a:t>
            </a:r>
          </a:p>
          <a:p>
            <a:pPr marL="514350" indent="-514350">
              <a:buFont typeface="+mj-lt"/>
              <a:buAutoNum type="arabicPeriod"/>
            </a:pPr>
            <a:r>
              <a:rPr lang="ru-RU" dirty="0" smtClean="0"/>
              <a:t>Ассирийское военное искусство.</a:t>
            </a:r>
          </a:p>
          <a:p>
            <a:pPr marL="514350" indent="-514350">
              <a:buFont typeface="+mj-lt"/>
              <a:buAutoNum type="arabicPeriod"/>
            </a:pPr>
            <a:r>
              <a:rPr lang="ru-RU" dirty="0" smtClean="0"/>
              <a:t>Завоевания ассирийской армии.</a:t>
            </a:r>
          </a:p>
          <a:p>
            <a:pPr marL="514350" indent="-514350">
              <a:buFont typeface="+mj-lt"/>
              <a:buAutoNum type="arabicPeriod"/>
            </a:pPr>
            <a:r>
              <a:rPr lang="ru-RU" dirty="0" smtClean="0"/>
              <a:t>Причины гибели Ассирийской державы.</a:t>
            </a:r>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1470025"/>
          </a:xfrm>
        </p:spPr>
        <p:txBody>
          <a:bodyPr/>
          <a:lstStyle/>
          <a:p>
            <a:r>
              <a:rPr lang="ru-RU" dirty="0" smtClean="0"/>
              <a:t>Вспомним государства Древнего Востока</a:t>
            </a:r>
            <a:endParaRPr lang="ru-RU" dirty="0"/>
          </a:p>
        </p:txBody>
      </p:sp>
      <p:sp>
        <p:nvSpPr>
          <p:cNvPr id="3" name="Подзаголовок 2"/>
          <p:cNvSpPr>
            <a:spLocks noGrp="1"/>
          </p:cNvSpPr>
          <p:nvPr>
            <p:ph type="subTitle" idx="1"/>
          </p:nvPr>
        </p:nvSpPr>
        <p:spPr>
          <a:xfrm>
            <a:off x="1071538" y="2285992"/>
            <a:ext cx="6700862" cy="4214842"/>
          </a:xfrm>
        </p:spPr>
        <p:txBody>
          <a:bodyPr/>
          <a:lstStyle/>
          <a:p>
            <a:pPr>
              <a:spcBef>
                <a:spcPts val="0"/>
              </a:spcBef>
            </a:pPr>
            <a:r>
              <a:rPr lang="ru-RU" sz="3600" b="1" dirty="0" smtClean="0">
                <a:solidFill>
                  <a:schemeClr val="tx1">
                    <a:lumMod val="75000"/>
                    <a:lumOff val="25000"/>
                  </a:schemeClr>
                </a:solidFill>
              </a:rPr>
              <a:t>Подсказка </a:t>
            </a:r>
          </a:p>
          <a:p>
            <a:pPr>
              <a:spcBef>
                <a:spcPts val="0"/>
              </a:spcBef>
            </a:pPr>
            <a:r>
              <a:rPr lang="ru-RU" dirty="0" smtClean="0">
                <a:solidFill>
                  <a:schemeClr val="tx1">
                    <a:lumMod val="75000"/>
                    <a:lumOff val="25000"/>
                  </a:schemeClr>
                </a:solidFill>
              </a:rPr>
              <a:t>Река Нил</a:t>
            </a:r>
          </a:p>
          <a:p>
            <a:pPr>
              <a:spcBef>
                <a:spcPts val="0"/>
              </a:spcBef>
            </a:pPr>
            <a:r>
              <a:rPr lang="ru-RU" dirty="0" smtClean="0">
                <a:solidFill>
                  <a:schemeClr val="tx1">
                    <a:lumMod val="75000"/>
                    <a:lumOff val="25000"/>
                  </a:schemeClr>
                </a:solidFill>
              </a:rPr>
              <a:t>Реки Тигр и Евфрат</a:t>
            </a:r>
          </a:p>
          <a:p>
            <a:pPr>
              <a:spcBef>
                <a:spcPts val="0"/>
              </a:spcBef>
            </a:pPr>
            <a:r>
              <a:rPr lang="ru-RU" dirty="0" smtClean="0">
                <a:solidFill>
                  <a:schemeClr val="tx1">
                    <a:lumMod val="75000"/>
                    <a:lumOff val="25000"/>
                  </a:schemeClr>
                </a:solidFill>
              </a:rPr>
              <a:t>Государство царя Хаммурапи</a:t>
            </a:r>
          </a:p>
          <a:p>
            <a:pPr>
              <a:spcBef>
                <a:spcPts val="0"/>
              </a:spcBef>
            </a:pPr>
            <a:r>
              <a:rPr lang="ru-RU" dirty="0" smtClean="0">
                <a:solidFill>
                  <a:schemeClr val="tx1">
                    <a:lumMod val="75000"/>
                    <a:lumOff val="25000"/>
                  </a:schemeClr>
                </a:solidFill>
              </a:rPr>
              <a:t>Города Библ, Сидон, Тир</a:t>
            </a:r>
            <a:endParaRPr lang="ru-RU" dirty="0">
              <a:solidFill>
                <a:schemeClr val="tx1">
                  <a:lumMod val="75000"/>
                  <a:lumOff val="25000"/>
                </a:schemeClr>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Проблемный вопрос:</a:t>
            </a:r>
            <a:endParaRPr lang="ru-RU" dirty="0"/>
          </a:p>
        </p:txBody>
      </p:sp>
      <p:sp>
        <p:nvSpPr>
          <p:cNvPr id="3" name="Содержимое 2"/>
          <p:cNvSpPr>
            <a:spLocks noGrp="1"/>
          </p:cNvSpPr>
          <p:nvPr>
            <p:ph idx="1"/>
          </p:nvPr>
        </p:nvSpPr>
        <p:spPr/>
        <p:txBody>
          <a:bodyPr/>
          <a:lstStyle/>
          <a:p>
            <a:pPr>
              <a:buNone/>
            </a:pPr>
            <a:r>
              <a:rPr lang="ru-RU" sz="5400" dirty="0" smtClean="0"/>
              <a:t>Какое значение в судьбе Ассирийской державы играло открытие железа? </a:t>
            </a:r>
            <a:endParaRPr lang="ru-RU" sz="5400"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Географическое положение</a:t>
            </a:r>
            <a:endParaRPr lang="ru-RU" dirty="0"/>
          </a:p>
        </p:txBody>
      </p:sp>
      <p:sp>
        <p:nvSpPr>
          <p:cNvPr id="3" name="Содержимое 2"/>
          <p:cNvSpPr>
            <a:spLocks noGrp="1"/>
          </p:cNvSpPr>
          <p:nvPr>
            <p:ph idx="1"/>
          </p:nvPr>
        </p:nvSpPr>
        <p:spPr/>
        <p:txBody>
          <a:bodyPr/>
          <a:lstStyle/>
          <a:p>
            <a:pPr>
              <a:buNone/>
            </a:pPr>
            <a:r>
              <a:rPr lang="ru-RU" b="1" dirty="0" smtClean="0"/>
              <a:t> </a:t>
            </a:r>
          </a:p>
          <a:p>
            <a:r>
              <a:rPr lang="ru-RU" dirty="0" smtClean="0"/>
              <a:t>Ассирия расположена </a:t>
            </a:r>
            <a:r>
              <a:rPr lang="ru-RU" b="1" dirty="0" smtClean="0"/>
              <a:t>в верхнем течении р. Тигр</a:t>
            </a:r>
          </a:p>
          <a:p>
            <a:r>
              <a:rPr lang="ru-RU" dirty="0" smtClean="0"/>
              <a:t>Почва </a:t>
            </a:r>
            <a:r>
              <a:rPr lang="ru-RU" b="1" dirty="0" smtClean="0"/>
              <a:t>каменистая</a:t>
            </a:r>
          </a:p>
          <a:p>
            <a:r>
              <a:rPr lang="ru-RU" dirty="0" smtClean="0"/>
              <a:t>Занятия  </a:t>
            </a:r>
            <a:r>
              <a:rPr lang="ru-RU" b="1" dirty="0" smtClean="0"/>
              <a:t>жителей охота, скотоводство, торговля</a:t>
            </a:r>
            <a:endParaRPr lang="ru-RU" b="1"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ru-RU" smtClean="0"/>
              <a:t>Запишите дату:</a:t>
            </a:r>
          </a:p>
        </p:txBody>
      </p:sp>
      <p:sp>
        <p:nvSpPr>
          <p:cNvPr id="19459" name="Rectangle 3"/>
          <p:cNvSpPr>
            <a:spLocks noGrp="1" noChangeArrowheads="1"/>
          </p:cNvSpPr>
          <p:nvPr>
            <p:ph type="body" idx="4294967295"/>
          </p:nvPr>
        </p:nvSpPr>
        <p:spPr/>
        <p:txBody>
          <a:bodyPr/>
          <a:lstStyle/>
          <a:p>
            <a:pPr algn="ctr">
              <a:buFontTx/>
              <a:buNone/>
            </a:pPr>
            <a:r>
              <a:rPr lang="en-US" sz="8000" dirty="0" smtClean="0">
                <a:solidFill>
                  <a:schemeClr val="tx1"/>
                </a:solidFill>
              </a:rPr>
              <a:t>X </a:t>
            </a:r>
            <a:r>
              <a:rPr lang="ru-RU" sz="8000" dirty="0" smtClean="0">
                <a:solidFill>
                  <a:schemeClr val="tx1"/>
                </a:solidFill>
              </a:rPr>
              <a:t>век до н.э. – </a:t>
            </a:r>
          </a:p>
          <a:p>
            <a:pPr algn="ctr">
              <a:buFontTx/>
              <a:buNone/>
            </a:pPr>
            <a:r>
              <a:rPr lang="ru-RU" sz="8000" dirty="0" smtClean="0">
                <a:solidFill>
                  <a:schemeClr val="tx1"/>
                </a:solidFill>
              </a:rPr>
              <a:t>освоение железа.</a:t>
            </a:r>
          </a:p>
        </p:txBody>
      </p:sp>
      <p:pic>
        <p:nvPicPr>
          <p:cNvPr id="19460"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7"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945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14" dur="8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9459">
                                            <p:txEl>
                                              <p:pRg st="1" end="1"/>
                                            </p:txEl>
                                          </p:spTgt>
                                        </p:tgtEl>
                                        <p:attrNameLst>
                                          <p:attrName>fill.type</p:attrName>
                                        </p:attrNameLst>
                                      </p:cBhvr>
                                      <p:to>
                                        <p:strVal val="solid"/>
                                      </p:to>
                                    </p:set>
                                  </p:childTnLst>
                                </p:cTn>
                              </p:par>
                            </p:childTnLst>
                          </p:cTn>
                        </p:par>
                        <p:par>
                          <p:cTn id="17" fill="hold">
                            <p:stCondLst>
                              <p:cond delay="64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20" dur="100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100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22" dur="1000"/>
                                        <p:tgtEl>
                                          <p:spTgt spid="19459">
                                            <p:txEl>
                                              <p:pRg st="0" end="0"/>
                                            </p:txEl>
                                          </p:spTgt>
                                        </p:tgtEl>
                                        <p:attrNameLst>
                                          <p:attrName>fill.type</p:attrName>
                                        </p:attrNameLst>
                                      </p:cBhvr>
                                      <p:to>
                                        <p:strVal val="solid"/>
                                      </p:to>
                                    </p:set>
                                  </p:childTnLst>
                                </p:cTn>
                              </p:par>
                            </p:childTnLst>
                          </p:cTn>
                        </p:par>
                        <p:par>
                          <p:cTn id="23" fill="hold">
                            <p:stCondLst>
                              <p:cond delay="664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26" dur="100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100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28" dur="1000"/>
                                        <p:tgtEl>
                                          <p:spTgt spid="1945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8596" y="214290"/>
          <a:ext cx="8358246" cy="6215106"/>
        </p:xfrm>
        <a:graphic>
          <a:graphicData uri="http://schemas.openxmlformats.org/drawingml/2006/table">
            <a:tbl>
              <a:tblPr firstRow="1" bandRow="1">
                <a:tableStyleId>{16D9F66E-5EB9-4882-86FB-DCBF35E3C3E4}</a:tableStyleId>
              </a:tblPr>
              <a:tblGrid>
                <a:gridCol w="4081174"/>
                <a:gridCol w="4277072"/>
              </a:tblGrid>
              <a:tr h="1211431">
                <a:tc>
                  <a:txBody>
                    <a:bodyPr/>
                    <a:lstStyle/>
                    <a:p>
                      <a:r>
                        <a:rPr lang="ru-RU" sz="2400" dirty="0" smtClean="0"/>
                        <a:t>вооружение</a:t>
                      </a:r>
                      <a:endParaRPr lang="ru-RU" sz="2400" dirty="0"/>
                    </a:p>
                  </a:txBody>
                  <a:tcPr/>
                </a:tc>
                <a:tc>
                  <a:txBody>
                    <a:bodyPr/>
                    <a:lstStyle/>
                    <a:p>
                      <a:r>
                        <a:rPr lang="ru-RU" sz="2400" dirty="0" smtClean="0"/>
                        <a:t>Новый виды войск</a:t>
                      </a:r>
                    </a:p>
                    <a:p>
                      <a:r>
                        <a:rPr lang="ru-RU" sz="2400" dirty="0" smtClean="0"/>
                        <a:t>Технические приспособления</a:t>
                      </a:r>
                      <a:endParaRPr lang="ru-RU" sz="2400" dirty="0"/>
                    </a:p>
                  </a:txBody>
                  <a:tcPr/>
                </a:tc>
              </a:tr>
              <a:tr h="5003675">
                <a:tc>
                  <a:txBody>
                    <a:bodyPr/>
                    <a:lstStyle/>
                    <a:p>
                      <a:endParaRPr lang="ru-RU" sz="4000" dirty="0">
                        <a:latin typeface="Times New Roman" pitchFamily="18" charset="0"/>
                        <a:cs typeface="Times New Roman" pitchFamily="18" charset="0"/>
                      </a:endParaRPr>
                    </a:p>
                  </a:txBody>
                  <a:tcPr/>
                </a:tc>
                <a:tc>
                  <a:txBody>
                    <a:bodyPr/>
                    <a:lstStyle/>
                    <a:p>
                      <a:endParaRPr lang="ru-RU" sz="4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8596" y="214290"/>
          <a:ext cx="8358246" cy="6215106"/>
        </p:xfrm>
        <a:graphic>
          <a:graphicData uri="http://schemas.openxmlformats.org/drawingml/2006/table">
            <a:tbl>
              <a:tblPr firstRow="1" bandRow="1">
                <a:tableStyleId>{16D9F66E-5EB9-4882-86FB-DCBF35E3C3E4}</a:tableStyleId>
              </a:tblPr>
              <a:tblGrid>
                <a:gridCol w="4081174"/>
                <a:gridCol w="4277072"/>
              </a:tblGrid>
              <a:tr h="1211431">
                <a:tc>
                  <a:txBody>
                    <a:bodyPr/>
                    <a:lstStyle/>
                    <a:p>
                      <a:r>
                        <a:rPr lang="ru-RU" sz="2400" dirty="0" smtClean="0"/>
                        <a:t>вооружение</a:t>
                      </a:r>
                      <a:endParaRPr lang="ru-RU" sz="2400" dirty="0"/>
                    </a:p>
                  </a:txBody>
                  <a:tcPr/>
                </a:tc>
                <a:tc>
                  <a:txBody>
                    <a:bodyPr/>
                    <a:lstStyle/>
                    <a:p>
                      <a:r>
                        <a:rPr lang="ru-RU" sz="2400" dirty="0" smtClean="0"/>
                        <a:t>Новый виды войск</a:t>
                      </a:r>
                    </a:p>
                    <a:p>
                      <a:r>
                        <a:rPr lang="ru-RU" sz="2400" dirty="0" smtClean="0"/>
                        <a:t>Технические приспособления</a:t>
                      </a:r>
                      <a:endParaRPr lang="ru-RU" sz="2400" dirty="0"/>
                    </a:p>
                  </a:txBody>
                  <a:tcPr/>
                </a:tc>
              </a:tr>
              <a:tr h="5003675">
                <a:tc>
                  <a:txBody>
                    <a:bodyPr/>
                    <a:lstStyle/>
                    <a:p>
                      <a:r>
                        <a:rPr lang="ru-RU" sz="4000" kern="1200" dirty="0" smtClean="0">
                          <a:solidFill>
                            <a:schemeClr val="dk1"/>
                          </a:solidFill>
                          <a:latin typeface="Times New Roman" pitchFamily="18" charset="0"/>
                          <a:ea typeface="+mn-ea"/>
                          <a:cs typeface="Times New Roman" pitchFamily="18" charset="0"/>
                        </a:rPr>
                        <a:t>Лук</a:t>
                      </a:r>
                    </a:p>
                    <a:p>
                      <a:r>
                        <a:rPr lang="ru-RU" sz="4000" i="1" u="none" strike="noStrike" kern="1200" dirty="0" smtClean="0">
                          <a:solidFill>
                            <a:schemeClr val="dk1"/>
                          </a:solidFill>
                          <a:latin typeface="Times New Roman" pitchFamily="18" charset="0"/>
                          <a:ea typeface="+mn-ea"/>
                          <a:cs typeface="Times New Roman" pitchFamily="18" charset="0"/>
                        </a:rPr>
                        <a:t>копье</a:t>
                      </a:r>
                      <a:endParaRPr lang="ru-RU" sz="4000" i="1" kern="1200" dirty="0" smtClean="0">
                        <a:solidFill>
                          <a:schemeClr val="dk1"/>
                        </a:solidFill>
                        <a:latin typeface="Times New Roman" pitchFamily="18" charset="0"/>
                        <a:ea typeface="+mn-ea"/>
                        <a:cs typeface="Times New Roman" pitchFamily="18" charset="0"/>
                      </a:endParaRPr>
                    </a:p>
                    <a:p>
                      <a:r>
                        <a:rPr lang="ru-RU" sz="4000" i="1" u="none" strike="noStrike" kern="1200" dirty="0" smtClean="0">
                          <a:solidFill>
                            <a:schemeClr val="dk1"/>
                          </a:solidFill>
                          <a:latin typeface="Times New Roman" pitchFamily="18" charset="0"/>
                          <a:ea typeface="+mn-ea"/>
                          <a:cs typeface="Times New Roman" pitchFamily="18" charset="0"/>
                        </a:rPr>
                        <a:t>меч</a:t>
                      </a:r>
                      <a:endParaRPr lang="ru-RU" sz="4000" i="1" kern="1200" dirty="0" smtClean="0">
                        <a:solidFill>
                          <a:schemeClr val="dk1"/>
                        </a:solidFill>
                        <a:latin typeface="Times New Roman" pitchFamily="18" charset="0"/>
                        <a:ea typeface="+mn-ea"/>
                        <a:cs typeface="Times New Roman" pitchFamily="18" charset="0"/>
                      </a:endParaRPr>
                    </a:p>
                    <a:p>
                      <a:r>
                        <a:rPr lang="ru-RU" sz="4000" i="1" u="none" strike="noStrike" kern="1200" dirty="0" smtClean="0">
                          <a:solidFill>
                            <a:schemeClr val="dk1"/>
                          </a:solidFill>
                          <a:latin typeface="Times New Roman" pitchFamily="18" charset="0"/>
                          <a:ea typeface="+mn-ea"/>
                          <a:cs typeface="Times New Roman" pitchFamily="18" charset="0"/>
                        </a:rPr>
                        <a:t>Кинжал</a:t>
                      </a:r>
                    </a:p>
                    <a:p>
                      <a:r>
                        <a:rPr lang="ru-RU" sz="4000" i="1" u="none" strike="noStrike" kern="1200" dirty="0" smtClean="0">
                          <a:solidFill>
                            <a:schemeClr val="dk1"/>
                          </a:solidFill>
                          <a:latin typeface="Times New Roman" pitchFamily="18" charset="0"/>
                          <a:ea typeface="+mn-ea"/>
                          <a:cs typeface="Times New Roman" pitchFamily="18" charset="0"/>
                        </a:rPr>
                        <a:t>топор</a:t>
                      </a:r>
                      <a:endParaRPr lang="ru-RU" sz="4000" kern="1200" dirty="0" smtClean="0">
                        <a:solidFill>
                          <a:schemeClr val="dk1"/>
                        </a:solidFill>
                        <a:latin typeface="Times New Roman" pitchFamily="18" charset="0"/>
                        <a:ea typeface="+mn-ea"/>
                        <a:cs typeface="Times New Roman" pitchFamily="18" charset="0"/>
                      </a:endParaRPr>
                    </a:p>
                    <a:p>
                      <a:r>
                        <a:rPr lang="ru-RU" sz="4000" i="1" u="none" strike="noStrike" kern="1200" dirty="0" smtClean="0">
                          <a:solidFill>
                            <a:schemeClr val="dk1"/>
                          </a:solidFill>
                          <a:latin typeface="Times New Roman" pitchFamily="18" charset="0"/>
                          <a:ea typeface="+mn-ea"/>
                          <a:cs typeface="Times New Roman" pitchFamily="18" charset="0"/>
                        </a:rPr>
                        <a:t>Щиты</a:t>
                      </a:r>
                      <a:r>
                        <a:rPr lang="ru-RU" sz="4000" kern="1200" dirty="0" smtClean="0">
                          <a:solidFill>
                            <a:schemeClr val="dk1"/>
                          </a:solidFill>
                          <a:latin typeface="Times New Roman" pitchFamily="18" charset="0"/>
                          <a:ea typeface="+mn-ea"/>
                          <a:cs typeface="Times New Roman" pitchFamily="18" charset="0"/>
                        </a:rPr>
                        <a:t> </a:t>
                      </a:r>
                      <a:endParaRPr lang="ru-RU" sz="4000" dirty="0">
                        <a:latin typeface="Times New Roman" pitchFamily="18" charset="0"/>
                        <a:cs typeface="Times New Roman" pitchFamily="18" charset="0"/>
                      </a:endParaRPr>
                    </a:p>
                  </a:txBody>
                  <a:tcPr/>
                </a:tc>
                <a:tc>
                  <a:txBody>
                    <a:bodyPr/>
                    <a:lstStyle/>
                    <a:p>
                      <a:r>
                        <a:rPr lang="ru-RU" sz="4000" i="1" kern="1200" dirty="0" smtClean="0">
                          <a:solidFill>
                            <a:schemeClr val="dk1"/>
                          </a:solidFill>
                          <a:latin typeface="Times New Roman" pitchFamily="18" charset="0"/>
                          <a:ea typeface="+mn-ea"/>
                          <a:cs typeface="Times New Roman" pitchFamily="18" charset="0"/>
                        </a:rPr>
                        <a:t>Конница</a:t>
                      </a:r>
                    </a:p>
                    <a:p>
                      <a:r>
                        <a:rPr lang="ru-RU" sz="4000" i="1" kern="1200" dirty="0" smtClean="0">
                          <a:solidFill>
                            <a:schemeClr val="dk1"/>
                          </a:solidFill>
                          <a:latin typeface="Times New Roman" pitchFamily="18" charset="0"/>
                          <a:ea typeface="+mn-ea"/>
                          <a:cs typeface="Times New Roman" pitchFamily="18" charset="0"/>
                        </a:rPr>
                        <a:t>«инженерные» части</a:t>
                      </a:r>
                    </a:p>
                    <a:p>
                      <a:r>
                        <a:rPr lang="ru-RU" sz="4000" i="1" kern="1200" dirty="0" smtClean="0">
                          <a:solidFill>
                            <a:schemeClr val="dk1"/>
                          </a:solidFill>
                          <a:latin typeface="Times New Roman" pitchFamily="18" charset="0"/>
                          <a:ea typeface="+mn-ea"/>
                          <a:cs typeface="Times New Roman" pitchFamily="18" charset="0"/>
                        </a:rPr>
                        <a:t>Катапульты</a:t>
                      </a:r>
                    </a:p>
                    <a:p>
                      <a:r>
                        <a:rPr lang="ru-RU" sz="4000" i="1" kern="1200" dirty="0" smtClean="0">
                          <a:solidFill>
                            <a:schemeClr val="dk1"/>
                          </a:solidFill>
                          <a:latin typeface="Times New Roman" pitchFamily="18" charset="0"/>
                          <a:ea typeface="+mn-ea"/>
                          <a:cs typeface="Times New Roman" pitchFamily="18" charset="0"/>
                        </a:rPr>
                        <a:t>Таран</a:t>
                      </a:r>
                    </a:p>
                    <a:p>
                      <a:r>
                        <a:rPr lang="ru-RU" sz="4000" i="1" kern="1200" dirty="0" smtClean="0">
                          <a:solidFill>
                            <a:schemeClr val="dk1"/>
                          </a:solidFill>
                          <a:latin typeface="Times New Roman" pitchFamily="18" charset="0"/>
                          <a:ea typeface="+mn-ea"/>
                          <a:cs typeface="Times New Roman" pitchFamily="18" charset="0"/>
                        </a:rPr>
                        <a:t>бурдюки</a:t>
                      </a:r>
                      <a:r>
                        <a:rPr lang="ru-RU" sz="4000" kern="1200" dirty="0" smtClean="0">
                          <a:solidFill>
                            <a:schemeClr val="dk1"/>
                          </a:solidFill>
                          <a:latin typeface="Times New Roman" pitchFamily="18" charset="0"/>
                          <a:ea typeface="+mn-ea"/>
                          <a:cs typeface="Times New Roman" pitchFamily="18" charset="0"/>
                        </a:rPr>
                        <a:t> </a:t>
                      </a:r>
                    </a:p>
                    <a:p>
                      <a:r>
                        <a:rPr lang="ru-RU" sz="4000" i="1" u="none" strike="noStrike" kern="1200" dirty="0" smtClean="0">
                          <a:solidFill>
                            <a:schemeClr val="dk1"/>
                          </a:solidFill>
                          <a:latin typeface="Times New Roman" pitchFamily="18" charset="0"/>
                          <a:ea typeface="+mn-ea"/>
                          <a:cs typeface="Times New Roman" pitchFamily="18" charset="0"/>
                        </a:rPr>
                        <a:t>колесницы</a:t>
                      </a:r>
                      <a:endParaRPr lang="ru-RU" sz="4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251</Words>
  <Application>Microsoft Office PowerPoint</Application>
  <PresentationFormat>Экран (4:3)</PresentationFormat>
  <Paragraphs>65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Презентация к уроку История Древнего мира  5 класс Выполнила учитель истории Будилова Евгения Анатольевна МБОУ «СОШ№17» г.Усолье-Сибирское Иркутской области</vt:lpstr>
      <vt:lpstr>Ассирийская военная держава</vt:lpstr>
      <vt:lpstr>План урока</vt:lpstr>
      <vt:lpstr>Вспомним государства Древнего Востока</vt:lpstr>
      <vt:lpstr>Проблемный вопрос:</vt:lpstr>
      <vt:lpstr>Географическое положение</vt:lpstr>
      <vt:lpstr>Запишите дату:</vt:lpstr>
      <vt:lpstr>Слайд 8</vt:lpstr>
      <vt:lpstr>Слайд 9</vt:lpstr>
      <vt:lpstr>Слайд 10</vt:lpstr>
      <vt:lpstr>Слайд 11</vt:lpstr>
      <vt:lpstr>Слайд 12</vt:lpstr>
      <vt:lpstr>Слайд 13</vt:lpstr>
      <vt:lpstr>Словарь:</vt:lpstr>
      <vt:lpstr>Основные направления походов ассирийских царей</vt:lpstr>
      <vt:lpstr>Словарь:</vt:lpstr>
      <vt:lpstr>Слайд 17</vt:lpstr>
      <vt:lpstr>Запишите дату:</vt:lpstr>
      <vt:lpstr>Проблемный вопрос:</vt:lpstr>
      <vt:lpstr> Ассирия находилась в (1...) течении реки (2...).  Почва Ассирии каменистая, богата залежами (3.. .).  В (4...) веке до н. э. армия Ассирии стала самой сильно в мире.  (2...) (1...) (3.. .) (4...)  (Тигр, верхнем, железа, восьмом).  </vt:lpstr>
      <vt:lpstr>Ассирийская армия использовала оружие, изготовленное из (1...). Ассирийцы впервые применили для штурма крепостей (2...), для переправы через реку (3...). Столица Ассирии (4...) была самым богатым городом.     (2...)        (1...)          (4...)                  (3...)  (таран, железа, Ниневия, кожаные мешки).</vt:lpstr>
      <vt:lpstr>Слайд 22</vt:lpstr>
      <vt:lpstr>На уроке я работал</vt:lpstr>
      <vt:lpstr>Закончи предложение   На уроке я узнал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79</cp:revision>
  <dcterms:created xsi:type="dcterms:W3CDTF">2011-11-23T18:39:00Z</dcterms:created>
  <dcterms:modified xsi:type="dcterms:W3CDTF">2016-02-01T12:21:33Z</dcterms:modified>
</cp:coreProperties>
</file>