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68" d="100"/>
          <a:sy n="68" d="100"/>
        </p:scale>
        <p:origin x="-120" y="-2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5" name="Straight Connector 31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Isosceles Triangle 26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30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8"/>
            <p:cNvSpPr/>
            <p:nvPr/>
          </p:nvSpPr>
          <p:spPr>
            <a:xfrm rot="10800000">
              <a:off x="0" y="-528"/>
              <a:ext cx="842963" cy="5666225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22540-C14D-4480-AAA6-B477FD30EFB5}" type="datetimeFigureOut">
              <a:rPr lang="en-US"/>
              <a:pPr>
                <a:defRPr/>
              </a:pPr>
              <a:t>1/25/2016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A68A3-3931-48F7-BC41-04C070BFF9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CF155-8937-48C7-9629-A77B065916F7}" type="datetimeFigureOut">
              <a:rPr lang="en-US"/>
              <a:pPr>
                <a:defRPr/>
              </a:pPr>
              <a:t>1/25/2016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4BCB5-50FE-407E-9D81-802B251B34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9"/>
          <p:cNvSpPr txBox="1"/>
          <p:nvPr/>
        </p:nvSpPr>
        <p:spPr>
          <a:xfrm>
            <a:off x="541338" y="79057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“</a:t>
            </a:r>
          </a:p>
        </p:txBody>
      </p:sp>
      <p:sp>
        <p:nvSpPr>
          <p:cNvPr id="6" name="TextBox 21"/>
          <p:cNvSpPr txBox="1"/>
          <p:nvPr/>
        </p:nvSpPr>
        <p:spPr>
          <a:xfrm>
            <a:off x="8893175" y="28860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E90D8-EA47-4F9A-87E7-732916A750FF}" type="datetimeFigureOut">
              <a:rPr lang="en-US"/>
              <a:pPr>
                <a:defRPr/>
              </a:pPr>
              <a:t>1/25/2016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0B9C7-39E2-49F8-A67A-C9F369514C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BBE9F-ACFC-4062-A9DB-6D9B69C5E3A6}" type="datetimeFigureOut">
              <a:rPr lang="en-US"/>
              <a:pPr>
                <a:defRPr/>
              </a:pPr>
              <a:t>1/25/2016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00BEB-A4FC-468B-B115-CC00AE0E38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/>
          <p:cNvSpPr txBox="1"/>
          <p:nvPr/>
        </p:nvSpPr>
        <p:spPr>
          <a:xfrm>
            <a:off x="541338" y="79057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“</a:t>
            </a:r>
          </a:p>
        </p:txBody>
      </p:sp>
      <p:sp>
        <p:nvSpPr>
          <p:cNvPr id="6" name="TextBox 24"/>
          <p:cNvSpPr txBox="1"/>
          <p:nvPr/>
        </p:nvSpPr>
        <p:spPr>
          <a:xfrm>
            <a:off x="8893175" y="28860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E7842-A73C-4AFD-9D7D-79C4DB6DAC9D}" type="datetimeFigureOut">
              <a:rPr lang="en-US"/>
              <a:pPr>
                <a:defRPr/>
              </a:pPr>
              <a:t>1/25/2016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D03CC-0DBA-40C8-8A88-818DCB8D9E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15C3F-2C8B-4666-A51C-AD58BC13E383}" type="datetimeFigureOut">
              <a:rPr lang="en-US"/>
              <a:pPr>
                <a:defRPr/>
              </a:pPr>
              <a:t>1/25/2016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A0983-936B-48DE-9E9F-6AC61075C6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BCC2C-1E04-4D0E-90AF-EBE43FDC573E}" type="datetimeFigureOut">
              <a:rPr lang="en-US"/>
              <a:pPr>
                <a:defRPr/>
              </a:pPr>
              <a:t>1/25/2016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A8934-982E-46D0-AF1C-EC366C476C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3D0A0-3B55-4C98-8DC0-478543697518}" type="datetimeFigureOut">
              <a:rPr lang="en-US"/>
              <a:pPr>
                <a:defRPr/>
              </a:pPr>
              <a:t>1/25/2016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1DDBD-8BFE-4971-A6A3-A8472ECABD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5E6F3-FA72-4F16-96D1-ABFF6E6F7E97}" type="datetimeFigureOut">
              <a:rPr lang="en-US"/>
              <a:pPr>
                <a:defRPr/>
              </a:pPr>
              <a:t>1/25/2016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5D0C5-538D-46B0-8F8E-66BEACD841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3A412-7AE5-4398-8011-E06105AB3B41}" type="datetimeFigureOut">
              <a:rPr lang="en-US"/>
              <a:pPr>
                <a:defRPr/>
              </a:pPr>
              <a:t>1/25/2016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618BF-83DB-4600-87D8-D09D47384A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4ADA8-A555-4AFE-A82A-064F39DEA4C4}" type="datetimeFigureOut">
              <a:rPr lang="en-US"/>
              <a:pPr>
                <a:defRPr/>
              </a:pPr>
              <a:t>1/25/2016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6C45E-DB0A-412E-B0F8-225CCB1A08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45C95-6A26-4027-8CCB-4812FE1E0D6D}" type="datetimeFigureOut">
              <a:rPr lang="en-US"/>
              <a:pPr>
                <a:defRPr/>
              </a:pPr>
              <a:t>1/25/2016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7B3BB-06AD-417E-B732-21F854C55B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818B0-2E85-4F72-BB32-B79D75A39407}" type="datetimeFigureOut">
              <a:rPr lang="en-US"/>
              <a:pPr>
                <a:defRPr/>
              </a:pPr>
              <a:t>1/25/2016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A614C-55BC-469F-B5B3-DD68EBE5FF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23594-835F-4ACF-9221-B29826B0DA25}" type="datetimeFigureOut">
              <a:rPr lang="en-US"/>
              <a:pPr>
                <a:defRPr/>
              </a:pPr>
              <a:t>1/25/2016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70BE9-7938-4376-9757-EF5CBE8FA1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B457B-AA9E-4009-A270-A1174FAB8A3E}" type="datetimeFigureOut">
              <a:rPr lang="en-US"/>
              <a:pPr>
                <a:defRPr/>
              </a:pPr>
              <a:t>1/25/2016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252F3-C69D-4A2C-9D91-F52E5A2967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F43AB-1CA5-4029-AA1B-F9EBE7089756}" type="datetimeFigureOut">
              <a:rPr lang="en-US"/>
              <a:pPr>
                <a:defRPr/>
              </a:pPr>
              <a:t>1/25/2016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06E7B-42D3-4594-9C63-423B298B25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2981"/>
              <a:ext cx="449263" cy="2845019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77863" y="609600"/>
            <a:ext cx="8596312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863" y="2160588"/>
            <a:ext cx="8596312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663" y="6042025"/>
            <a:ext cx="911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447D1F8-DC09-48E2-903A-B8B070A67057}" type="datetimeFigureOut">
              <a:rPr lang="en-US"/>
              <a:pPr>
                <a:defRPr/>
              </a:pPr>
              <a:t>1/25/2016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863" y="6042025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963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fld id="{257C4DD9-3616-49D9-82CD-8D4A88AC02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7" r:id="rId2"/>
    <p:sldLayoutId id="2147483716" r:id="rId3"/>
    <p:sldLayoutId id="2147483715" r:id="rId4"/>
    <p:sldLayoutId id="2147483714" r:id="rId5"/>
    <p:sldLayoutId id="2147483713" r:id="rId6"/>
    <p:sldLayoutId id="2147483712" r:id="rId7"/>
    <p:sldLayoutId id="2147483711" r:id="rId8"/>
    <p:sldLayoutId id="2147483710" r:id="rId9"/>
    <p:sldLayoutId id="2147483709" r:id="rId10"/>
    <p:sldLayoutId id="2147483719" r:id="rId11"/>
    <p:sldLayoutId id="2147483708" r:id="rId12"/>
    <p:sldLayoutId id="2147483720" r:id="rId13"/>
    <p:sldLayoutId id="2147483707" r:id="rId14"/>
    <p:sldLayoutId id="2147483706" r:id="rId15"/>
    <p:sldLayoutId id="2147483705" r:id="rId16"/>
  </p:sldLayoutIdLst>
  <p:hf sldNum="0" hdr="0" ftr="0" dt="0"/>
  <p:txStyles>
    <p:titleStyle>
      <a:lvl1pPr algn="l" defTabSz="457200" rtl="0" fontAlgn="base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9850" y="1930400"/>
            <a:ext cx="8456613" cy="1474788"/>
          </a:xfrm>
        </p:spPr>
        <p:txBody>
          <a:bodyPr rtlCol="0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7200" dirty="0" smtClean="0">
                <a:solidFill>
                  <a:schemeClr val="accent3"/>
                </a:solidFill>
                <a:latin typeface="Century Gothic" panose="020B0502020202020204" pitchFamily="34" charset="0"/>
              </a:rPr>
              <a:t>КИСЛОТЫ</a:t>
            </a:r>
            <a:endParaRPr lang="ru-RU" sz="7200" dirty="0">
              <a:solidFill>
                <a:schemeClr val="accent3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6538" y="4051300"/>
            <a:ext cx="7767637" cy="1096963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3200" dirty="0" smtClean="0"/>
              <a:t>Учитель химии</a:t>
            </a:r>
          </a:p>
          <a:p>
            <a:pPr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3200" dirty="0" smtClean="0"/>
              <a:t>ГБОУ СОШ с. Шигоны</a:t>
            </a:r>
          </a:p>
          <a:p>
            <a:pPr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3200" dirty="0" smtClean="0"/>
              <a:t>Симонова Л.П.</a:t>
            </a:r>
            <a:endParaRPr lang="ru-RU" sz="32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7650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47663" y="0"/>
            <a:ext cx="8926512" cy="6042025"/>
          </a:xfr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3795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372600" cy="68580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8674" name="Picture 2" descr="http://images.myshared.ru/627152/slide_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03225" y="0"/>
            <a:ext cx="8755063" cy="6565900"/>
          </a:xfr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>
          <a:xfrm>
            <a:off x="677863" y="3440113"/>
            <a:ext cx="8596312" cy="1320800"/>
          </a:xfrm>
        </p:spPr>
        <p:txBody>
          <a:bodyPr/>
          <a:lstStyle/>
          <a:p>
            <a:pPr algn="ctr"/>
            <a:r>
              <a:rPr lang="ru-RU" smtClean="0"/>
              <a:t>КОНЕЦ</a:t>
            </a:r>
          </a:p>
        </p:txBody>
      </p:sp>
      <p:sp>
        <p:nvSpPr>
          <p:cNvPr id="29698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1163" y="304800"/>
            <a:ext cx="8596312" cy="1320800"/>
          </a:xfrm>
        </p:spPr>
        <p:txBody>
          <a:bodyPr/>
          <a:lstStyle/>
          <a:p>
            <a:pPr algn="ctr"/>
            <a:r>
              <a:rPr lang="ru-RU" sz="7200" smtClean="0">
                <a:latin typeface="Century Gothic" pitchFamily="34" charset="0"/>
              </a:rPr>
              <a:t>Загадки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81163" y="1995488"/>
            <a:ext cx="8596312" cy="3881437"/>
          </a:xfrm>
        </p:spPr>
        <p:txBody>
          <a:bodyPr rtlCol="0">
            <a:normAutofit fontScale="32500" lnSpcReduction="20000"/>
          </a:bodyPr>
          <a:lstStyle/>
          <a:p>
            <a:pPr algn="ctr"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sz="7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Если в паре элементов</a:t>
            </a:r>
            <a:br>
              <a:rPr lang="ru-RU" sz="7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7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Кислород вторым стоит,</a:t>
            </a:r>
            <a:br>
              <a:rPr lang="ru-RU" sz="7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7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Ты же знаешь, эта пара</a:t>
            </a:r>
            <a:br>
              <a:rPr lang="ru-RU" sz="7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7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Называется …</a:t>
            </a:r>
            <a:br>
              <a:rPr lang="ru-RU" sz="7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7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sz="7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7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sz="7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7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Если формулы начало</a:t>
            </a:r>
            <a:br>
              <a:rPr lang="ru-RU" sz="7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7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Представляется с металла,</a:t>
            </a:r>
            <a:br>
              <a:rPr lang="ru-RU" sz="7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9800" dirty="0" smtClean="0">
                <a:solidFill>
                  <a:schemeClr val="tx1"/>
                </a:solidFill>
              </a:rPr>
              <a:t>ОН</a:t>
            </a:r>
            <a:r>
              <a:rPr lang="ru-RU" sz="7200" dirty="0" smtClean="0">
                <a:solidFill>
                  <a:schemeClr val="tx1"/>
                </a:solidFill>
              </a:rPr>
              <a:t>-красуется</a:t>
            </a:r>
            <a:r>
              <a:rPr lang="ru-RU" sz="7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7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затем,</a:t>
            </a:r>
            <a:br>
              <a:rPr lang="ru-RU" sz="7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7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Вещества знакомы </a:t>
            </a:r>
            <a:r>
              <a:rPr lang="ru-RU" sz="7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всем.</a:t>
            </a:r>
            <a:r>
              <a:rPr lang="ru-RU" sz="7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sz="7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7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Не надо придумывать им название</a:t>
            </a:r>
            <a:br>
              <a:rPr lang="ru-RU" sz="7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7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Ведь эти вещества …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4"/>
          <p:cNvSpPr>
            <a:spLocks noGrp="1"/>
          </p:cNvSpPr>
          <p:nvPr>
            <p:ph type="title"/>
          </p:nvPr>
        </p:nvSpPr>
        <p:spPr>
          <a:xfrm>
            <a:off x="1103313" y="300038"/>
            <a:ext cx="9404350" cy="1400175"/>
          </a:xfrm>
        </p:spPr>
        <p:txBody>
          <a:bodyPr/>
          <a:lstStyle/>
          <a:p>
            <a:pPr algn="ctr"/>
            <a:r>
              <a:rPr lang="ru-RU" sz="4400" smtClean="0">
                <a:latin typeface="Century Gothic" pitchFamily="34" charset="0"/>
              </a:rPr>
              <a:t>Задание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331913" y="2052638"/>
            <a:ext cx="8947150" cy="4195762"/>
          </a:xfrm>
        </p:spPr>
        <p:txBody>
          <a:bodyPr rtlCol="0">
            <a:normAutofit/>
          </a:bodyPr>
          <a:lstStyle/>
          <a:p>
            <a:pPr marL="457200" indent="-457200" fontAlgn="auto">
              <a:spcAft>
                <a:spcPts val="0"/>
              </a:spcAft>
              <a:buFont typeface="Wingdings 3" charset="2"/>
              <a:buAutoNum type="arabicParenR"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Распределите формулы вещества по классам в таблицу;</a:t>
            </a:r>
          </a:p>
          <a:p>
            <a:pPr marL="457200" indent="-457200" fontAlgn="auto">
              <a:spcAft>
                <a:spcPts val="0"/>
              </a:spcAft>
              <a:buFont typeface="Wingdings 3" charset="2"/>
              <a:buAutoNum type="arabicParenR"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 fontAlgn="auto">
              <a:spcAft>
                <a:spcPts val="0"/>
              </a:spcAft>
              <a:buFont typeface="Wingdings 3" charset="2"/>
              <a:buAutoNum type="arabicParenR"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Подчеркните формулы кислотных оксидов.</a:t>
            </a: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en-US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HCl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SO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HNO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H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Ca(OH)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K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O, Na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O, CO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N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Al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Zn(OH)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AL(OH)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874713" y="393700"/>
            <a:ext cx="9404350" cy="1408113"/>
          </a:xfrm>
        </p:spPr>
        <p:txBody>
          <a:bodyPr/>
          <a:lstStyle/>
          <a:p>
            <a:r>
              <a:rPr lang="ru-RU" sz="4000" smtClean="0"/>
              <a:t>Можно ли объединить оставшиеся формулы веществ в одну группу?</a:t>
            </a:r>
          </a:p>
        </p:txBody>
      </p:sp>
      <p:sp>
        <p:nvSpPr>
          <p:cNvPr id="21506" name="Объект 2"/>
          <p:cNvSpPr>
            <a:spLocks noGrp="1"/>
          </p:cNvSpPr>
          <p:nvPr>
            <p:ph idx="1"/>
          </p:nvPr>
        </p:nvSpPr>
        <p:spPr>
          <a:xfrm>
            <a:off x="1103313" y="2209800"/>
            <a:ext cx="8947150" cy="4038600"/>
          </a:xfrm>
        </p:spPr>
        <p:txBody>
          <a:bodyPr/>
          <a:lstStyle/>
          <a:p>
            <a:pPr marL="0" indent="0" algn="ctr">
              <a:buFont typeface="Wingdings 3" pitchFamily="18" charset="2"/>
              <a:buNone/>
            </a:pPr>
            <a:r>
              <a:rPr lang="en-US" sz="3200" smtClean="0"/>
              <a:t>HCl</a:t>
            </a:r>
            <a:r>
              <a:rPr lang="ru-RU" sz="3200" smtClean="0"/>
              <a:t>, </a:t>
            </a:r>
            <a:r>
              <a:rPr lang="en-US" sz="3200" smtClean="0"/>
              <a:t>HNO</a:t>
            </a:r>
            <a:r>
              <a:rPr lang="en-US" sz="1600" smtClean="0"/>
              <a:t>3</a:t>
            </a:r>
            <a:r>
              <a:rPr lang="ru-RU" sz="1600" smtClean="0"/>
              <a:t>,  </a:t>
            </a:r>
            <a:r>
              <a:rPr lang="en-US" sz="3200" smtClean="0"/>
              <a:t>H</a:t>
            </a:r>
            <a:r>
              <a:rPr lang="en-US" sz="1600" smtClean="0"/>
              <a:t>2</a:t>
            </a:r>
            <a:r>
              <a:rPr lang="en-US" sz="3200" smtClean="0"/>
              <a:t>SO</a:t>
            </a:r>
            <a:r>
              <a:rPr lang="en-US" sz="1600" smtClean="0"/>
              <a:t>4</a:t>
            </a:r>
            <a:endParaRPr lang="ru-RU" sz="3200" smtClean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1103313" y="325438"/>
            <a:ext cx="9404350" cy="1400175"/>
          </a:xfrm>
        </p:spPr>
        <p:txBody>
          <a:bodyPr/>
          <a:lstStyle/>
          <a:p>
            <a:pPr algn="ctr"/>
            <a:r>
              <a:rPr lang="ru-RU" sz="4400" smtClean="0"/>
              <a:t>КИСЛОТЫ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913" y="2065338"/>
            <a:ext cx="8523287" cy="4195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Из своего жизненного опыта вы знаете, что многие продукты питания обладают кислым вкусом.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Кислый вкус этим продуктам придают кислоты.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Кислый вкус лимону придает 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лимонная кислота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Яблоку – 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яблочная кислота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ru-RU" sz="2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Скисшему молоку – 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молочная кислота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ru-RU" sz="2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Щавель имеет кислый вкус благодаря наличию в его листьях 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щавельной кислоты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ru-RU" sz="2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smtClean="0"/>
              <a:t>Целеполагание</a:t>
            </a:r>
          </a:p>
        </p:txBody>
      </p:sp>
      <p:sp>
        <p:nvSpPr>
          <p:cNvPr id="23554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smtClean="0"/>
              <a:t>Сформировать комплекс знаний о кислотах как классе неорганических веществ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 </a:t>
            </a:r>
          </a:p>
        </p:txBody>
      </p:sp>
      <p:sp>
        <p:nvSpPr>
          <p:cNvPr id="24578" name="Объект 2"/>
          <p:cNvSpPr>
            <a:spLocks noGrp="1"/>
          </p:cNvSpPr>
          <p:nvPr>
            <p:ph idx="1"/>
          </p:nvPr>
        </p:nvSpPr>
        <p:spPr>
          <a:xfrm>
            <a:off x="677863" y="609600"/>
            <a:ext cx="8596312" cy="3881438"/>
          </a:xfrm>
        </p:spPr>
        <p:txBody>
          <a:bodyPr/>
          <a:lstStyle/>
          <a:p>
            <a:pPr>
              <a:buFont typeface="Trebuchet MS" pitchFamily="34" charset="0"/>
              <a:buAutoNum type="arabicPeriod"/>
            </a:pPr>
            <a:r>
              <a:rPr lang="ru-RU" sz="2400" smtClean="0"/>
              <a:t>Состав кислот и названий кислот.</a:t>
            </a:r>
          </a:p>
          <a:p>
            <a:pPr>
              <a:buFont typeface="Trebuchet MS" pitchFamily="34" charset="0"/>
              <a:buAutoNum type="arabicPeriod"/>
            </a:pPr>
            <a:r>
              <a:rPr lang="ru-RU" sz="2400" smtClean="0"/>
              <a:t>Классификация кислот.</a:t>
            </a:r>
          </a:p>
          <a:p>
            <a:pPr>
              <a:buFont typeface="Trebuchet MS" pitchFamily="34" charset="0"/>
              <a:buAutoNum type="arabicPeriod"/>
            </a:pPr>
            <a:r>
              <a:rPr lang="ru-RU" sz="2400" smtClean="0"/>
              <a:t>Распознавание кислот.</a:t>
            </a:r>
          </a:p>
          <a:p>
            <a:pPr>
              <a:buFont typeface="Trebuchet MS" pitchFamily="34" charset="0"/>
              <a:buAutoNum type="arabicPeriod"/>
            </a:pPr>
            <a:r>
              <a:rPr lang="ru-RU" sz="2400" smtClean="0"/>
              <a:t>Определение степени окисления элементов, входящих в состав кислот и зарядов ионов.</a:t>
            </a:r>
          </a:p>
          <a:p>
            <a:pPr>
              <a:buFont typeface="Trebuchet MS" pitchFamily="34" charset="0"/>
              <a:buAutoNum type="arabicPeriod"/>
            </a:pPr>
            <a:r>
              <a:rPr lang="ru-RU" sz="2400" smtClean="0"/>
              <a:t>История открытия кислот.</a:t>
            </a:r>
          </a:p>
          <a:p>
            <a:pPr>
              <a:buFont typeface="Trebuchet MS" pitchFamily="34" charset="0"/>
              <a:buAutoNum type="arabicPeriod"/>
            </a:pPr>
            <a:r>
              <a:rPr lang="ru-RU" sz="2400" smtClean="0"/>
              <a:t>Применение кислот.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9"/>
          <p:cNvSpPr>
            <a:spLocks noGrp="1"/>
          </p:cNvSpPr>
          <p:nvPr>
            <p:ph type="title"/>
          </p:nvPr>
        </p:nvSpPr>
        <p:spPr>
          <a:xfrm>
            <a:off x="677863" y="0"/>
            <a:ext cx="8596312" cy="1270000"/>
          </a:xfrm>
        </p:spPr>
        <p:txBody>
          <a:bodyPr/>
          <a:lstStyle/>
          <a:p>
            <a:pPr algn="ctr"/>
            <a:r>
              <a:rPr lang="ru-RU" sz="4800" smtClean="0"/>
              <a:t>Фрукты </a:t>
            </a:r>
          </a:p>
        </p:txBody>
      </p:sp>
      <p:pic>
        <p:nvPicPr>
          <p:cNvPr id="25602" name="Объект 5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270000"/>
            <a:ext cx="3403600" cy="2443163"/>
          </a:xfrm>
        </p:spPr>
      </p:pic>
      <p:pic>
        <p:nvPicPr>
          <p:cNvPr id="25603" name="Объект 11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403600" y="1370013"/>
            <a:ext cx="3254375" cy="2441575"/>
          </a:xfrm>
        </p:spPr>
      </p:pic>
      <p:pic>
        <p:nvPicPr>
          <p:cNvPr id="25604" name="Рисунок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94525" y="1270000"/>
            <a:ext cx="2643188" cy="244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677863" y="268288"/>
            <a:ext cx="8596312" cy="3881437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Названия кислот состоят из прилагательного и существительного «</a:t>
            </a:r>
            <a:r>
              <a:rPr lang="ru-RU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кислота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».</a:t>
            </a:r>
          </a:p>
          <a:p>
            <a:pPr marL="0" indent="0" fontAlgn="auto">
              <a:spcBef>
                <a:spcPts val="600"/>
              </a:spcBef>
              <a:spcAft>
                <a:spcPts val="0"/>
              </a:spcAft>
              <a:buFont typeface="Wingdings 3" charset="2"/>
              <a:buNone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Прилагательные бескислородных кислот состоят из двух корней обозначающих химические элементы, составляющие эти кислоты.</a:t>
            </a:r>
          </a:p>
          <a:p>
            <a:pPr marL="0" indent="0" fontAlgn="auto">
              <a:spcBef>
                <a:spcPts val="600"/>
              </a:spcBef>
              <a:spcAft>
                <a:spcPts val="0"/>
              </a:spcAft>
              <a:buFont typeface="Wingdings 3" charset="2"/>
              <a:buNone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(Пример: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S-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сероводородная;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HF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фтороводородная;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HBr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бромоводородная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и др.)</a:t>
            </a:r>
          </a:p>
          <a:p>
            <a:pPr marL="0" indent="0" fontAlgn="auto">
              <a:spcBef>
                <a:spcPts val="600"/>
              </a:spcBef>
              <a:spcAft>
                <a:spcPts val="0"/>
              </a:spcAft>
              <a:buFont typeface="Wingdings 3" charset="2"/>
              <a:buNone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Прилагательные кислородосодержащих кислот состоят из корня-названия химического элемента-неметалла, образующего данное соединение плюс суффикс –н, если данный элемент находится в высшей степени окисления;</a:t>
            </a:r>
          </a:p>
          <a:p>
            <a:pPr marL="0" indent="0" fontAlgn="auto">
              <a:spcBef>
                <a:spcPts val="600"/>
              </a:spcBef>
              <a:spcAft>
                <a:spcPts val="0"/>
              </a:spcAft>
              <a:buFont typeface="Wingdings 3" charset="2"/>
              <a:buNone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(Пример: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</a:t>
            </a:r>
            <a:r>
              <a:rPr 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</a:t>
            </a:r>
            <a:r>
              <a:rPr 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серная;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HNO</a:t>
            </a:r>
            <a:r>
              <a:rPr 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азотистая.)</a:t>
            </a:r>
          </a:p>
          <a:p>
            <a:pPr marL="0" indent="0" fontAlgn="auto">
              <a:spcBef>
                <a:spcPts val="600"/>
              </a:spcBef>
              <a:spcAft>
                <a:spcPts val="0"/>
              </a:spcAft>
              <a:buFont typeface="Wingdings 3" charset="2"/>
              <a:buNone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Или суффикс –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ист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если этот элемент имеет промежуточную степень окисления (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</a:t>
            </a:r>
            <a:r>
              <a:rPr 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</a:t>
            </a:r>
            <a:r>
              <a:rPr lang="ru-RU" sz="10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-сернистая;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HNO</a:t>
            </a:r>
            <a:r>
              <a:rPr lang="ru-RU" sz="10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-азотистая.) 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Желтый и оранжевый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116</TotalTime>
  <Words>233</Words>
  <Application>Microsoft Office PowerPoint</Application>
  <PresentationFormat>Произвольный</PresentationFormat>
  <Paragraphs>37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13</vt:i4>
      </vt:variant>
    </vt:vector>
  </HeadingPairs>
  <TitlesOfParts>
    <vt:vector size="22" baseType="lpstr">
      <vt:lpstr>Trebuchet MS</vt:lpstr>
      <vt:lpstr>Arial</vt:lpstr>
      <vt:lpstr>Wingdings 3</vt:lpstr>
      <vt:lpstr>Calibri</vt:lpstr>
      <vt:lpstr>Century Gothic</vt:lpstr>
      <vt:lpstr>Грань</vt:lpstr>
      <vt:lpstr>Грань</vt:lpstr>
      <vt:lpstr>Грань</vt:lpstr>
      <vt:lpstr>Грань</vt:lpstr>
      <vt:lpstr>КИСЛОТЫ</vt:lpstr>
      <vt:lpstr>Загадки</vt:lpstr>
      <vt:lpstr>Задание</vt:lpstr>
      <vt:lpstr>Можно ли объединить оставшиеся формулы веществ в одну группу?</vt:lpstr>
      <vt:lpstr>КИСЛОТЫ</vt:lpstr>
      <vt:lpstr>Целеполагание</vt:lpstr>
      <vt:lpstr> </vt:lpstr>
      <vt:lpstr>Фрукты </vt:lpstr>
      <vt:lpstr>Слайд 9</vt:lpstr>
      <vt:lpstr>Слайд 10</vt:lpstr>
      <vt:lpstr>Слайд 11</vt:lpstr>
      <vt:lpstr>Слайд 12</vt:lpstr>
      <vt:lpstr>КОНЕЦ</vt:lpstr>
    </vt:vector>
  </TitlesOfParts>
  <Company>KottoSOFT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КИСЛОТЫ</dc:title>
  <dc:creator>Иван</dc:creator>
  <cp:lastModifiedBy>Admin</cp:lastModifiedBy>
  <cp:revision>13</cp:revision>
  <dcterms:created xsi:type="dcterms:W3CDTF">2016-01-14T14:48:46Z</dcterms:created>
  <dcterms:modified xsi:type="dcterms:W3CDTF">2016-01-25T04:46:27Z</dcterms:modified>
</cp:coreProperties>
</file>