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5"/>
  </p:notesMasterIdLst>
  <p:handoutMasterIdLst>
    <p:handoutMasterId r:id="rId16"/>
  </p:handoutMasterIdLst>
  <p:sldIdLst>
    <p:sldId id="282" r:id="rId2"/>
    <p:sldId id="283" r:id="rId3"/>
    <p:sldId id="278" r:id="rId4"/>
    <p:sldId id="284" r:id="rId5"/>
    <p:sldId id="256" r:id="rId6"/>
    <p:sldId id="288" r:id="rId7"/>
    <p:sldId id="291" r:id="rId8"/>
    <p:sldId id="290" r:id="rId9"/>
    <p:sldId id="258" r:id="rId10"/>
    <p:sldId id="292" r:id="rId11"/>
    <p:sldId id="286" r:id="rId12"/>
    <p:sldId id="293" r:id="rId13"/>
    <p:sldId id="27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CC33"/>
    <a:srgbClr val="00FF00"/>
    <a:srgbClr val="000066"/>
    <a:srgbClr val="0099FF"/>
    <a:srgbClr val="9900CC"/>
    <a:srgbClr val="FF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C688CC2-2DEC-49FD-93A2-5C5D8D276D84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4D0193E-2CA8-45E7-804A-E0E3FA1FE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74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6908654-5B27-424C-A3D0-D4578398ABB2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285186C-3074-419F-BE52-9E6A0C8FA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17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2D9DD4B-9838-47FD-92B2-4E0122497D60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4C78-D5DB-41A7-A70D-7AEEA6B5B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20A71-DE0D-439B-A338-6C99A2031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8264-30DE-46A7-B011-8BE79123A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43DD5-F648-49DE-918E-B5EE0F535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46172-3A81-4D5C-A988-FBFC3AA2A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6C1A7-0F04-42F0-840C-F5008883D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771D-8EB9-4241-9C27-FF6F80D15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263B8-11D8-4934-AD1D-CD8921D4B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CC616-E7D6-4D73-B942-5E18EB699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7D92-24C6-42A7-9A00-F5FCDAFBB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5733B-4D9A-4A61-8B44-7F429CAF9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3233C1E-6BA1-4B10-A961-DCF4F98D3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-облако 8"/>
          <p:cNvSpPr/>
          <p:nvPr/>
        </p:nvSpPr>
        <p:spPr>
          <a:xfrm>
            <a:off x="2428860" y="4000504"/>
            <a:ext cx="3575050" cy="2000250"/>
          </a:xfrm>
          <a:prstGeom prst="cloudCallout">
            <a:avLst>
              <a:gd name="adj1" fmla="val 55765"/>
              <a:gd name="adj2" fmla="val -7299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Освобождение от влияния церкви</a:t>
            </a:r>
          </a:p>
        </p:txBody>
      </p:sp>
      <p:sp>
        <p:nvSpPr>
          <p:cNvPr id="2051" name="Прямоугольник 6"/>
          <p:cNvSpPr>
            <a:spLocks noChangeArrowheads="1"/>
          </p:cNvSpPr>
          <p:nvPr/>
        </p:nvSpPr>
        <p:spPr bwMode="auto">
          <a:xfrm>
            <a:off x="250825" y="2708275"/>
            <a:ext cx="42497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Завершение формирования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русской народности и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единого русского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языка </a:t>
            </a:r>
          </a:p>
        </p:txBody>
      </p:sp>
      <p:sp>
        <p:nvSpPr>
          <p:cNvPr id="2052" name="Прямоугольник 7"/>
          <p:cNvSpPr>
            <a:spLocks noChangeArrowheads="1"/>
          </p:cNvSpPr>
          <p:nvPr/>
        </p:nvSpPr>
        <p:spPr bwMode="auto">
          <a:xfrm>
            <a:off x="5076825" y="2708275"/>
            <a:ext cx="38163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Тенденция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 обмирщению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культуры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1628800"/>
            <a:ext cx="432048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Основные тенденции развития культуры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48680"/>
            <a:ext cx="720080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Культура России в </a:t>
            </a:r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XVII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веке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5019471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Живопись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283968" y="1628800"/>
            <a:ext cx="3714776" cy="1143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endParaRPr lang="ru-RU" b="1" dirty="0">
              <a:cs typeface="+mn-cs"/>
            </a:endParaRPr>
          </a:p>
          <a:p>
            <a:pPr algn="ctr"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Симон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Ушаков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(1626-1686 гг.)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Мастер Оружейной палаты</a:t>
            </a:r>
          </a:p>
          <a:p>
            <a:pPr algn="ctr">
              <a:defRPr/>
            </a:pPr>
            <a:endParaRPr lang="ru-RU" dirty="0">
              <a:cs typeface="+mn-cs"/>
            </a:endParaRPr>
          </a:p>
          <a:p>
            <a:pPr algn="ctr">
              <a:defRPr/>
            </a:pPr>
            <a:endParaRPr lang="ru-RU" dirty="0">
              <a:cs typeface="+mn-cs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00113" y="5445125"/>
            <a:ext cx="2571750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cs typeface="+mn-cs"/>
              </a:rPr>
              <a:t>Спас Нерукотворный. Икона</a:t>
            </a:r>
          </a:p>
        </p:txBody>
      </p:sp>
      <p:pic>
        <p:nvPicPr>
          <p:cNvPr id="11271" name="Picture 2" descr="C:\Users\Пользователь\Pictures\Рисунок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2744787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Прямоугольник 6"/>
          <p:cNvSpPr>
            <a:spLocks noChangeArrowheads="1"/>
          </p:cNvSpPr>
          <p:nvPr/>
        </p:nvSpPr>
        <p:spPr bwMode="auto">
          <a:xfrm>
            <a:off x="4284663" y="3284538"/>
            <a:ext cx="4572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Влияние церковного канона сохранилось.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Но даже в иконописи уделяется пристальное внимание выразительности и индивидуальности черт личности.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067175" y="5157788"/>
            <a:ext cx="4392613" cy="13684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cs typeface="+mn-cs"/>
              </a:rPr>
              <a:t>Парсуны</a:t>
            </a:r>
            <a:endParaRPr lang="ru-RU" sz="2000" dirty="0">
              <a:cs typeface="+mn-cs"/>
            </a:endParaRP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портреты, написанные в иконописной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манере и иконной технике – на доске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яичными красками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580063" y="4508500"/>
            <a:ext cx="2571750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cs typeface="+mn-cs"/>
              </a:rPr>
              <a:t>Князь М.В. Скопин-Шуйский.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188640"/>
            <a:ext cx="5019471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Живопись</a:t>
            </a:r>
          </a:p>
        </p:txBody>
      </p:sp>
      <p:pic>
        <p:nvPicPr>
          <p:cNvPr id="12293" name="Picture 7" descr="9N03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484313"/>
            <a:ext cx="3163888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парсуна Иоанн Грозный нач 17 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557338"/>
            <a:ext cx="26781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58888" y="5300663"/>
            <a:ext cx="1573212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cs typeface="+mn-cs"/>
              </a:rPr>
              <a:t>Иван </a:t>
            </a:r>
            <a:r>
              <a:rPr lang="en-US" sz="1400" dirty="0">
                <a:cs typeface="+mn-cs"/>
              </a:rPr>
              <a:t>IV</a:t>
            </a:r>
            <a:r>
              <a:rPr lang="ru-RU" sz="1400" dirty="0">
                <a:cs typeface="+mn-cs"/>
              </a:rPr>
              <a:t> Грозный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65263"/>
            <a:ext cx="29527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196975"/>
            <a:ext cx="26908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1258888" y="404813"/>
            <a:ext cx="241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Симон Ушаков</a:t>
            </a:r>
            <a:endParaRPr lang="ru-RU" sz="240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42988" y="6021388"/>
            <a:ext cx="257175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cs typeface="+mn-cs"/>
              </a:rPr>
              <a:t>Троица Ветхозаветная. Икона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76825" y="6092825"/>
            <a:ext cx="257175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cs typeface="+mn-cs"/>
              </a:rPr>
              <a:t>Владимирская икона Богоматери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8" descr="AMI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133600"/>
            <a:ext cx="2319338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ая выноска 9"/>
          <p:cNvSpPr/>
          <p:nvPr/>
        </p:nvSpPr>
        <p:spPr>
          <a:xfrm>
            <a:off x="3492500" y="1628775"/>
            <a:ext cx="1079500" cy="719138"/>
          </a:xfrm>
          <a:prstGeom prst="wedgeRectCallout">
            <a:avLst>
              <a:gd name="adj1" fmla="val 128839"/>
              <a:gd name="adj2" fmla="val 10472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1672 г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08400" y="4221163"/>
            <a:ext cx="4679950" cy="4619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cs typeface="+mn-cs"/>
              </a:rPr>
              <a:t> </a:t>
            </a:r>
            <a:r>
              <a:rPr lang="ru-RU" sz="2400" b="1" dirty="0">
                <a:cs typeface="+mn-cs"/>
              </a:rPr>
              <a:t>«Комедийная хоромина»</a:t>
            </a:r>
            <a:endParaRPr lang="ru-RU" sz="2400" dirty="0"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8400" y="4797425"/>
            <a:ext cx="4679950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ru-RU" sz="2000" b="1" dirty="0">
                <a:solidFill>
                  <a:srgbClr val="663300"/>
                </a:solidFill>
                <a:cs typeface="+mn-cs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театре играли иностранные актёры.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5508625" y="1412875"/>
            <a:ext cx="3348038" cy="2087563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Указ, в котором</a:t>
            </a:r>
          </a:p>
          <a:p>
            <a:pPr marL="609600" indent="-609600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поручалось найти за </a:t>
            </a:r>
          </a:p>
          <a:p>
            <a:pPr marL="609600" indent="-609600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границей людей, </a:t>
            </a:r>
          </a:p>
          <a:p>
            <a:pPr marL="609600" indent="-609600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умеющих «сыграть </a:t>
            </a:r>
          </a:p>
          <a:p>
            <a:pPr marL="609600" indent="-609600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комедии». </a:t>
            </a:r>
          </a:p>
        </p:txBody>
      </p:sp>
      <p:sp>
        <p:nvSpPr>
          <p:cNvPr id="14343" name="Прямоугольник 8"/>
          <p:cNvSpPr>
            <a:spLocks noChangeArrowheads="1"/>
          </p:cNvSpPr>
          <p:nvPr/>
        </p:nvSpPr>
        <p:spPr bwMode="auto">
          <a:xfrm>
            <a:off x="755650" y="333375"/>
            <a:ext cx="7632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основан при Алексее Михайловиче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6372225" y="1773238"/>
            <a:ext cx="1801813" cy="865187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3132138" y="1700213"/>
            <a:ext cx="2786062" cy="1728787"/>
          </a:xfrm>
          <a:prstGeom prst="downArrowCallout">
            <a:avLst>
              <a:gd name="adj1" fmla="val 43506"/>
              <a:gd name="adj2" fmla="val 49675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 грамотности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дворян и посадских людей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250825" y="1268413"/>
            <a:ext cx="2714625" cy="1357312"/>
          </a:xfrm>
          <a:prstGeom prst="homePlate">
            <a:avLst>
              <a:gd name="adj" fmla="val 3133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Оживление торгово-промышленной деятельности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250825" y="3284538"/>
            <a:ext cx="2786063" cy="1571625"/>
          </a:xfrm>
          <a:prstGeom prst="homePlate">
            <a:avLst>
              <a:gd name="adj" fmla="val 3387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Рост государственного аппарата</a:t>
            </a: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3131840" y="3573016"/>
            <a:ext cx="2857520" cy="1728192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Появление и распространение</a:t>
            </a:r>
          </a:p>
          <a:p>
            <a:pPr algn="ctr">
              <a:lnSpc>
                <a:spcPct val="85000"/>
              </a:lnSpc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учебных</a:t>
            </a:r>
          </a:p>
          <a:p>
            <a:pPr algn="ctr">
              <a:lnSpc>
                <a:spcPct val="85000"/>
              </a:lnSpc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43663" y="3068638"/>
            <a:ext cx="1871662" cy="1295400"/>
          </a:xfrm>
          <a:prstGeom prst="round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Расширение числа учебных заведений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00188" y="5286375"/>
            <a:ext cx="6858000" cy="135731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75000"/>
              </a:lnSpc>
              <a:buFont typeface="Arial" pitchFamily="34" charset="0"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1634 г. – «Букварь» (Василий Бурцев)</a:t>
            </a:r>
          </a:p>
          <a:p>
            <a:pPr>
              <a:lnSpc>
                <a:spcPct val="75000"/>
              </a:lnSpc>
              <a:buFont typeface="Arial" pitchFamily="34" charset="0"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1648 г. – «Грамматика»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Мелетий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Смотрицкий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75000"/>
              </a:lnSpc>
              <a:buFont typeface="Arial" pitchFamily="34" charset="0"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1674 г.. – «Синопсис» (Иннокентий Гизель)</a:t>
            </a:r>
          </a:p>
          <a:p>
            <a:pPr>
              <a:lnSpc>
                <a:spcPct val="75000"/>
              </a:lnSpc>
              <a:buFont typeface="Arial" pitchFamily="34" charset="0"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1694 г. – «Большой букварь» и «Полис»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Карион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Истомин)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548680"/>
            <a:ext cx="367240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Просвещение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2124075" y="357188"/>
            <a:ext cx="55451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53735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Литература</a:t>
            </a:r>
          </a:p>
        </p:txBody>
      </p:sp>
      <p:sp>
        <p:nvSpPr>
          <p:cNvPr id="4099" name="Прямоугольник 14"/>
          <p:cNvSpPr>
            <a:spLocks noChangeArrowheads="1"/>
          </p:cNvSpPr>
          <p:nvPr/>
        </p:nvSpPr>
        <p:spPr bwMode="auto">
          <a:xfrm>
            <a:off x="7291388" y="3643313"/>
            <a:ext cx="247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86116" y="1714488"/>
            <a:ext cx="2143140" cy="7143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летописи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86116" y="2643182"/>
            <a:ext cx="2143140" cy="7143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сказания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86500" y="1285875"/>
            <a:ext cx="2143125" cy="7143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повести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84168" y="2276872"/>
            <a:ext cx="2808312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Автобиографическая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84168" y="4149080"/>
            <a:ext cx="2643206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Сатирическая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72198" y="3214686"/>
            <a:ext cx="2643206" cy="7143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Биографическая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57554" y="3571876"/>
            <a:ext cx="2143140" cy="7143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публицистика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28992" y="4643446"/>
            <a:ext cx="2143140" cy="7143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стихосложение</a:t>
            </a:r>
          </a:p>
        </p:txBody>
      </p:sp>
      <p:pic>
        <p:nvPicPr>
          <p:cNvPr id="4122" name="Picture 4" descr="SV50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14438"/>
            <a:ext cx="2500312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Выгнутая влево стрелка 27"/>
          <p:cNvSpPr/>
          <p:nvPr/>
        </p:nvSpPr>
        <p:spPr>
          <a:xfrm>
            <a:off x="5724525" y="1484313"/>
            <a:ext cx="357188" cy="571500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4" name="Прямоугольник 14"/>
          <p:cNvSpPr>
            <a:spLocks noChangeArrowheads="1"/>
          </p:cNvSpPr>
          <p:nvPr/>
        </p:nvSpPr>
        <p:spPr bwMode="auto">
          <a:xfrm>
            <a:off x="323850" y="4868863"/>
            <a:ext cx="223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Симеон Полоцкий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1629-1680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0825" y="2997200"/>
            <a:ext cx="2678113" cy="7889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«Словеса дней»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И.Хворостинина</a:t>
            </a:r>
          </a:p>
          <a:p>
            <a:pPr algn="ctr">
              <a:defRPr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825" y="4071938"/>
            <a:ext cx="2665413" cy="1228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«Описание Московского государства»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Г.Котошихина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825" y="5589588"/>
            <a:ext cx="2736850" cy="7191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«Политика» </a:t>
            </a:r>
          </a:p>
          <a:p>
            <a:pPr algn="ctr">
              <a:defRPr/>
            </a:pP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Ю.Крижанича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188640"/>
            <a:ext cx="4820117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3348038" y="1268413"/>
            <a:ext cx="2509837" cy="928687"/>
          </a:xfrm>
          <a:prstGeom prst="wedgeRoundRectCallout">
            <a:avLst>
              <a:gd name="adj1" fmla="val 1830"/>
              <a:gd name="adj2" fmla="val 80294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Биографическая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повесть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32138" y="2997200"/>
            <a:ext cx="2725737" cy="7921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«Повесть об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Улиане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Осоргиной»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03575" y="5589588"/>
            <a:ext cx="2736850" cy="7143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«Житие» протопопа Аввакума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203575" y="4149725"/>
            <a:ext cx="2868613" cy="928688"/>
          </a:xfrm>
          <a:prstGeom prst="wedgeRoundRectCallout">
            <a:avLst>
              <a:gd name="adj1" fmla="val 1830"/>
              <a:gd name="adj2" fmla="val 80294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Автобиографическая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повесть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468313" y="1268413"/>
            <a:ext cx="2500312" cy="928687"/>
          </a:xfrm>
          <a:prstGeom prst="wedgeRoundRectCallout">
            <a:avLst>
              <a:gd name="adj1" fmla="val -37825"/>
              <a:gd name="adj2" fmla="val 121814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Публицистика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516688" y="1268413"/>
            <a:ext cx="2143125" cy="928687"/>
          </a:xfrm>
          <a:prstGeom prst="wedgeRoundRectCallout">
            <a:avLst>
              <a:gd name="adj1" fmla="val -48033"/>
              <a:gd name="adj2" fmla="val 957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Сатирическая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повесть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00788" y="4149725"/>
            <a:ext cx="2606675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«Повесть о Фоме и Ереме»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72225" y="5589588"/>
            <a:ext cx="2535238" cy="7143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«Повесть о Ерше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Ершовиче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27763" y="2997200"/>
            <a:ext cx="2592387" cy="7921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Шемякином суде»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R49_1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9900" y="1341438"/>
            <a:ext cx="4564063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4788024" y="4653136"/>
            <a:ext cx="3960440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Дворец царя в с.Коломенском  -</a:t>
            </a:r>
          </a:p>
          <a:p>
            <a:pPr>
              <a:defRPr/>
            </a:pPr>
            <a:r>
              <a:rPr lang="ru-RU" sz="3600" b="1" kern="1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«восьмое чудо света»</a:t>
            </a:r>
          </a:p>
          <a:p>
            <a:pPr algn="ctr">
              <a:defRPr/>
            </a:pPr>
            <a:r>
              <a:rPr lang="ru-RU" sz="3600" b="1" kern="1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(1667-1668)</a:t>
            </a:r>
          </a:p>
        </p:txBody>
      </p:sp>
      <p:pic>
        <p:nvPicPr>
          <p:cNvPr id="6148" name="Picture 4" descr="R49_1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3589338" cy="4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250825" y="5661025"/>
            <a:ext cx="439261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253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Церковь Вознесения в с.Коломенском </a:t>
            </a:r>
          </a:p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253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(1532)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16632"/>
            <a:ext cx="530237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Архитектура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troicgo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349500"/>
            <a:ext cx="2117725" cy="3171825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23728" y="116632"/>
            <a:ext cx="530237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Архитектура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851275" y="1773238"/>
            <a:ext cx="792163" cy="14287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708275"/>
            <a:ext cx="44465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Прямоугольник 9"/>
          <p:cNvSpPr>
            <a:spLocks noChangeArrowheads="1"/>
          </p:cNvSpPr>
          <p:nvPr/>
        </p:nvSpPr>
        <p:spPr bwMode="auto">
          <a:xfrm>
            <a:off x="250825" y="1196975"/>
            <a:ext cx="29527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До середины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в.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в церковном зодчестве –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шатровый стиль</a:t>
            </a:r>
          </a:p>
        </p:txBody>
      </p:sp>
      <p:sp>
        <p:nvSpPr>
          <p:cNvPr id="7175" name="Прямоугольник 14"/>
          <p:cNvSpPr>
            <a:spLocks noChangeArrowheads="1"/>
          </p:cNvSpPr>
          <p:nvPr/>
        </p:nvSpPr>
        <p:spPr bwMode="auto">
          <a:xfrm>
            <a:off x="5076825" y="1268413"/>
            <a:ext cx="3167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Патриарх Никон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запретил строительство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шатровых храм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ов</a:t>
            </a:r>
          </a:p>
        </p:txBody>
      </p:sp>
      <p:sp>
        <p:nvSpPr>
          <p:cNvPr id="7176" name="Прямоугольник 15"/>
          <p:cNvSpPr>
            <a:spLocks noChangeArrowheads="1"/>
          </p:cNvSpPr>
          <p:nvPr/>
        </p:nvSpPr>
        <p:spPr bwMode="auto">
          <a:xfrm>
            <a:off x="250825" y="5805488"/>
            <a:ext cx="360045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Церковь Троицы Живоначальной</a:t>
            </a:r>
          </a:p>
          <a:p>
            <a:pPr>
              <a:lnSpc>
                <a:spcPct val="7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 Троицком-Голенищеве </a:t>
            </a:r>
          </a:p>
          <a:p>
            <a:pPr>
              <a:lnSpc>
                <a:spcPct val="7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(1644-1645 )</a:t>
            </a:r>
          </a:p>
        </p:txBody>
      </p:sp>
      <p:sp>
        <p:nvSpPr>
          <p:cNvPr id="7177" name="Прямоугольник 16"/>
          <p:cNvSpPr>
            <a:spLocks noChangeArrowheads="1"/>
          </p:cNvSpPr>
          <p:nvPr/>
        </p:nvSpPr>
        <p:spPr bwMode="auto">
          <a:xfrm>
            <a:off x="3851275" y="6021388"/>
            <a:ext cx="4572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Успенский собор в Кремле  взят за образец для подражания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67400" y="6021388"/>
            <a:ext cx="2736850" cy="646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Иосифо-Волоколамский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монастырь 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1412875"/>
            <a:ext cx="3014662" cy="4525963"/>
          </a:xfrm>
        </p:spPr>
      </p:pic>
      <p:sp>
        <p:nvSpPr>
          <p:cNvPr id="6" name="Прямоугольник 5"/>
          <p:cNvSpPr/>
          <p:nvPr/>
        </p:nvSpPr>
        <p:spPr>
          <a:xfrm>
            <a:off x="684213" y="5949950"/>
            <a:ext cx="3600450" cy="64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Воскресенский собор </a:t>
            </a:r>
          </a:p>
          <a:p>
            <a:pPr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Новоиерусалимского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монастыря </a:t>
            </a:r>
          </a:p>
        </p:txBody>
      </p:sp>
      <p:pic>
        <p:nvPicPr>
          <p:cNvPr id="8197" name="Picture 5" descr="800px-Novoierusalimsky_monasty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16113"/>
            <a:ext cx="54387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Архитектура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611560" y="202022"/>
            <a:ext cx="8075240" cy="923330"/>
          </a:xfrm>
        </p:spPr>
        <p:txBody>
          <a:bodyPr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Архитектура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268413"/>
            <a:ext cx="42862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683568" y="4437112"/>
            <a:ext cx="2664296" cy="1224136"/>
          </a:xfrm>
          <a:prstGeom prst="wedgeRectCallout">
            <a:avLst>
              <a:gd name="adj1" fmla="val -36680"/>
              <a:gd name="adj2" fmla="val -16162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>
              <a:lnSpc>
                <a:spcPct val="75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Нарядность, </a:t>
            </a:r>
          </a:p>
          <a:p>
            <a:pPr algn="ctr">
              <a:lnSpc>
                <a:spcPct val="75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элегантность,</a:t>
            </a:r>
          </a:p>
          <a:p>
            <a:pPr algn="ctr">
              <a:lnSpc>
                <a:spcPct val="75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строгая симметричность</a:t>
            </a:r>
          </a:p>
        </p:txBody>
      </p:sp>
      <p:sp>
        <p:nvSpPr>
          <p:cNvPr id="9221" name="Прямоугольник 7"/>
          <p:cNvSpPr>
            <a:spLocks noChangeArrowheads="1"/>
          </p:cNvSpPr>
          <p:nvPr/>
        </p:nvSpPr>
        <p:spPr bwMode="auto">
          <a:xfrm>
            <a:off x="4211638" y="5805488"/>
            <a:ext cx="42481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Церковь Покрова в Филях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(1690-1695)</a:t>
            </a:r>
            <a:endParaRPr lang="ru-RU" sz="2400" b="1">
              <a:solidFill>
                <a:srgbClr val="C00000"/>
              </a:solidFill>
            </a:endParaRPr>
          </a:p>
        </p:txBody>
      </p: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323850" y="1412875"/>
            <a:ext cx="34559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конце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в. </a:t>
            </a:r>
          </a:p>
          <a:p>
            <a:pPr algn="ctr">
              <a:buFont typeface="Arial" charset="0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возникает новый стиль</a:t>
            </a:r>
          </a:p>
          <a:p>
            <a:pPr algn="ctr">
              <a:buFont typeface="Arial" charset="0"/>
              <a:buNone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нарышкинское</a:t>
            </a:r>
          </a:p>
          <a:p>
            <a:pPr algn="ctr">
              <a:buFont typeface="Arial" charset="0"/>
              <a:buNone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(московское) барокко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000100" y="142853"/>
            <a:ext cx="3357586" cy="857256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none" fromWordArt="1">
            <a:prstTxWarp prst="textPlain">
              <a:avLst>
                <a:gd name="adj" fmla="val 51102"/>
              </a:avLst>
            </a:prstTxWarp>
          </a:bodyPr>
          <a:lstStyle/>
          <a:p>
            <a:pPr algn="ctr">
              <a:defRPr/>
            </a:pPr>
            <a:endParaRPr lang="ru-RU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 descr="C:\Users\Пользователь\Pictures\Рисунок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370998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RG54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620713"/>
            <a:ext cx="47148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1960" y="43651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Преображенский храм</a:t>
            </a:r>
          </a:p>
          <a:p>
            <a:pPr algn="ctr">
              <a:defRPr/>
            </a:pPr>
            <a:r>
              <a:rPr lang="ru-RU" sz="24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о.Кижи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9302" y="5301208"/>
            <a:ext cx="2987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kern="10" dirty="0">
                <a:ln w="12700">
                  <a:solidFill>
                    <a:srgbClr val="054697"/>
                  </a:solidFill>
                  <a:round/>
                  <a:headEnd/>
                  <a:tailEnd/>
                </a:ln>
                <a:solidFill>
                  <a:srgbClr val="31859C"/>
                </a:solidFill>
                <a:latin typeface="Times New Roman"/>
                <a:cs typeface="Times New Roman"/>
              </a:rPr>
              <a:t>Теремной дворец </a:t>
            </a:r>
          </a:p>
          <a:p>
            <a:pPr algn="ctr">
              <a:defRPr/>
            </a:pPr>
            <a:r>
              <a:rPr lang="ru-RU" sz="2400" b="1" kern="10" dirty="0">
                <a:ln w="12700">
                  <a:solidFill>
                    <a:srgbClr val="054697"/>
                  </a:solidFill>
                  <a:round/>
                  <a:headEnd/>
                  <a:tailEnd/>
                </a:ln>
                <a:solidFill>
                  <a:srgbClr val="31859C"/>
                </a:solidFill>
                <a:latin typeface="Times New Roman"/>
                <a:cs typeface="Times New Roman"/>
              </a:rPr>
              <a:t>Московского Кр</a:t>
            </a:r>
            <a:r>
              <a:rPr lang="ru-RU" b="1" kern="10" dirty="0">
                <a:ln w="12700">
                  <a:solidFill>
                    <a:srgbClr val="054697"/>
                  </a:solidFill>
                  <a:round/>
                  <a:headEnd/>
                  <a:tailEnd/>
                </a:ln>
                <a:solidFill>
                  <a:srgbClr val="31859C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емля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371</Words>
  <Application>Microsoft Office PowerPoint</Application>
  <PresentationFormat>Экран (4:3)</PresentationFormat>
  <Paragraphs>116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Архитектура</vt:lpstr>
      <vt:lpstr>Архитектура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vlad</cp:lastModifiedBy>
  <cp:revision>51</cp:revision>
  <dcterms:created xsi:type="dcterms:W3CDTF">1601-01-01T00:00:00Z</dcterms:created>
  <dcterms:modified xsi:type="dcterms:W3CDTF">2014-03-02T19:29:57Z</dcterms:modified>
</cp:coreProperties>
</file>