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1" r:id="rId6"/>
    <p:sldId id="260" r:id="rId7"/>
    <p:sldId id="259"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13.01.2016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13.01.2016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82924"/>
          </a:xfrm>
        </p:spPr>
        <p:txBody>
          <a:bodyPr>
            <a:normAutofit fontScale="90000"/>
          </a:bodyPr>
          <a:lstStyle/>
          <a:p>
            <a:pPr algn="ctr"/>
            <a:r>
              <a:rPr lang="ru-RU" sz="4900" b="1" dirty="0" smtClean="0">
                <a:latin typeface="Times New Roman" pitchFamily="18" charset="0"/>
                <a:cs typeface="Times New Roman" pitchFamily="18" charset="0"/>
              </a:rPr>
              <a:t>Дайте характеристику положению крестьян в Х</a:t>
            </a:r>
            <a:r>
              <a:rPr lang="en-US" sz="4900" b="1" dirty="0" smtClean="0">
                <a:latin typeface="Times New Roman" pitchFamily="18" charset="0"/>
                <a:cs typeface="Times New Roman" pitchFamily="18" charset="0"/>
              </a:rPr>
              <a:t>VII</a:t>
            </a:r>
            <a:r>
              <a:rPr lang="ru-RU" sz="4900" b="1" dirty="0" smtClean="0">
                <a:latin typeface="Times New Roman" pitchFamily="18" charset="0"/>
                <a:cs typeface="Times New Roman" pitchFamily="18" charset="0"/>
              </a:rPr>
              <a:t> веке  </a:t>
            </a:r>
            <a:r>
              <a:rPr lang="ru-RU" dirty="0" smtClean="0"/>
              <a:t/>
            </a:r>
            <a:br>
              <a:rPr lang="ru-RU" dirty="0" smtClean="0"/>
            </a:br>
            <a:r>
              <a:rPr lang="ru-RU" sz="2700" dirty="0" smtClean="0"/>
              <a:t>(стр.47 учебника)</a:t>
            </a:r>
            <a:r>
              <a:rPr lang="ru-RU" dirty="0" smtClean="0"/>
              <a:t/>
            </a:r>
            <a:br>
              <a:rPr lang="ru-RU" dirty="0" smtClean="0"/>
            </a:br>
            <a:r>
              <a:rPr lang="ru-RU" dirty="0" smtClean="0"/>
              <a:t/>
            </a:r>
            <a:br>
              <a:rPr lang="ru-RU" dirty="0" smtClean="0"/>
            </a:br>
            <a:endParaRPr lang="ru-RU" dirty="0"/>
          </a:p>
        </p:txBody>
      </p:sp>
      <p:pic>
        <p:nvPicPr>
          <p:cNvPr id="4" name="Содержимое 3" descr="1149.jpg"/>
          <p:cNvPicPr>
            <a:picLocks noGrp="1" noChangeAspect="1"/>
          </p:cNvPicPr>
          <p:nvPr>
            <p:ph idx="1"/>
          </p:nvPr>
        </p:nvPicPr>
        <p:blipFill>
          <a:blip r:embed="rId2"/>
          <a:stretch>
            <a:fillRect/>
          </a:stretch>
        </p:blipFill>
        <p:spPr>
          <a:xfrm>
            <a:off x="3786182" y="2857496"/>
            <a:ext cx="4774906" cy="3696702"/>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Медный бунт 1662 г.</a:t>
            </a:r>
            <a:endParaRPr lang="ru-RU" sz="3200" dirty="0">
              <a:latin typeface="Times New Roman" pitchFamily="18" charset="0"/>
              <a:cs typeface="Times New Roman" pitchFamily="18" charset="0"/>
            </a:endParaRPr>
          </a:p>
        </p:txBody>
      </p:sp>
      <p:pic>
        <p:nvPicPr>
          <p:cNvPr id="4" name="Содержимое 3" descr="Copper_Riot_-_Ernest_Lissner.jpg"/>
          <p:cNvPicPr>
            <a:picLocks noGrp="1" noChangeAspect="1"/>
          </p:cNvPicPr>
          <p:nvPr>
            <p:ph idx="1"/>
          </p:nvPr>
        </p:nvPicPr>
        <p:blipFill>
          <a:blip r:embed="rId2"/>
          <a:stretch>
            <a:fillRect/>
          </a:stretch>
        </p:blipFill>
        <p:spPr>
          <a:xfrm>
            <a:off x="1285852" y="1571612"/>
            <a:ext cx="7071458" cy="485778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7790712" cy="2654296"/>
          </a:xfrm>
        </p:spPr>
        <p:txBody>
          <a:bodyPr>
            <a:normAutofit/>
          </a:bodyPr>
          <a:lstStyle/>
          <a:p>
            <a:pPr algn="ctr"/>
            <a:r>
              <a:rPr lang="ru-RU" sz="3600" dirty="0" smtClean="0">
                <a:latin typeface="Times New Roman" pitchFamily="18" charset="0"/>
                <a:cs typeface="Times New Roman" pitchFamily="18" charset="0"/>
              </a:rPr>
              <a:t>Как повлияли реформы патриарха Никона на настроения в русском обществе Х</a:t>
            </a:r>
            <a:r>
              <a:rPr lang="en-US" sz="3600" dirty="0" smtClean="0">
                <a:latin typeface="Times New Roman" pitchFamily="18" charset="0"/>
                <a:cs typeface="Times New Roman" pitchFamily="18" charset="0"/>
              </a:rPr>
              <a:t>VII</a:t>
            </a:r>
            <a:r>
              <a:rPr lang="ru-RU" sz="3600" dirty="0" smtClean="0">
                <a:latin typeface="Times New Roman" pitchFamily="18" charset="0"/>
                <a:cs typeface="Times New Roman" pitchFamily="18" charset="0"/>
              </a:rPr>
              <a:t> века?</a:t>
            </a:r>
            <a:endParaRPr lang="ru-RU" sz="3600" dirty="0">
              <a:latin typeface="Times New Roman" pitchFamily="18" charset="0"/>
              <a:cs typeface="Times New Roman" pitchFamily="18" charset="0"/>
            </a:endParaRPr>
          </a:p>
        </p:txBody>
      </p:sp>
      <p:pic>
        <p:nvPicPr>
          <p:cNvPr id="4" name="Содержимое 3" descr="0405-11.jpg"/>
          <p:cNvPicPr>
            <a:picLocks noGrp="1" noChangeAspect="1"/>
          </p:cNvPicPr>
          <p:nvPr>
            <p:ph idx="1"/>
          </p:nvPr>
        </p:nvPicPr>
        <p:blipFill>
          <a:blip r:embed="rId2"/>
          <a:stretch>
            <a:fillRect/>
          </a:stretch>
        </p:blipFill>
        <p:spPr>
          <a:xfrm>
            <a:off x="1214414" y="2643182"/>
            <a:ext cx="7429552" cy="371477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320"/>
            <a:ext cx="8433654" cy="6226514"/>
          </a:xfrm>
        </p:spPr>
        <p:txBody>
          <a:bodyPr>
            <a:noAutofit/>
          </a:bodyPr>
          <a:lstStyle/>
          <a:p>
            <a:r>
              <a:rPr lang="ru-RU" sz="2400" b="1" i="1" dirty="0" smtClean="0">
                <a:solidFill>
                  <a:schemeClr val="tx1"/>
                </a:solidFill>
                <a:latin typeface="Times New Roman" pitchFamily="18" charset="0"/>
                <a:cs typeface="Times New Roman" pitchFamily="18" charset="0"/>
              </a:rPr>
              <a:t>«Один современник рассказывает, как Никон действовал против нового </a:t>
            </a:r>
            <a:r>
              <a:rPr lang="ru-RU" sz="2400" b="1" i="1" dirty="0" err="1" smtClean="0">
                <a:solidFill>
                  <a:schemeClr val="tx1"/>
                </a:solidFill>
                <a:latin typeface="Times New Roman" pitchFamily="18" charset="0"/>
                <a:cs typeface="Times New Roman" pitchFamily="18" charset="0"/>
              </a:rPr>
              <a:t>иконописания</a:t>
            </a:r>
            <a:r>
              <a:rPr lang="ru-RU" sz="2400" b="1" i="1" dirty="0" smtClean="0">
                <a:solidFill>
                  <a:schemeClr val="tx1"/>
                </a:solidFill>
                <a:latin typeface="Times New Roman" pitchFamily="18" charset="0"/>
                <a:cs typeface="Times New Roman" pitchFamily="18" charset="0"/>
              </a:rPr>
              <a:t>. В 1654 г., когда царь был в походе, патриарх приказал произвести в Москве обыск по домам и забрать иконы нового письма везде, где они окажутся, даже в домах знатных людей. У отобранных икон выкалывали глаза и в таком виде носили их по городу, объявляя указ, который грозил строгим наказанием всем, кто будет писать такие иконы. Вскоре после того в Москве настала моровая язва и случилось солнечное затмение. Москвичи пришли в сильное волнение, собирали сходки и бранили патриарха, говоря, что мор и затмение — кара Божия за нечестие Никона, ругающегося над иконами, собирались даже убить иконоборца…»</a:t>
            </a:r>
            <a:br>
              <a:rPr lang="ru-RU" sz="2400" b="1" i="1" dirty="0" smtClean="0">
                <a:solidFill>
                  <a:schemeClr val="tx1"/>
                </a:solidFill>
                <a:latin typeface="Times New Roman" pitchFamily="18" charset="0"/>
                <a:cs typeface="Times New Roman" pitchFamily="18" charset="0"/>
              </a:rPr>
            </a:br>
            <a:r>
              <a:rPr lang="ru-RU" sz="2400" b="1" i="1" dirty="0" smtClean="0">
                <a:solidFill>
                  <a:schemeClr val="tx1"/>
                </a:solidFill>
                <a:latin typeface="Times New Roman" pitchFamily="18" charset="0"/>
                <a:cs typeface="Times New Roman" pitchFamily="18" charset="0"/>
              </a:rPr>
              <a:t/>
            </a:r>
            <a:br>
              <a:rPr lang="ru-RU" sz="2400" b="1" i="1" dirty="0" smtClean="0">
                <a:solidFill>
                  <a:schemeClr val="tx1"/>
                </a:solidFill>
                <a:latin typeface="Times New Roman" pitchFamily="18" charset="0"/>
                <a:cs typeface="Times New Roman" pitchFamily="18" charset="0"/>
              </a:rPr>
            </a:br>
            <a:r>
              <a:rPr lang="ru-RU" sz="2400" b="1" i="1" dirty="0" smtClean="0">
                <a:solidFill>
                  <a:schemeClr val="tx1"/>
                </a:solidFill>
                <a:latin typeface="Times New Roman" pitchFamily="18" charset="0"/>
                <a:cs typeface="Times New Roman" pitchFamily="18" charset="0"/>
              </a:rPr>
              <a:t> В.О. Ключевский</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74320"/>
            <a:ext cx="7933588" cy="6583680"/>
          </a:xfrm>
        </p:spPr>
        <p:txBody>
          <a:bodyPr>
            <a:normAutofit/>
          </a:bodyPr>
          <a:lstStyle/>
          <a:p>
            <a:r>
              <a:rPr lang="ru-RU" sz="2000" b="1" dirty="0" smtClean="0">
                <a:solidFill>
                  <a:schemeClr val="tx1"/>
                </a:solidFill>
                <a:latin typeface="Times New Roman" pitchFamily="18" charset="0"/>
                <a:cs typeface="Times New Roman" pitchFamily="18" charset="0"/>
              </a:rPr>
              <a:t>Положение казачества:</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В правление Алексея Михайловича произошло окончательное оформление крепостного права, а также было принято несколько непопулярных решений (пошлина на соль, введение медных денег), что привело к росту народного недовольства. Отмена Юрьева дня привела к массовым побегам на Дон. Осложнилось отношение с правительством. Запрет на походы на Черное и Азовское моря привел к усилению напряженности в казачьей среде. Еще со времен Смуты казачество представляло собой наиболее активную, и так сказать, взрывоопасную часть населения. Это объясняется тем, что на Дон издавна стекались недовольные из Центральных областей (существовало негласное правило “с Дона выдачи нет”, т.е. беглые крестьяне не выдавались своим бывшим хозяевам). Казаки были профессиональными военными и жили во многом за счет военной добычи, зачастую составляли отряды или шайки, и занимались грабежом. За Сторожевую службу Москва присылала казакам хлебное и денежное жалованье, а также порох и свинец.</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643966" cy="6286544"/>
          </a:xfrm>
        </p:spPr>
        <p:txBody>
          <a:bodyPr>
            <a:normAutofit fontScale="90000"/>
          </a:bodyPr>
          <a:lstStyle/>
          <a:p>
            <a:r>
              <a:rPr lang="ru-RU" sz="2700" b="1" dirty="0" smtClean="0">
                <a:solidFill>
                  <a:schemeClr val="tx1"/>
                </a:solidFill>
                <a:latin typeface="Times New Roman" pitchFamily="18" charset="0"/>
                <a:cs typeface="Times New Roman" pitchFamily="18" charset="0"/>
              </a:rPr>
              <a:t>Приказная система Х</a:t>
            </a:r>
            <a:r>
              <a:rPr lang="en-US" sz="2700" b="1" dirty="0" smtClean="0">
                <a:solidFill>
                  <a:schemeClr val="tx1"/>
                </a:solidFill>
                <a:latin typeface="Times New Roman" pitchFamily="18" charset="0"/>
                <a:cs typeface="Times New Roman" pitchFamily="18" charset="0"/>
              </a:rPr>
              <a:t>VII </a:t>
            </a:r>
            <a:r>
              <a:rPr lang="ru-RU" sz="2700" b="1" dirty="0" smtClean="0">
                <a:solidFill>
                  <a:schemeClr val="tx1"/>
                </a:solidFill>
                <a:latin typeface="Times New Roman" pitchFamily="18" charset="0"/>
                <a:cs typeface="Times New Roman" pitchFamily="18" charset="0"/>
              </a:rPr>
              <a:t>века :</a:t>
            </a:r>
            <a:r>
              <a:rPr lang="ru-RU" sz="2700" dirty="0" smtClean="0">
                <a:solidFill>
                  <a:schemeClr val="tx1"/>
                </a:solidFill>
                <a:latin typeface="Times New Roman" pitchFamily="18" charset="0"/>
                <a:cs typeface="Times New Roman" pitchFamily="18" charset="0"/>
              </a:rPr>
              <a:t/>
            </a:r>
            <a:br>
              <a:rPr lang="ru-RU" sz="2700" dirty="0" smtClean="0">
                <a:solidFill>
                  <a:schemeClr val="tx1"/>
                </a:solidFill>
                <a:latin typeface="Times New Roman" pitchFamily="18" charset="0"/>
                <a:cs typeface="Times New Roman" pitchFamily="18" charset="0"/>
              </a:rPr>
            </a:br>
            <a:r>
              <a:rPr lang="ru-RU" sz="2700" dirty="0" smtClean="0">
                <a:solidFill>
                  <a:schemeClr val="tx1"/>
                </a:solidFill>
                <a:latin typeface="Times New Roman" pitchFamily="18" charset="0"/>
                <a:cs typeface="Times New Roman" pitchFamily="18" charset="0"/>
              </a:rPr>
              <a:t>С развитием приказной системы возросла численность приказных людей. В 1640 г. их было менее 900, а к концу XVII в. - более 3 тыс. </a:t>
            </a:r>
            <a:br>
              <a:rPr lang="ru-RU" sz="2700" dirty="0" smtClean="0">
                <a:solidFill>
                  <a:schemeClr val="tx1"/>
                </a:solidFill>
                <a:latin typeface="Times New Roman" pitchFamily="18" charset="0"/>
                <a:cs typeface="Times New Roman" pitchFamily="18" charset="0"/>
              </a:rPr>
            </a:br>
            <a:r>
              <a:rPr lang="ru-RU" sz="2700" dirty="0" smtClean="0">
                <a:solidFill>
                  <a:schemeClr val="tx1"/>
                </a:solidFill>
                <a:latin typeface="Times New Roman" pitchFamily="18" charset="0"/>
                <a:cs typeface="Times New Roman" pitchFamily="18" charset="0"/>
              </a:rPr>
              <a:t>Приказная система была несовершенна. Функции многих приказов переплетались. Так, областные приказы сами собирали налоги на подведомственной территории, хотя сбор налогов относился к компетенции финансовых приказов. Многие приказы осуществляли суд, хотя судебные функции принадлежали Разбойному приказу. Судопроизводство не было отделено от управления. Множество приказов и неразбериха с их обязанностями порой не позволяли разобраться в делах, порождая знаменитую "приказную волокиту". И все же рост приказной системы означал развитие управленческого аппарата, служившего прочной опорой царской власти.</a:t>
            </a:r>
            <a:r>
              <a:rPr lang="ru-RU" sz="2700" dirty="0" smtClean="0"/>
              <a:t/>
            </a:r>
            <a:br>
              <a:rPr lang="ru-RU" sz="2700" dirty="0" smtClean="0"/>
            </a:br>
            <a:r>
              <a:rPr lang="ru-RU" sz="2000" b="1" dirty="0" smtClean="0"/>
              <a:t/>
            </a:r>
            <a:br>
              <a:rPr lang="ru-RU" sz="2000" b="1" dirty="0" smtClean="0"/>
            </a:b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725602"/>
          </a:xfrm>
        </p:spPr>
        <p:txBody>
          <a:bodyPr>
            <a:noAutofit/>
          </a:bodyPr>
          <a:lstStyle/>
          <a:p>
            <a:r>
              <a:rPr lang="ru-RU" sz="5400" u="sng" dirty="0" smtClean="0">
                <a:latin typeface="Times New Roman" pitchFamily="18" charset="0"/>
                <a:cs typeface="Times New Roman" pitchFamily="18" charset="0"/>
              </a:rPr>
              <a:t>Тема урока:</a:t>
            </a: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r>
              <a:rPr lang="ru-RU" sz="5400" dirty="0" smtClean="0">
                <a:latin typeface="Times New Roman" pitchFamily="18" charset="0"/>
                <a:cs typeface="Times New Roman" pitchFamily="18" charset="0"/>
              </a:rPr>
              <a:t> </a:t>
            </a:r>
            <a:r>
              <a:rPr lang="ru-RU" sz="5400" b="1" dirty="0" smtClean="0">
                <a:latin typeface="Times New Roman" pitchFamily="18" charset="0"/>
                <a:cs typeface="Times New Roman" pitchFamily="18" charset="0"/>
              </a:rPr>
              <a:t>Народные движения</a:t>
            </a:r>
            <a:endParaRPr lang="ru-RU" sz="5400" b="1" dirty="0">
              <a:latin typeface="Times New Roman" pitchFamily="18" charset="0"/>
              <a:cs typeface="Times New Roman" pitchFamily="18" charset="0"/>
            </a:endParaRPr>
          </a:p>
        </p:txBody>
      </p:sp>
      <p:pic>
        <p:nvPicPr>
          <p:cNvPr id="4" name="Содержимое 3" descr="Razin.jpg"/>
          <p:cNvPicPr>
            <a:picLocks noGrp="1" noChangeAspect="1"/>
          </p:cNvPicPr>
          <p:nvPr>
            <p:ph idx="1"/>
          </p:nvPr>
        </p:nvPicPr>
        <p:blipFill>
          <a:blip r:embed="rId2"/>
          <a:stretch>
            <a:fillRect/>
          </a:stretch>
        </p:blipFill>
        <p:spPr>
          <a:xfrm>
            <a:off x="1928794" y="2214554"/>
            <a:ext cx="5857916" cy="446317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0"/>
            <a:ext cx="8786874" cy="785818"/>
          </a:xfrm>
        </p:spPr>
        <p:txBody>
          <a:bodyPr>
            <a:normAutofit/>
          </a:bodyPr>
          <a:lstStyle/>
          <a:p>
            <a:r>
              <a:rPr lang="ru-RU" sz="4000" b="1" dirty="0" smtClean="0">
                <a:latin typeface="Times New Roman" pitchFamily="18" charset="0"/>
                <a:cs typeface="Times New Roman" pitchFamily="18" charset="0"/>
              </a:rPr>
              <a:t>Причины  народных выступлений:</a:t>
            </a:r>
            <a:endParaRPr lang="ru-RU" sz="40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1000108"/>
            <a:ext cx="8267728" cy="5500726"/>
          </a:xfrm>
        </p:spPr>
        <p:txBody>
          <a:bodyPr>
            <a:noAutofit/>
          </a:bodyPr>
          <a:lstStyle/>
          <a:p>
            <a:pPr marL="541782" indent="-514350">
              <a:buAutoNum type="arabicParenR"/>
            </a:pPr>
            <a:r>
              <a:rPr lang="ru-RU" sz="3600" b="1" i="1" dirty="0" smtClean="0">
                <a:latin typeface="Times New Roman" pitchFamily="18" charset="0"/>
                <a:cs typeface="Times New Roman" pitchFamily="18" charset="0"/>
              </a:rPr>
              <a:t>Закрепощение крестьян и рост феодальных повинностей;</a:t>
            </a:r>
          </a:p>
          <a:p>
            <a:pPr marL="541782" indent="-514350">
              <a:buAutoNum type="arabicParenR"/>
            </a:pPr>
            <a:r>
              <a:rPr lang="ru-RU" sz="3600" b="1" i="1" dirty="0" smtClean="0">
                <a:latin typeface="Times New Roman" pitchFamily="18" charset="0"/>
                <a:cs typeface="Times New Roman" pitchFamily="18" charset="0"/>
              </a:rPr>
              <a:t>Усиление налогового гнета, ведение войн (русско-польская война);</a:t>
            </a:r>
          </a:p>
          <a:p>
            <a:pPr marL="541782" indent="-514350">
              <a:buAutoNum type="arabicParenR"/>
            </a:pPr>
            <a:r>
              <a:rPr lang="ru-RU" sz="3600" b="1" i="1" dirty="0" smtClean="0">
                <a:latin typeface="Times New Roman" pitchFamily="18" charset="0"/>
                <a:cs typeface="Times New Roman" pitchFamily="18" charset="0"/>
              </a:rPr>
              <a:t>Усиление приказной волокиты;</a:t>
            </a:r>
          </a:p>
          <a:p>
            <a:pPr marL="541782" indent="-514350">
              <a:buAutoNum type="arabicParenR"/>
            </a:pPr>
            <a:r>
              <a:rPr lang="ru-RU" sz="3600" b="1" i="1" dirty="0" smtClean="0">
                <a:latin typeface="Times New Roman" pitchFamily="18" charset="0"/>
                <a:cs typeface="Times New Roman" pitchFamily="18" charset="0"/>
              </a:rPr>
              <a:t>Попытки ограничения казачьей вольности;</a:t>
            </a:r>
          </a:p>
          <a:p>
            <a:pPr marL="541782" indent="-514350">
              <a:buAutoNum type="arabicParenR"/>
            </a:pPr>
            <a:r>
              <a:rPr lang="ru-RU" sz="3600" b="1" i="1" dirty="0" smtClean="0">
                <a:latin typeface="Times New Roman" pitchFamily="18" charset="0"/>
                <a:cs typeface="Times New Roman" pitchFamily="18" charset="0"/>
              </a:rPr>
              <a:t>Церковный раскол и расправы со старообрядцами</a:t>
            </a:r>
            <a:endParaRPr lang="ru-RU" sz="3600" b="1" i="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505092" cy="6155076"/>
          </a:xfrm>
        </p:spPr>
        <p:txBody>
          <a:bodyPr>
            <a:noAutofit/>
          </a:bodyPr>
          <a:lstStyle/>
          <a:p>
            <a:pPr algn="ctr"/>
            <a:r>
              <a:rPr lang="ru-RU" sz="2000" dirty="0" smtClean="0">
                <a:latin typeface="Times New Roman" pitchFamily="18" charset="0"/>
                <a:cs typeface="Times New Roman" pitchFamily="18" charset="0"/>
              </a:rPr>
              <a:t>События XVII века объединили в стремлении к борьбе против государственной политики разные сословия и социальные группы.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Работа с учебником с. 68</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400" b="1" dirty="0" smtClean="0">
                <a:solidFill>
                  <a:schemeClr val="tx1"/>
                </a:solidFill>
                <a:latin typeface="Times New Roman" pitchFamily="18" charset="0"/>
                <a:cs typeface="Times New Roman" pitchFamily="18" charset="0"/>
              </a:rPr>
              <a:t> Задание: В ходе работы выяснить причины, ход и итоги бунта. Результаты работы занести в таблицу.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285720" y="3643314"/>
          <a:ext cx="8643999" cy="1847228"/>
        </p:xfrm>
        <a:graphic>
          <a:graphicData uri="http://schemas.openxmlformats.org/drawingml/2006/table">
            <a:tbl>
              <a:tblPr firstRow="1" bandRow="1">
                <a:tableStyleId>{5C22544A-7EE6-4342-B048-85BDC9FD1C3A}</a:tableStyleId>
              </a:tblPr>
              <a:tblGrid>
                <a:gridCol w="1357320"/>
                <a:gridCol w="1112394"/>
                <a:gridCol w="1234857"/>
                <a:gridCol w="1234857"/>
                <a:gridCol w="1204238"/>
                <a:gridCol w="1265476"/>
                <a:gridCol w="1234857"/>
              </a:tblGrid>
              <a:tr h="1140652">
                <a:tc>
                  <a:txBody>
                    <a:bodyPr/>
                    <a:lstStyle/>
                    <a:p>
                      <a:r>
                        <a:rPr lang="ru-RU" dirty="0" smtClean="0"/>
                        <a:t>Восстание</a:t>
                      </a:r>
                      <a:endParaRPr lang="ru-RU" dirty="0"/>
                    </a:p>
                  </a:txBody>
                  <a:tcPr/>
                </a:tc>
                <a:tc>
                  <a:txBody>
                    <a:bodyPr/>
                    <a:lstStyle/>
                    <a:p>
                      <a:r>
                        <a:rPr lang="ru-RU" dirty="0" smtClean="0"/>
                        <a:t>Дата</a:t>
                      </a:r>
                      <a:endParaRPr lang="ru-RU" dirty="0"/>
                    </a:p>
                  </a:txBody>
                  <a:tcPr/>
                </a:tc>
                <a:tc>
                  <a:txBody>
                    <a:bodyPr/>
                    <a:lstStyle/>
                    <a:p>
                      <a:r>
                        <a:rPr lang="ru-RU" dirty="0" smtClean="0"/>
                        <a:t>События</a:t>
                      </a:r>
                      <a:endParaRPr lang="ru-RU" dirty="0"/>
                    </a:p>
                  </a:txBody>
                  <a:tcPr/>
                </a:tc>
                <a:tc>
                  <a:txBody>
                    <a:bodyPr/>
                    <a:lstStyle/>
                    <a:p>
                      <a:r>
                        <a:rPr lang="ru-RU" dirty="0" smtClean="0"/>
                        <a:t>Очаг</a:t>
                      </a:r>
                      <a:r>
                        <a:rPr lang="ru-RU" baseline="0" dirty="0" smtClean="0"/>
                        <a:t> восстания</a:t>
                      </a:r>
                      <a:endParaRPr lang="ru-RU" dirty="0"/>
                    </a:p>
                  </a:txBody>
                  <a:tcPr/>
                </a:tc>
                <a:tc>
                  <a:txBody>
                    <a:bodyPr/>
                    <a:lstStyle/>
                    <a:p>
                      <a:r>
                        <a:rPr lang="ru-RU" dirty="0" smtClean="0"/>
                        <a:t>Причины</a:t>
                      </a:r>
                      <a:endParaRPr lang="ru-RU" dirty="0"/>
                    </a:p>
                  </a:txBody>
                  <a:tcPr/>
                </a:tc>
                <a:tc>
                  <a:txBody>
                    <a:bodyPr/>
                    <a:lstStyle/>
                    <a:p>
                      <a:r>
                        <a:rPr lang="ru-RU" dirty="0" smtClean="0"/>
                        <a:t>Участники</a:t>
                      </a:r>
                      <a:endParaRPr lang="ru-RU" dirty="0"/>
                    </a:p>
                  </a:txBody>
                  <a:tcPr/>
                </a:tc>
                <a:tc>
                  <a:txBody>
                    <a:bodyPr/>
                    <a:lstStyle/>
                    <a:p>
                      <a:r>
                        <a:rPr lang="ru-RU" dirty="0" smtClean="0"/>
                        <a:t>Итоги</a:t>
                      </a:r>
                      <a:endParaRPr lang="ru-RU" dirty="0"/>
                    </a:p>
                  </a:txBody>
                  <a:tcPr/>
                </a:tc>
              </a:tr>
              <a:tr h="706576">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Соляной бунт 1648г.</a:t>
            </a:r>
            <a:endParaRPr lang="ru-RU" sz="3200" dirty="0">
              <a:latin typeface="Times New Roman" pitchFamily="18" charset="0"/>
              <a:cs typeface="Times New Roman" pitchFamily="18" charset="0"/>
            </a:endParaRPr>
          </a:p>
        </p:txBody>
      </p:sp>
      <p:pic>
        <p:nvPicPr>
          <p:cNvPr id="4" name="Содержимое 3" descr="Salt_riot_moscow_1648.jpeg.jpeg"/>
          <p:cNvPicPr>
            <a:picLocks noGrp="1" noChangeAspect="1"/>
          </p:cNvPicPr>
          <p:nvPr>
            <p:ph idx="1"/>
          </p:nvPr>
        </p:nvPicPr>
        <p:blipFill>
          <a:blip r:embed="rId2"/>
          <a:stretch>
            <a:fillRect/>
          </a:stretch>
        </p:blipFill>
        <p:spPr>
          <a:xfrm>
            <a:off x="500034" y="1214422"/>
            <a:ext cx="8315623" cy="4947796"/>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TotalTime>
  <Words>118</Words>
  <PresentationFormat>Экран (4:3)</PresentationFormat>
  <Paragraphs>22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Дайте характеристику положению крестьян в ХVII веке   (стр.47 учебника)  </vt:lpstr>
      <vt:lpstr>Как повлияли реформы патриарха Никона на настроения в русском обществе ХVII века?</vt:lpstr>
      <vt:lpstr>«Один современник рассказывает, как Никон действовал против нового иконописания. В 1654 г., когда царь был в походе, патриарх приказал произвести в Москве обыск по домам и забрать иконы нового письма везде, где они окажутся, даже в домах знатных людей. У отобранных икон выкалывали глаза и в таком виде носили их по городу, объявляя указ, который грозил строгим наказанием всем, кто будет писать такие иконы. Вскоре после того в Москве настала моровая язва и случилось солнечное затмение. Москвичи пришли в сильное волнение, собирали сходки и бранили патриарха, говоря, что мор и затмение — кара Божия за нечестие Никона, ругающегося над иконами, собирались даже убить иконоборца…»   В.О. Ключевский</vt:lpstr>
      <vt:lpstr>Положение казачества: В правление Алексея Михайловича произошло окончательное оформление крепостного права, а также было принято несколько непопулярных решений (пошлина на соль, введение медных денег), что привело к росту народного недовольства. Отмена Юрьева дня привела к массовым побегам на Дон. Осложнилось отношение с правительством. Запрет на походы на Черное и Азовское моря привел к усилению напряженности в казачьей среде. Еще со времен Смуты казачество представляло собой наиболее активную, и так сказать, взрывоопасную часть населения. Это объясняется тем, что на Дон издавна стекались недовольные из Центральных областей (существовало негласное правило “с Дона выдачи нет”, т.е. беглые крестьяне не выдавались своим бывшим хозяевам). Казаки были профессиональными военными и жили во многом за счет военной добычи, зачастую составляли отряды или шайки, и занимались грабежом. За Сторожевую службу Москва присылала казакам хлебное и денежное жалованье, а также порох и свинец. </vt:lpstr>
      <vt:lpstr>Приказная система ХVII века : С развитием приказной системы возросла численность приказных людей. В 1640 г. их было менее 900, а к концу XVII в. - более 3 тыс.  Приказная система была несовершенна. Функции многих приказов переплетались. Так, областные приказы сами собирали налоги на подведомственной территории, хотя сбор налогов относился к компетенции финансовых приказов. Многие приказы осуществляли суд, хотя судебные функции принадлежали Разбойному приказу. Судопроизводство не было отделено от управления. Множество приказов и неразбериха с их обязанностями порой не позволяли разобраться в делах, порождая знаменитую "приказную волокиту". И все же рост приказной системы означал развитие управленческого аппарата, служившего прочной опорой царской власти.  </vt:lpstr>
      <vt:lpstr>Тема урока:  Народные движения</vt:lpstr>
      <vt:lpstr>Причины  народных выступлений:</vt:lpstr>
      <vt:lpstr>События XVII века объединили в стремлении к борьбе против государственной политики разные сословия и социальные группы.   Работа с учебником с. 68   Задание: В ходе работы выяснить причины, ход и итоги бунта. Результаты работы занести в таблицу.         </vt:lpstr>
      <vt:lpstr>Соляной бунт 1648г.</vt:lpstr>
      <vt:lpstr>Медный бунт 1662 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Дайте характеристику положению крестьян в ХVII веке   (стр.47 учебника)  </dc:title>
  <cp:lastModifiedBy>Admin</cp:lastModifiedBy>
  <cp:revision>8</cp:revision>
  <dcterms:modified xsi:type="dcterms:W3CDTF">2016-01-13T12:26:09Z</dcterms:modified>
</cp:coreProperties>
</file>