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sldIdLst>
    <p:sldId id="257" r:id="rId9"/>
    <p:sldId id="258" r:id="rId10"/>
    <p:sldId id="259" r:id="rId11"/>
    <p:sldId id="262" r:id="rId12"/>
    <p:sldId id="261" r:id="rId13"/>
    <p:sldId id="266" r:id="rId14"/>
    <p:sldId id="263" r:id="rId15"/>
    <p:sldId id="264" r:id="rId16"/>
    <p:sldId id="265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0A5DF8-2E27-4F10-8E33-F0AF2F3667D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6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7BB6-AC5B-4C37-86DB-CEE734085DE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4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0579A-FD1E-4B22-B3F9-93B0ECEDFAA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6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7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9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9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07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9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0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011D9-9252-4BCE-B5A3-15558AC5BF2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89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64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4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51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70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2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33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52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2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07256-F07E-4DA9-8D29-DBA72160DA5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91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03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7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04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39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15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89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9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4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5A6ED-9B89-4FE8-8D17-49BE8D95759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07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9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4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36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68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0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CB2DC1-6CBE-4D24-A576-1263BD83D7E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60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0F1C-B863-4456-8915-47D930BBAD9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00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CC9234-616A-47ED-9A7A-55D80798195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20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2633-7659-4F44-9575-6A11CAEF1E2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80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EF22-45A4-49B7-9A2D-197C8B8DC74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8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31E65-DE7F-4C07-A366-7DC71BD86E8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82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1038-E7A5-4659-838D-FF899330FFB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90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D1809-EE5B-4232-B073-FF845F7AE9B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7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88D5-525B-4907-8B21-A019BA36C37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31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11D200-50A6-4E0C-B297-47166F5E633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98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AE16-7831-4F85-8B31-6A9B201DF15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74EE-0092-429C-B924-2B16483E5EE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42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0A5DF8-2E27-4F10-8E33-F0AF2F3667D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355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011D9-9252-4BCE-B5A3-15558AC5BF2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14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07256-F07E-4DA9-8D29-DBA72160DA5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98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5A6ED-9B89-4FE8-8D17-49BE8D95759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2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3811-16F9-468B-9913-6546197A3CD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7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31E65-DE7F-4C07-A366-7DC71BD86E8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62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3811-16F9-468B-9913-6546197A3CD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28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CD66-F76C-431D-BC9E-C734174E0E9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2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B5825-4BFE-4EE0-A2CC-5C85F152F1B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73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183C-AA5B-4A36-9F35-4E7F72C1B05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93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7BB6-AC5B-4C37-86DB-CEE734085DEF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6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0579A-FD1E-4B22-B3F9-93B0ECEDFAA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4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12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46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CD66-F76C-431D-BC9E-C734174E0E9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34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12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44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046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23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28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47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6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639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CB2DC1-6CBE-4D24-A576-1263BD83D7E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378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0F1C-B863-4456-8915-47D930BBAD9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B5825-4BFE-4EE0-A2CC-5C85F152F1B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608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CC9234-616A-47ED-9A7A-55D80798195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09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2633-7659-4F44-9575-6A11CAEF1E2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078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EF22-45A4-49B7-9A2D-197C8B8DC74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9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1038-E7A5-4659-838D-FF899330FFB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54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D1809-EE5B-4232-B073-FF845F7AE9B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40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88D5-525B-4907-8B21-A019BA36C37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925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11D200-50A6-4E0C-B297-47166F5E633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2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AE16-7831-4F85-8B31-6A9B201DF15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24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74EE-0092-429C-B924-2B16483E5EE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4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183C-AA5B-4A36-9F35-4E7F72C1B05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8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ED73C5-85D0-4F96-85FE-963BF8594F14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6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7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2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2FE4F-D0DA-4BA5-991D-18D63A0F8872}" type="slidenum">
              <a:rPr lang="ru-RU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1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ED73C5-85D0-4F96-85FE-963BF8594F14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8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2FE4F-D0DA-4BA5-991D-18D63A0F8872}" type="slidenum">
              <a:rPr lang="ru-RU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FVSGuOC6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512" y="3962400"/>
            <a:ext cx="8964488" cy="205898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800" b="1" i="1" dirty="0" smtClean="0"/>
              <a:t>Двадцать девятое января.</a:t>
            </a:r>
          </a:p>
          <a:p>
            <a:pPr marL="0" indent="0" algn="ctr">
              <a:buNone/>
            </a:pPr>
            <a:r>
              <a:rPr lang="ru-RU" altLang="ru-RU" sz="4800" b="1" i="1" dirty="0" smtClean="0"/>
              <a:t>Изложение «Оляпка».</a:t>
            </a:r>
            <a:endParaRPr lang="ru-RU" altLang="ru-RU" sz="4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3717"/>
          <a:stretch/>
        </p:blipFill>
        <p:spPr bwMode="auto">
          <a:xfrm>
            <a:off x="2493759" y="210727"/>
            <a:ext cx="40753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8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36744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8092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Сколько предложений будет в ответе на каждый вопрос?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 какого слова следует начать предложение-ответ на вопрос?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 какие правила встретились слова в тексте?</a:t>
            </a:r>
          </a:p>
        </p:txBody>
      </p:sp>
    </p:spTree>
    <p:extLst>
      <p:ext uri="{BB962C8B-B14F-4D97-AF65-F5344CB8AC3E}">
        <p14:creationId xmlns:p14="http://schemas.microsoft.com/office/powerpoint/2010/main" val="15289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81000"/>
            <a:ext cx="8389689" cy="5640388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/>
              <a:t>Когда и где пела птичка? </a:t>
            </a:r>
            <a:r>
              <a:rPr lang="ru-RU" sz="3200" i="1" dirty="0" smtClean="0">
                <a:solidFill>
                  <a:srgbClr val="00B050"/>
                </a:solidFill>
              </a:rPr>
              <a:t>з</a:t>
            </a:r>
            <a:r>
              <a:rPr lang="ru-RU" sz="3200" i="1" dirty="0" smtClean="0"/>
              <a:t>имой</a:t>
            </a:r>
            <a:r>
              <a:rPr lang="ru-RU" sz="3200" i="1" dirty="0"/>
              <a:t>, в моро</a:t>
            </a:r>
            <a:r>
              <a:rPr lang="ru-RU" sz="3200" i="1" dirty="0">
                <a:solidFill>
                  <a:srgbClr val="00B050"/>
                </a:solidFill>
              </a:rPr>
              <a:t>з</a:t>
            </a:r>
            <a:r>
              <a:rPr lang="ru-RU" sz="3200" i="1" dirty="0"/>
              <a:t>, на л</a:t>
            </a:r>
            <a:r>
              <a:rPr lang="ru-RU" sz="3200" i="1" dirty="0">
                <a:solidFill>
                  <a:srgbClr val="00B050"/>
                </a:solidFill>
              </a:rPr>
              <a:t>ь</a:t>
            </a:r>
            <a:r>
              <a:rPr lang="ru-RU" sz="3200" i="1" dirty="0"/>
              <a:t>ду р</a:t>
            </a:r>
            <a:r>
              <a:rPr lang="ru-RU" sz="3200" i="1" dirty="0">
                <a:solidFill>
                  <a:srgbClr val="00B050"/>
                </a:solidFill>
              </a:rPr>
              <a:t>е</a:t>
            </a:r>
            <a:r>
              <a:rPr lang="ru-RU" sz="3200" i="1" dirty="0"/>
              <a:t>к</a:t>
            </a:r>
            <a:r>
              <a:rPr lang="ru-RU" sz="3200" i="1" dirty="0">
                <a:solidFill>
                  <a:srgbClr val="00B050"/>
                </a:solidFill>
              </a:rPr>
              <a:t>и</a:t>
            </a:r>
            <a:endParaRPr lang="ru-RU" sz="3200" dirty="0" smtClean="0">
              <a:solidFill>
                <a:srgbClr val="00B05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/>
              <a:t>Как называется птичка? 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л</a:t>
            </a:r>
            <a:r>
              <a:rPr lang="ru-RU" sz="3200" dirty="0" smtClean="0">
                <a:solidFill>
                  <a:srgbClr val="00B050"/>
                </a:solidFill>
              </a:rPr>
              <a:t>яп</a:t>
            </a:r>
            <a:r>
              <a:rPr lang="ru-RU" sz="3200" dirty="0" smtClean="0"/>
              <a:t>ка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/>
              <a:t>Куда нырнула оляпка?</a:t>
            </a:r>
            <a:r>
              <a:rPr lang="ru-RU" sz="3200" i="1" dirty="0" smtClean="0"/>
              <a:t> в прору</a:t>
            </a:r>
            <a:r>
              <a:rPr lang="ru-RU" sz="3200" b="1" i="1" dirty="0" smtClean="0">
                <a:solidFill>
                  <a:srgbClr val="00B050"/>
                </a:solidFill>
              </a:rPr>
              <a:t>б</a:t>
            </a:r>
            <a:r>
              <a:rPr lang="ru-RU" sz="3200" i="1" dirty="0" smtClean="0"/>
              <a:t>ь, </a:t>
            </a:r>
            <a:endParaRPr lang="ru-RU" sz="32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/>
              <a:t>Что она там делала? водяно</a:t>
            </a:r>
            <a:r>
              <a:rPr lang="ru-RU" sz="3200" dirty="0" smtClean="0">
                <a:solidFill>
                  <a:srgbClr val="00B050"/>
                </a:solidFill>
              </a:rPr>
              <a:t>го</a:t>
            </a:r>
            <a:r>
              <a:rPr lang="ru-RU" sz="3200" dirty="0" smtClean="0"/>
              <a:t> жу</a:t>
            </a:r>
            <a:r>
              <a:rPr lang="ru-RU" sz="3200" dirty="0" smtClean="0">
                <a:solidFill>
                  <a:srgbClr val="00B050"/>
                </a:solidFill>
              </a:rPr>
              <a:t>чк</a:t>
            </a:r>
            <a:r>
              <a:rPr lang="ru-RU" sz="3200" dirty="0" smtClean="0"/>
              <a:t>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/>
              <a:t>Почему оляпке зимой не холодно?</a:t>
            </a:r>
            <a:r>
              <a:rPr lang="ru-RU" sz="3200" i="1" dirty="0" smtClean="0"/>
              <a:t> 						н</a:t>
            </a:r>
            <a:r>
              <a:rPr lang="ru-RU" sz="3200" b="1" i="1" dirty="0" smtClean="0">
                <a:solidFill>
                  <a:srgbClr val="00B050"/>
                </a:solidFill>
              </a:rPr>
              <a:t>е</a:t>
            </a:r>
            <a:r>
              <a:rPr lang="ru-RU" sz="3200" i="1" dirty="0" smtClean="0"/>
              <a:t> страш</a:t>
            </a:r>
            <a:r>
              <a:rPr lang="ru-RU" sz="3200" b="1" i="1" dirty="0" smtClean="0">
                <a:solidFill>
                  <a:srgbClr val="00B050"/>
                </a:solidFill>
              </a:rPr>
              <a:t>е</a:t>
            </a:r>
            <a:r>
              <a:rPr lang="ru-RU" sz="3200" i="1" dirty="0" smtClean="0"/>
              <a:t>н,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i="1" dirty="0" smtClean="0"/>
              <a:t> 					п</a:t>
            </a:r>
            <a:r>
              <a:rPr lang="ru-RU" sz="3200" b="1" i="1" dirty="0" smtClean="0">
                <a:solidFill>
                  <a:srgbClr val="00B050"/>
                </a:solidFill>
              </a:rPr>
              <a:t>о</a:t>
            </a:r>
            <a:r>
              <a:rPr lang="ru-RU" sz="3200" i="1" dirty="0" smtClean="0"/>
              <a:t>крыты, </a:t>
            </a: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3">
                  <a:tint val="85000"/>
                  <a:satMod val="275000"/>
                </a:schemeClr>
              </a:buClr>
              <a:buFont typeface="Wingdings 2"/>
              <a:buNone/>
              <a:defRPr/>
            </a:pPr>
            <a:r>
              <a:rPr lang="ru-RU" sz="2000" i="1" dirty="0" smtClean="0"/>
              <a:t>			</a:t>
            </a:r>
            <a:r>
              <a:rPr lang="ru-RU" sz="3600" i="1" dirty="0" smtClean="0"/>
              <a:t>		</a:t>
            </a:r>
            <a:r>
              <a:rPr lang="ru-RU" sz="3200" i="1" dirty="0" smtClean="0"/>
              <a:t>сло</a:t>
            </a:r>
            <a:r>
              <a:rPr lang="ru-RU" sz="3200" b="1" i="1" dirty="0" smtClean="0">
                <a:solidFill>
                  <a:srgbClr val="00B050"/>
                </a:solidFill>
              </a:rPr>
              <a:t>е</a:t>
            </a:r>
            <a:r>
              <a:rPr lang="ru-RU" sz="3200" i="1" dirty="0" smtClean="0"/>
              <a:t>м ж</a:t>
            </a:r>
            <a:r>
              <a:rPr lang="ru-RU" sz="3200" b="1" i="1" dirty="0" smtClean="0">
                <a:solidFill>
                  <a:srgbClr val="00B050"/>
                </a:solidFill>
              </a:rPr>
              <a:t>и</a:t>
            </a:r>
            <a:r>
              <a:rPr lang="ru-RU" sz="3200" i="1" dirty="0" smtClean="0"/>
              <a:t>ра</a:t>
            </a:r>
            <a:endParaRPr lang="ru-RU" sz="32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55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5-tub-ru.yandex.net/i?id=144066222-4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469345" cy="2376264"/>
          </a:xfrm>
          <a:prstGeom prst="rect">
            <a:avLst/>
          </a:prstGeom>
          <a:noFill/>
        </p:spPr>
      </p:pic>
      <p:pic>
        <p:nvPicPr>
          <p:cNvPr id="2053" name="Picture 5" descr="C:\Users\Лена\Downloads\0_79b1a_f495d032_L.jpg"/>
          <p:cNvPicPr>
            <a:picLocks noChangeAspect="1" noChangeArrowheads="1"/>
          </p:cNvPicPr>
          <p:nvPr/>
        </p:nvPicPr>
        <p:blipFill>
          <a:blip r:embed="rId3" cstate="print"/>
          <a:srcRect t="7875" r="6309" b="3532"/>
          <a:stretch>
            <a:fillRect/>
          </a:stretch>
        </p:blipFill>
        <p:spPr bwMode="auto">
          <a:xfrm>
            <a:off x="251520" y="3284984"/>
            <a:ext cx="4269274" cy="3312368"/>
          </a:xfrm>
          <a:prstGeom prst="rect">
            <a:avLst/>
          </a:prstGeom>
          <a:noFill/>
        </p:spPr>
      </p:pic>
      <p:pic>
        <p:nvPicPr>
          <p:cNvPr id="2055" name="Picture 7" descr="http://img-fotki.yandex.ru/get/6621/50939447.22/0_9b370_6b208882_L"/>
          <p:cNvPicPr>
            <a:picLocks noChangeAspect="1" noChangeArrowheads="1"/>
          </p:cNvPicPr>
          <p:nvPr/>
        </p:nvPicPr>
        <p:blipFill>
          <a:blip r:embed="rId4" cstate="print"/>
          <a:srcRect l="19656" r="6257" b="19361"/>
          <a:stretch>
            <a:fillRect/>
          </a:stretch>
        </p:blipFill>
        <p:spPr bwMode="auto">
          <a:xfrm>
            <a:off x="4716016" y="3284984"/>
            <a:ext cx="4104456" cy="3350576"/>
          </a:xfrm>
          <a:prstGeom prst="rect">
            <a:avLst/>
          </a:prstGeom>
          <a:noFill/>
        </p:spPr>
      </p:pic>
      <p:pic>
        <p:nvPicPr>
          <p:cNvPr id="2057" name="Picture 9" descr="http://img-fotki.yandex.ru/get/6519/50939447.22/0_9b373_b7bce5c5_L"/>
          <p:cNvPicPr>
            <a:picLocks noChangeAspect="1" noChangeArrowheads="1"/>
          </p:cNvPicPr>
          <p:nvPr/>
        </p:nvPicPr>
        <p:blipFill>
          <a:blip r:embed="rId5" cstate="print"/>
          <a:srcRect l="19367" t="6048" b="16807"/>
          <a:stretch>
            <a:fillRect/>
          </a:stretch>
        </p:blipFill>
        <p:spPr bwMode="auto">
          <a:xfrm>
            <a:off x="4716016" y="188640"/>
            <a:ext cx="4114428" cy="29523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0"/>
            <a:ext cx="1749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оляпка</a:t>
            </a:r>
            <a:endParaRPr lang="ru-RU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Лена\Downloads\0_79b1a_f495d032_L.jpg"/>
          <p:cNvPicPr>
            <a:picLocks noChangeAspect="1" noChangeArrowheads="1"/>
          </p:cNvPicPr>
          <p:nvPr/>
        </p:nvPicPr>
        <p:blipFill>
          <a:blip r:embed="rId2" cstate="print"/>
          <a:srcRect l="4846" t="7875" r="16001" b="25188"/>
          <a:stretch>
            <a:fillRect/>
          </a:stretch>
        </p:blipFill>
        <p:spPr bwMode="auto">
          <a:xfrm>
            <a:off x="193869" y="557652"/>
            <a:ext cx="3735944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813" y="256019"/>
            <a:ext cx="5004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Оляпка</a:t>
            </a:r>
            <a:r>
              <a:rPr lang="ru-RU" sz="2800" dirty="0">
                <a:solidFill>
                  <a:prstClr val="black"/>
                </a:solidFill>
              </a:rPr>
              <a:t>— птица похожая на воробья. Её также называют </a:t>
            </a:r>
            <a:r>
              <a:rPr lang="ru-RU" sz="2800" b="1" dirty="0">
                <a:solidFill>
                  <a:prstClr val="black"/>
                </a:solidFill>
              </a:rPr>
              <a:t>водяной дрозд</a:t>
            </a:r>
            <a:r>
              <a:rPr lang="ru-RU" sz="2800" dirty="0">
                <a:solidFill>
                  <a:prstClr val="black"/>
                </a:solidFill>
              </a:rPr>
              <a:t>, или </a:t>
            </a:r>
            <a:r>
              <a:rPr lang="ru-RU" sz="2800" b="1" dirty="0">
                <a:solidFill>
                  <a:prstClr val="black"/>
                </a:solidFill>
              </a:rPr>
              <a:t>водяной воробей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r>
              <a:rPr lang="ru-RU" sz="2800" dirty="0">
                <a:solidFill>
                  <a:prstClr val="black"/>
                </a:solidFill>
              </a:rPr>
              <a:t>Птица размером со скворца Оперение  имеет темно-бурое, густое, не смачивающееся. Обитает по берегам быстрых прозрачных рек и ручьев.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4501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Питается водными насекомыми и рачками, которых оляпка собирает на мелководье, между камней и под водой. Главной особенностью являются способность хорошо плавать и нырять. </a:t>
            </a:r>
            <a:r>
              <a:rPr lang="ru-RU" sz="2800" dirty="0">
                <a:solidFill>
                  <a:prstClr val="black"/>
                </a:solidFill>
              </a:rPr>
              <a:t>Приподнимая крылья и ловко маневрируя в потоке воды, птица как бы «бежит» по дну. 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>
            <a:hlinkClick r:id="rId3"/>
          </p:cNvPr>
          <p:cNvSpPr/>
          <p:nvPr/>
        </p:nvSpPr>
        <p:spPr>
          <a:xfrm>
            <a:off x="251520" y="2606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8031163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Прочитайте. Озаглавьте текст.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471594" cy="4187825"/>
          </a:xfrm>
        </p:spPr>
        <p:txBody>
          <a:bodyPr/>
          <a:lstStyle/>
          <a:p>
            <a:pPr indent="266700" eaLnBrk="1" hangingPunct="1"/>
            <a:r>
              <a:rPr lang="ru-RU" altLang="ru-RU" sz="3200" b="1" dirty="0" smtClean="0"/>
              <a:t>Был сильный мороз. На льду речки  у проруби весело пела птичка. Это водяной воробей – оляпка. Вот  оляпка нырнула в прорубь. Она искала пищу. На дне под камушком оляпка нашла водяного жучка. Через минуту птичка выскочила на лёд и запела весёлую песенку. Оляпке не холодно. Её перья покрыты тонким слоем жира.</a:t>
            </a:r>
          </a:p>
        </p:txBody>
      </p:sp>
    </p:spTree>
    <p:extLst>
      <p:ext uri="{BB962C8B-B14F-4D97-AF65-F5344CB8AC3E}">
        <p14:creationId xmlns:p14="http://schemas.microsoft.com/office/powerpoint/2010/main" val="42171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997" y="188640"/>
            <a:ext cx="90364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Был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сил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ный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м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ро</a:t>
            </a:r>
            <a:r>
              <a:rPr lang="ru-RU" sz="4000" b="1" i="1" u="sng" dirty="0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. 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На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л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ду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р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ки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вес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ло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пела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птич</a:t>
            </a:r>
            <a:r>
              <a:rPr lang="ru-RU" sz="4000" b="1" i="1" dirty="0" err="1" smtClean="0">
                <a:solidFill>
                  <a:srgbClr val="FF0000"/>
                </a:solidFill>
                <a:latin typeface="Consolas" pitchFamily="49" charset="0"/>
              </a:rPr>
              <a:t>?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ка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. 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Это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в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дяной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в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р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бей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–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оля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ка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. Вот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оля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ка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нырнула в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прору</a:t>
            </a:r>
            <a:r>
              <a:rPr lang="ru-RU" sz="4000" b="1" i="1" u="sng" dirty="0" smtClean="0">
                <a:solidFill>
                  <a:srgbClr val="FF0000"/>
                </a:solidFill>
                <a:latin typeface="Consolas" pitchFamily="49" charset="0"/>
              </a:rPr>
              <a:t>..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. </a:t>
            </a:r>
            <a:r>
              <a:rPr lang="ru-RU" sz="4000" b="1" i="1" u="sng" dirty="0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на 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искала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пищ</a:t>
            </a:r>
            <a:r>
              <a:rPr lang="ru-RU" sz="4000" b="1" i="1" u="sng" dirty="0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. На дне под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каму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ком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оля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ка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нашла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в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дян</a:t>
            </a:r>
            <a:r>
              <a:rPr lang="ru-RU" sz="4000" b="1" i="1" dirty="0" err="1" smtClean="0">
                <a:solidFill>
                  <a:srgbClr val="FF0000"/>
                </a:solidFill>
                <a:latin typeface="Consolas" pitchFamily="49" charset="0"/>
              </a:rPr>
              <a:t>ого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жуч</a:t>
            </a:r>
            <a:r>
              <a:rPr lang="ru-RU" sz="4000" b="1" i="1" dirty="0" err="1" smtClean="0">
                <a:solidFill>
                  <a:srgbClr val="FF0000"/>
                </a:solidFill>
                <a:latin typeface="Consolas" pitchFamily="49" charset="0"/>
              </a:rPr>
              <a:t>?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ка.Через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минуту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птич</a:t>
            </a:r>
            <a:r>
              <a:rPr lang="ru-RU" sz="4000" b="1" i="1" dirty="0" err="1" smtClean="0">
                <a:solidFill>
                  <a:srgbClr val="FF0000"/>
                </a:solidFill>
                <a:latin typeface="Consolas" pitchFamily="49" charset="0"/>
              </a:rPr>
              <a:t>?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ка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выскочила на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лё</a:t>
            </a:r>
            <a:r>
              <a:rPr lang="ru-RU" sz="4000" b="1" i="1" u="sng" dirty="0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smtClean="0">
                <a:latin typeface="Consolas" pitchFamily="49" charset="0"/>
              </a:rPr>
              <a:t> и запела </a:t>
            </a:r>
            <a:r>
              <a:rPr lang="ru-RU" sz="4000" b="1" i="1" dirty="0" err="1" smtClean="0">
                <a:latin typeface="Consolas" pitchFamily="49" charset="0"/>
              </a:rPr>
              <a:t>в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latin typeface="Consolas" pitchFamily="49" charset="0"/>
              </a:rPr>
              <a:t>сёлую</a:t>
            </a:r>
            <a:r>
              <a:rPr lang="ru-RU" sz="4000" b="1" i="1" dirty="0" smtClean="0">
                <a:latin typeface="Consolas" pitchFamily="49" charset="0"/>
              </a:rPr>
              <a:t> песенку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. Ей 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не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хол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дно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. 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Её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пер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я</a:t>
            </a:r>
            <a:r>
              <a:rPr lang="ru-RU" sz="4000" b="1" i="1" dirty="0" smtClean="0">
                <a:solidFill>
                  <a:prstClr val="black"/>
                </a:solidFill>
                <a:latin typeface="Consolas" pitchFamily="49" charset="0"/>
              </a:rPr>
              <a:t> покрыты 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слоем 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ж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Consolas" pitchFamily="49" charset="0"/>
              </a:rPr>
              <a:t>.</a:t>
            </a:r>
            <a:r>
              <a:rPr lang="ru-RU" sz="4000" b="1" i="1" dirty="0" err="1" smtClean="0">
                <a:solidFill>
                  <a:prstClr val="black"/>
                </a:solidFill>
                <a:latin typeface="Consolas" pitchFamily="49" charset="0"/>
              </a:rPr>
              <a:t>ра</a:t>
            </a:r>
            <a:r>
              <a:rPr lang="ru-RU" sz="4000" b="1" i="1" dirty="0">
                <a:solidFill>
                  <a:prstClr val="black"/>
                </a:solidFill>
                <a:latin typeface="Consolas" pitchFamily="49" charset="0"/>
              </a:rPr>
              <a:t>.</a:t>
            </a:r>
            <a:endParaRPr lang="ru-RU" sz="4000" b="1" i="1" dirty="0">
              <a:solidFill>
                <a:prstClr val="black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6" y="332656"/>
            <a:ext cx="7645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6876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kern="0" dirty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Прорубь</a:t>
            </a:r>
            <a:r>
              <a:rPr lang="ru-RU" sz="3200" kern="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ru-RU" sz="3600" kern="0" dirty="0">
                <a:solidFill>
                  <a:srgbClr val="000000"/>
                </a:solidFill>
                <a:latin typeface="Arial"/>
              </a:rPr>
              <a:t>отверстие, прорубленное в ледовом покрытии водоёма (реки, озёра и т.п.) Прорубь делают  для ловли рыбы,  набора воды.</a:t>
            </a:r>
          </a:p>
        </p:txBody>
      </p:sp>
      <p:pic>
        <p:nvPicPr>
          <p:cNvPr id="4" name="Рисунок 3" descr="wf_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8880"/>
            <a:ext cx="3886200" cy="368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557506"/>
            <a:ext cx="4261505" cy="1139825"/>
          </a:xfrm>
        </p:spPr>
        <p:txBody>
          <a:bodyPr lIns="0" rIns="0" bIns="0" anchor="b"/>
          <a:lstStyle/>
          <a:p>
            <a:pPr algn="ctr"/>
            <a:r>
              <a:rPr lang="ru-RU" altLang="ru-RU" sz="4000" b="1" dirty="0"/>
              <a:t>                  </a:t>
            </a:r>
            <a:r>
              <a:rPr lang="ru-RU" altLang="ru-RU" sz="4400" b="1" dirty="0" smtClean="0"/>
              <a:t>Оляпка.</a:t>
            </a:r>
            <a:br>
              <a:rPr lang="ru-RU" altLang="ru-RU" sz="4400" b="1" dirty="0" smtClean="0"/>
            </a:br>
            <a:r>
              <a:rPr lang="ru-RU" altLang="ru-RU" sz="4400" b="1" dirty="0" smtClean="0"/>
              <a:t>План</a:t>
            </a:r>
            <a:r>
              <a:rPr lang="ru-RU" altLang="ru-RU" sz="4400" b="1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2327275"/>
            <a:ext cx="8229600" cy="4530725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altLang="ru-RU" sz="4900" b="1" dirty="0"/>
              <a:t>На льду.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altLang="ru-RU" sz="4900" b="1" dirty="0"/>
              <a:t>В проруби.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altLang="ru-RU" sz="4900" b="1" dirty="0"/>
              <a:t>Особенности оляпки.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65" y="332656"/>
            <a:ext cx="414279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362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" y="260648"/>
            <a:ext cx="914400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6372200" y="0"/>
            <a:ext cx="72008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455214" y="908720"/>
            <a:ext cx="2406428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i="1" dirty="0" smtClean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Сильный </a:t>
            </a:r>
          </a:p>
          <a:p>
            <a:r>
              <a:rPr lang="ru-RU" sz="3500" b="1" i="1" dirty="0" smtClean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мороз</a:t>
            </a:r>
          </a:p>
          <a:p>
            <a:r>
              <a:rPr lang="ru-RU" sz="3500" b="1" i="1" dirty="0" smtClean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на </a:t>
            </a:r>
            <a:r>
              <a:rPr lang="ru-RU" sz="3500" b="1" i="1" dirty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льду</a:t>
            </a:r>
          </a:p>
          <a:p>
            <a:r>
              <a:rPr lang="ru-RU" sz="3500" b="1" i="1" dirty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весело</a:t>
            </a:r>
          </a:p>
          <a:p>
            <a:r>
              <a:rPr lang="ru-RU" sz="3500" b="1" i="1" dirty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прорубь</a:t>
            </a:r>
          </a:p>
          <a:p>
            <a:r>
              <a:rPr lang="ru-RU" sz="3500" b="1" i="1" dirty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выскочила</a:t>
            </a:r>
          </a:p>
          <a:p>
            <a:r>
              <a:rPr lang="ru-RU" sz="3500" b="1" i="1" dirty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оляпка</a:t>
            </a:r>
          </a:p>
          <a:p>
            <a:r>
              <a:rPr lang="ru-RU" sz="3500" b="1" i="1" dirty="0" smtClean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перья</a:t>
            </a:r>
            <a:endParaRPr lang="ru-RU" sz="3500" b="1" i="1" dirty="0">
              <a:solidFill>
                <a:srgbClr val="4F81BD">
                  <a:lumMod val="75000"/>
                </a:srgbClr>
              </a:solidFill>
              <a:latin typeface="Consolas" pitchFamily="49" charset="0"/>
            </a:endParaRPr>
          </a:p>
          <a:p>
            <a:r>
              <a:rPr lang="ru-RU" sz="3500" b="1" i="1" dirty="0">
                <a:solidFill>
                  <a:srgbClr val="4F81BD">
                    <a:lumMod val="75000"/>
                  </a:srgbClr>
                </a:solidFill>
                <a:latin typeface="Consolas" pitchFamily="49" charset="0"/>
              </a:rPr>
              <a:t>покрыты</a:t>
            </a:r>
          </a:p>
          <a:p>
            <a:endParaRPr lang="ru-RU" sz="35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48680"/>
            <a:ext cx="619268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i="1" u="sng" dirty="0">
                <a:solidFill>
                  <a:srgbClr val="002060"/>
                </a:solidFill>
                <a:latin typeface="Consolas" pitchFamily="49" charset="0"/>
              </a:rPr>
              <a:t>Вопросы:</a:t>
            </a:r>
          </a:p>
          <a:p>
            <a:pPr>
              <a:buFontTx/>
              <a:buChar char="-"/>
            </a:pPr>
            <a:r>
              <a:rPr lang="ru-RU" sz="3500" dirty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ru-RU" sz="3500" b="1" dirty="0">
                <a:solidFill>
                  <a:prstClr val="black"/>
                </a:solidFill>
                <a:latin typeface="Consolas" pitchFamily="49" charset="0"/>
              </a:rPr>
              <a:t>Какая была погода?</a:t>
            </a:r>
          </a:p>
          <a:p>
            <a:pPr>
              <a:buFontTx/>
              <a:buChar char="-"/>
            </a:pPr>
            <a:r>
              <a:rPr lang="ru-RU" sz="3500" b="1" dirty="0">
                <a:solidFill>
                  <a:prstClr val="black"/>
                </a:solidFill>
                <a:latin typeface="Consolas" pitchFamily="49" charset="0"/>
              </a:rPr>
              <a:t> Что делала на берегу реки оляпка?</a:t>
            </a:r>
          </a:p>
          <a:p>
            <a:pPr>
              <a:buFontTx/>
              <a:buChar char="-"/>
            </a:pPr>
            <a:r>
              <a:rPr lang="ru-RU" sz="3500" b="1" dirty="0">
                <a:solidFill>
                  <a:prstClr val="black"/>
                </a:solidFill>
                <a:latin typeface="Consolas" pitchFamily="49" charset="0"/>
              </a:rPr>
              <a:t> Куда птичка прыгнула?</a:t>
            </a:r>
          </a:p>
          <a:p>
            <a:pPr>
              <a:buFontTx/>
              <a:buChar char="-"/>
            </a:pPr>
            <a:r>
              <a:rPr lang="ru-RU" sz="3500" b="1" dirty="0">
                <a:solidFill>
                  <a:prstClr val="black"/>
                </a:solidFill>
                <a:latin typeface="Consolas" pitchFamily="49" charset="0"/>
              </a:rPr>
              <a:t> Что она там делала?</a:t>
            </a:r>
          </a:p>
          <a:p>
            <a:pPr>
              <a:buFontTx/>
              <a:buChar char="-"/>
            </a:pPr>
            <a:r>
              <a:rPr lang="ru-RU" sz="3500" b="1" dirty="0">
                <a:solidFill>
                  <a:prstClr val="black"/>
                </a:solidFill>
                <a:latin typeface="Consolas" pitchFamily="49" charset="0"/>
              </a:rPr>
              <a:t> Что она делала потом?</a:t>
            </a:r>
          </a:p>
          <a:p>
            <a:pPr>
              <a:buFontTx/>
              <a:buChar char="-"/>
            </a:pPr>
            <a:r>
              <a:rPr lang="ru-RU" sz="3500" b="1" dirty="0">
                <a:solidFill>
                  <a:prstClr val="black"/>
                </a:solidFill>
                <a:latin typeface="Consolas" pitchFamily="49" charset="0"/>
              </a:rPr>
              <a:t> Почему оляпке зимой не холодно?</a:t>
            </a:r>
            <a:endParaRPr lang="ru-RU" sz="3500" b="1" dirty="0">
              <a:solidFill>
                <a:prstClr val="black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Край</vt:lpstr>
      <vt:lpstr>Тема Office</vt:lpstr>
      <vt:lpstr>1_Тема Office</vt:lpstr>
      <vt:lpstr>2_Тема Office</vt:lpstr>
      <vt:lpstr>Аспект</vt:lpstr>
      <vt:lpstr>2_Край</vt:lpstr>
      <vt:lpstr>3_Тема Office</vt:lpstr>
      <vt:lpstr>1_Аспект</vt:lpstr>
      <vt:lpstr>Презентация PowerPoint</vt:lpstr>
      <vt:lpstr>Презентация PowerPoint</vt:lpstr>
      <vt:lpstr>Презентация PowerPoint</vt:lpstr>
      <vt:lpstr>Прочитайте. Озаглавьте текст.</vt:lpstr>
      <vt:lpstr>Презентация PowerPoint</vt:lpstr>
      <vt:lpstr>Презентация PowerPoint</vt:lpstr>
      <vt:lpstr>                  Оляпка. План.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2016-01-28T11:22:13Z</dcterms:created>
  <dcterms:modified xsi:type="dcterms:W3CDTF">2016-01-28T12:26:47Z</dcterms:modified>
</cp:coreProperties>
</file>