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347" r:id="rId2"/>
    <p:sldId id="256" r:id="rId3"/>
    <p:sldId id="330" r:id="rId4"/>
    <p:sldId id="332" r:id="rId5"/>
    <p:sldId id="34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1C3"/>
    <a:srgbClr val="CCFFFF"/>
    <a:srgbClr val="FFFFCC"/>
    <a:srgbClr val="9933FF"/>
    <a:srgbClr val="00FFFF"/>
    <a:srgbClr val="777777"/>
    <a:srgbClr val="006600"/>
    <a:srgbClr val="B2B2B2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3287" autoAdjust="0"/>
  </p:normalViewPr>
  <p:slideViewPr>
    <p:cSldViewPr snapToGrid="0" showGuides="1">
      <p:cViewPr varScale="1">
        <p:scale>
          <a:sx n="106" d="100"/>
          <a:sy n="106" d="100"/>
        </p:scale>
        <p:origin x="168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344488" y="152400"/>
            <a:ext cx="31750" cy="5254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 flipV="1">
            <a:off x="268288" y="533400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pic>
        <p:nvPicPr>
          <p:cNvPr id="6" name="Picture 1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228600"/>
            <a:ext cx="2057400" cy="22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0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 algn="ctr">
              <a:defRPr sz="3600" b="1" i="1">
                <a:latin typeface="Arial" charset="0"/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419600"/>
            <a:ext cx="7620000" cy="1219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7686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18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21526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63055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30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61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2390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229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2500" y="1981200"/>
            <a:ext cx="4229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9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94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30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14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3338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0884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85800"/>
            <a:ext cx="840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610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14"/>
          <p:cNvSpPr>
            <a:spLocks noChangeArrowheads="1"/>
          </p:cNvSpPr>
          <p:nvPr userDrawn="1"/>
        </p:nvSpPr>
        <p:spPr bwMode="auto">
          <a:xfrm>
            <a:off x="341313" y="160338"/>
            <a:ext cx="31750" cy="5254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029" name="Rectangle 15"/>
          <p:cNvSpPr>
            <a:spLocks noChangeArrowheads="1"/>
          </p:cNvSpPr>
          <p:nvPr userDrawn="1"/>
        </p:nvSpPr>
        <p:spPr bwMode="auto">
          <a:xfrm flipV="1">
            <a:off x="228600" y="541338"/>
            <a:ext cx="8693150" cy="555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pic>
        <p:nvPicPr>
          <p:cNvPr id="1030" name="Picture 1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236538"/>
            <a:ext cx="2057400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1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8" y="7938"/>
            <a:ext cx="42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 rot="-5400000">
            <a:off x="12422187" y="3209926"/>
            <a:ext cx="220662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-6300788" y="1463675"/>
            <a:ext cx="4699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076" name="Picture 5" descr="1_1"/>
          <p:cNvPicPr>
            <a:picLocks noChangeAspect="1" noChangeArrowheads="1"/>
          </p:cNvPicPr>
          <p:nvPr/>
        </p:nvPicPr>
        <p:blipFill>
          <a:blip r:embed="rId4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600" y="1166813"/>
            <a:ext cx="5451475" cy="40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918" name="Picture 6" descr="клубничк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1771650"/>
            <a:ext cx="172402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919" name="j021301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1350" y="-56356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920" name="Picture 8" descr="капуста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3983038"/>
            <a:ext cx="10509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921" name="Picture 9" descr="арбуз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850" y="1771650"/>
            <a:ext cx="1160463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922" name="Picture 10" descr="баклажан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525" y="2930525"/>
            <a:ext cx="1373188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923" name="Picture 11" descr="вишенки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138" y="1895475"/>
            <a:ext cx="12858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924" name="Picture 12" descr="грибы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850" y="3527425"/>
            <a:ext cx="1116013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925" name="Picture 13" descr="ежевика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663" y="3984625"/>
            <a:ext cx="13716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928" name="MS90301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MS900074651[1]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0" y="-53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Группа 13"/>
          <p:cNvGrpSpPr/>
          <p:nvPr/>
        </p:nvGrpSpPr>
        <p:grpSpPr>
          <a:xfrm>
            <a:off x="0" y="6488668"/>
            <a:ext cx="9144000" cy="369332"/>
            <a:chOff x="0" y="6488668"/>
            <a:chExt cx="9144000" cy="369332"/>
          </a:xfrm>
        </p:grpSpPr>
        <p:sp>
          <p:nvSpPr>
            <p:cNvPr id="15" name="TextBox 5"/>
            <p:cNvSpPr txBox="1"/>
            <p:nvPr/>
          </p:nvSpPr>
          <p:spPr>
            <a:xfrm>
              <a:off x="0" y="6488668"/>
              <a:ext cx="3893574" cy="36933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5000">
                  <a:srgbClr val="DAE3F3">
                    <a:lumMod val="25000"/>
                    <a:lumOff val="75000"/>
                  </a:srgbClr>
                </a:gs>
                <a:gs pos="100000">
                  <a:schemeClr val="accent1">
                    <a:tint val="23500"/>
                    <a:satMod val="160000"/>
                    <a:lumMod val="0"/>
                    <a:lumOff val="10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fld id="{99417AE4-1DF7-4602-B738-D24E82BDC3CA}" type="datetime2">
                <a:rPr lang="ru-RU" b="1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pPr/>
                <a:t>понедельник, 1 февраля 2016 г.</a:t>
              </a:fld>
              <a:endPara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16" name="TextBox 6"/>
            <p:cNvSpPr txBox="1"/>
            <p:nvPr/>
          </p:nvSpPr>
          <p:spPr>
            <a:xfrm>
              <a:off x="3677265" y="6488668"/>
              <a:ext cx="5466735" cy="36933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5000">
                  <a:srgbClr val="DAE3F3">
                    <a:lumMod val="25000"/>
                    <a:lumOff val="75000"/>
                  </a:srgbClr>
                </a:gs>
                <a:gs pos="100000">
                  <a:schemeClr val="accent1">
                    <a:tint val="23500"/>
                    <a:satMod val="160000"/>
                    <a:lumMod val="0"/>
                    <a:lumOff val="100000"/>
                  </a:schemeClr>
                </a:gs>
              </a:gsLst>
              <a:lin ang="10800000" scaled="1"/>
              <a:tileRect/>
            </a:gradFill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r"/>
              <a:r>
                <a:rPr lang="ru-RU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Преподаватель информатики Евлампьев А.В.</a:t>
              </a:r>
              <a:endPara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4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" dur="4745" fill="hold"/>
                                        <p:tgtEl>
                                          <p:spTgt spid="2949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918"/>
                  </p:tgtEl>
                </p:cond>
              </p:nextCondLst>
            </p:seq>
            <p:audio>
              <p:cMediaNode>
                <p:cTn id="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4919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949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949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745" fill="hold"/>
                                        <p:tgtEl>
                                          <p:spTgt spid="2949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9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4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949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4745" fill="hold"/>
                                        <p:tgtEl>
                                          <p:spTgt spid="2949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92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94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745" fill="hold"/>
                                        <p:tgtEl>
                                          <p:spTgt spid="2949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92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949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294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5534" fill="hold"/>
                                        <p:tgtEl>
                                          <p:spTgt spid="2949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922"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4928"/>
                </p:tgtEl>
              </p:cMediaNode>
            </p:audi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49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949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5534" fill="hold"/>
                                        <p:tgtEl>
                                          <p:spTgt spid="2949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92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94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294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5534" fill="hold"/>
                                        <p:tgtEl>
                                          <p:spTgt spid="2949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92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8125" y="1968500"/>
            <a:ext cx="8586788" cy="2717800"/>
          </a:xfrm>
        </p:spPr>
        <p:txBody>
          <a:bodyPr/>
          <a:lstStyle/>
          <a:p>
            <a:pPr eaLnBrk="1" hangingPunct="1"/>
            <a:r>
              <a:rPr lang="ru-RU" altLang="ru-RU" sz="5400" dirty="0" smtClean="0">
                <a:latin typeface="Arial" panose="020B0604020202020204" pitchFamily="34" charset="0"/>
              </a:rPr>
              <a:t>Триггеры. </a:t>
            </a:r>
            <a:r>
              <a:rPr lang="ru-RU" altLang="ru-RU" sz="5400" dirty="0" smtClean="0">
                <a:latin typeface="Arial" panose="020B0604020202020204" pitchFamily="34" charset="0"/>
              </a:rPr>
              <a:t/>
            </a:r>
            <a:br>
              <a:rPr lang="ru-RU" altLang="ru-RU" sz="5400" dirty="0" smtClean="0">
                <a:latin typeface="Arial" panose="020B0604020202020204" pitchFamily="34" charset="0"/>
              </a:rPr>
            </a:br>
            <a:r>
              <a:rPr lang="ru-RU" altLang="ru-RU" sz="5400" dirty="0" smtClean="0">
                <a:latin typeface="Arial" panose="020B0604020202020204" pitchFamily="34" charset="0"/>
              </a:rPr>
              <a:t>Создание </a:t>
            </a:r>
            <a:r>
              <a:rPr lang="ru-RU" altLang="ru-RU" sz="5400" dirty="0" smtClean="0">
                <a:latin typeface="Arial" panose="020B0604020202020204" pitchFamily="34" charset="0"/>
              </a:rPr>
              <a:t>переключателей.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0" y="6488668"/>
            <a:ext cx="9144000" cy="369332"/>
            <a:chOff x="0" y="6488668"/>
            <a:chExt cx="9144000" cy="369332"/>
          </a:xfrm>
        </p:grpSpPr>
        <p:sp>
          <p:nvSpPr>
            <p:cNvPr id="4" name="TextBox 5"/>
            <p:cNvSpPr txBox="1"/>
            <p:nvPr/>
          </p:nvSpPr>
          <p:spPr>
            <a:xfrm>
              <a:off x="0" y="6488668"/>
              <a:ext cx="3893574" cy="36933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5000">
                  <a:srgbClr val="DAE3F3">
                    <a:lumMod val="25000"/>
                    <a:lumOff val="75000"/>
                  </a:srgbClr>
                </a:gs>
                <a:gs pos="100000">
                  <a:schemeClr val="accent1">
                    <a:tint val="23500"/>
                    <a:satMod val="160000"/>
                    <a:lumMod val="0"/>
                    <a:lumOff val="10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fld id="{99417AE4-1DF7-4602-B738-D24E82BDC3CA}" type="datetime2">
                <a:rPr lang="ru-RU" b="1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pPr/>
                <a:t>понедельник, 1 февраля 2016 г.</a:t>
              </a:fld>
              <a:endPara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5" name="TextBox 6"/>
            <p:cNvSpPr txBox="1"/>
            <p:nvPr/>
          </p:nvSpPr>
          <p:spPr>
            <a:xfrm>
              <a:off x="3677265" y="6488668"/>
              <a:ext cx="5466735" cy="36933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5000">
                  <a:srgbClr val="DAE3F3">
                    <a:lumMod val="25000"/>
                    <a:lumOff val="75000"/>
                  </a:srgbClr>
                </a:gs>
                <a:gs pos="100000">
                  <a:schemeClr val="accent1">
                    <a:tint val="23500"/>
                    <a:satMod val="160000"/>
                    <a:lumMod val="0"/>
                    <a:lumOff val="100000"/>
                  </a:schemeClr>
                </a:gs>
              </a:gsLst>
              <a:lin ang="10800000" scaled="1"/>
              <a:tileRect/>
            </a:gradFill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r"/>
              <a:r>
                <a:rPr lang="ru-RU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Преподаватель информатики Евлампьев А.В.</a:t>
              </a:r>
              <a:endPara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45198" y="139756"/>
            <a:ext cx="2105372" cy="369332"/>
          </a:xfrm>
          <a:prstGeom prst="rect">
            <a:avLst/>
          </a:prstGeom>
          <a:solidFill>
            <a:srgbClr val="C0C1C3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Урок №37-38.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 rot="-5400000">
            <a:off x="12422187" y="3209926"/>
            <a:ext cx="220662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-6300788" y="1463675"/>
            <a:ext cx="4699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4" name="Text Box 56"/>
          <p:cNvSpPr txBox="1">
            <a:spLocks noChangeArrowheads="1"/>
          </p:cNvSpPr>
          <p:nvPr/>
        </p:nvSpPr>
        <p:spPr bwMode="auto">
          <a:xfrm>
            <a:off x="369888" y="814388"/>
            <a:ext cx="8391525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006600"/>
                </a:solidFill>
              </a:rPr>
              <a:t>Триггер</a:t>
            </a:r>
            <a:r>
              <a:rPr lang="ru-RU" altLang="ru-RU" sz="2400">
                <a:solidFill>
                  <a:srgbClr val="006600"/>
                </a:solidFill>
              </a:rPr>
              <a:t> </a:t>
            </a:r>
            <a:r>
              <a:rPr lang="ru-RU" altLang="ru-RU" sz="2400"/>
              <a:t>в </a:t>
            </a:r>
            <a:r>
              <a:rPr lang="en-US" altLang="ru-RU" sz="2400"/>
              <a:t>PowerPoint </a:t>
            </a:r>
            <a:r>
              <a:rPr lang="ru-RU" altLang="ru-RU" sz="2400"/>
              <a:t>—</a:t>
            </a:r>
            <a:r>
              <a:rPr lang="en-US" altLang="ru-RU" sz="2400"/>
              <a:t> </a:t>
            </a:r>
            <a:r>
              <a:rPr lang="ru-RU" altLang="ru-RU" sz="2400"/>
              <a:t>интерактивное средство анимации, позволяющее задать действие </a:t>
            </a:r>
            <a:r>
              <a:rPr lang="ru-RU" altLang="ru-RU" sz="2400" i="1">
                <a:solidFill>
                  <a:srgbClr val="006600"/>
                </a:solidFill>
              </a:rPr>
              <a:t>выделенному элементу</a:t>
            </a:r>
            <a:r>
              <a:rPr lang="ru-RU" altLang="ru-RU" sz="2400"/>
              <a:t>. 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/>
              <a:t>Триггер – визуальный объект на слайде, играющий роль кнопки запуска конкретной анимации, которой он присвоен. </a:t>
            </a:r>
          </a:p>
        </p:txBody>
      </p:sp>
      <p:sp>
        <p:nvSpPr>
          <p:cNvPr id="5125" name="Rectangle 57"/>
          <p:cNvSpPr>
            <a:spLocks noChangeArrowheads="1"/>
          </p:cNvSpPr>
          <p:nvPr/>
        </p:nvSpPr>
        <p:spPr bwMode="auto">
          <a:xfrm>
            <a:off x="2600325" y="3557795"/>
            <a:ext cx="3848100" cy="287655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pic>
        <p:nvPicPr>
          <p:cNvPr id="5126" name="Picture 59" descr="ros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963" y="3733800"/>
            <a:ext cx="14351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0" name="Picture 60" descr="rose_butt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8" y="5316538"/>
            <a:ext cx="1270000" cy="977900"/>
          </a:xfrm>
          <a:prstGeom prst="rect">
            <a:avLst/>
          </a:prstGeom>
          <a:noFill/>
          <a:ln w="1905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8" name="Picture 58" descr="rose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3690123"/>
            <a:ext cx="14351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AutoShape 61"/>
          <p:cNvSpPr>
            <a:spLocks noChangeArrowheads="1"/>
          </p:cNvSpPr>
          <p:nvPr/>
        </p:nvSpPr>
        <p:spPr bwMode="auto">
          <a:xfrm>
            <a:off x="334963" y="4250585"/>
            <a:ext cx="2027237" cy="1355725"/>
          </a:xfrm>
          <a:prstGeom prst="wedgeRoundRectCallout">
            <a:avLst>
              <a:gd name="adj1" fmla="val 71301"/>
              <a:gd name="adj2" fmla="val 29042"/>
              <a:gd name="adj3" fmla="val 16667"/>
            </a:avLst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>
                <a:solidFill>
                  <a:srgbClr val="006600"/>
                </a:solidFill>
              </a:rPr>
              <a:t>Кнопка – триггер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(щелкайте </a:t>
            </a:r>
            <a:r>
              <a:rPr lang="ru-RU" altLang="ru-RU" sz="1800" dirty="0" err="1"/>
              <a:t>ее</a:t>
            </a:r>
            <a:r>
              <a:rPr lang="ru-RU" altLang="ru-RU" sz="1800" dirty="0"/>
              <a:t> </a:t>
            </a:r>
            <a:br>
              <a:rPr lang="ru-RU" altLang="ru-RU" sz="1800" dirty="0"/>
            </a:br>
            <a:r>
              <a:rPr lang="ru-RU" altLang="ru-RU" sz="1800" dirty="0"/>
              <a:t>мышкой)</a:t>
            </a:r>
          </a:p>
        </p:txBody>
      </p:sp>
      <p:sp>
        <p:nvSpPr>
          <p:cNvPr id="5130" name="AutoShape 62"/>
          <p:cNvSpPr>
            <a:spLocks noChangeArrowheads="1"/>
          </p:cNvSpPr>
          <p:nvPr/>
        </p:nvSpPr>
        <p:spPr bwMode="auto">
          <a:xfrm>
            <a:off x="6645275" y="4832350"/>
            <a:ext cx="2239963" cy="1096963"/>
          </a:xfrm>
          <a:prstGeom prst="wedgeRoundRectCallout">
            <a:avLst>
              <a:gd name="adj1" fmla="val -79694"/>
              <a:gd name="adj2" fmla="val -73301"/>
              <a:gd name="adj3" fmla="val 16667"/>
            </a:avLst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6600"/>
                </a:solidFill>
              </a:rPr>
              <a:t>Анимация, срабатывающая по триггеру</a:t>
            </a:r>
            <a:endParaRPr lang="ru-RU" altLang="ru-RU" sz="1800"/>
          </a:p>
        </p:txBody>
      </p:sp>
      <p:grpSp>
        <p:nvGrpSpPr>
          <p:cNvPr id="11" name="Группа 10"/>
          <p:cNvGrpSpPr/>
          <p:nvPr/>
        </p:nvGrpSpPr>
        <p:grpSpPr>
          <a:xfrm>
            <a:off x="0" y="6488668"/>
            <a:ext cx="9144000" cy="369332"/>
            <a:chOff x="0" y="6488668"/>
            <a:chExt cx="9144000" cy="369332"/>
          </a:xfrm>
        </p:grpSpPr>
        <p:sp>
          <p:nvSpPr>
            <p:cNvPr id="12" name="TextBox 5"/>
            <p:cNvSpPr txBox="1"/>
            <p:nvPr/>
          </p:nvSpPr>
          <p:spPr>
            <a:xfrm>
              <a:off x="0" y="6488668"/>
              <a:ext cx="3893574" cy="36933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5000">
                  <a:srgbClr val="DAE3F3">
                    <a:lumMod val="25000"/>
                    <a:lumOff val="75000"/>
                  </a:srgbClr>
                </a:gs>
                <a:gs pos="100000">
                  <a:schemeClr val="accent1">
                    <a:tint val="23500"/>
                    <a:satMod val="160000"/>
                    <a:lumMod val="0"/>
                    <a:lumOff val="10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fld id="{99417AE4-1DF7-4602-B738-D24E82BDC3CA}" type="datetime2">
                <a:rPr lang="ru-RU" b="1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pPr/>
                <a:t>понедельник, 1 февраля 2016 г.</a:t>
              </a:fld>
              <a:endPara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13" name="TextBox 6"/>
            <p:cNvSpPr txBox="1"/>
            <p:nvPr/>
          </p:nvSpPr>
          <p:spPr>
            <a:xfrm>
              <a:off x="3677265" y="6488668"/>
              <a:ext cx="5466735" cy="36933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5000">
                  <a:srgbClr val="DAE3F3">
                    <a:lumMod val="25000"/>
                    <a:lumOff val="75000"/>
                  </a:srgbClr>
                </a:gs>
                <a:gs pos="100000">
                  <a:schemeClr val="accent1">
                    <a:tint val="23500"/>
                    <a:satMod val="160000"/>
                    <a:lumMod val="0"/>
                    <a:lumOff val="100000"/>
                  </a:schemeClr>
                </a:gs>
              </a:gsLst>
              <a:lin ang="10800000" scaled="1"/>
              <a:tileRect/>
            </a:gradFill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r"/>
              <a:r>
                <a:rPr lang="ru-RU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Преподаватель информатики Евлампьев А.В.</a:t>
              </a:r>
              <a:endPara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35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8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 rot="-5400000">
            <a:off x="12422187" y="3209926"/>
            <a:ext cx="220662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-6300788" y="1463675"/>
            <a:ext cx="4699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69888" y="814388"/>
            <a:ext cx="839152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6600"/>
                </a:solidFill>
              </a:rPr>
              <a:t>Каждой картинке сопоставляется свой триггер</a:t>
            </a:r>
          </a:p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/>
              <a:t>Так как картинка должна исчезать или меняться при щелчке на ней самой, каждая картинка должна стать триггером для анимации самой себя!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1895475" y="2343150"/>
            <a:ext cx="5314950" cy="3973513"/>
          </a:xfrm>
          <a:prstGeom prst="rec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pic>
        <p:nvPicPr>
          <p:cNvPr id="280583" name="Picture 7" descr="flow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3608388"/>
            <a:ext cx="20066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6296025" y="3475038"/>
            <a:ext cx="2239963" cy="1158875"/>
          </a:xfrm>
          <a:prstGeom prst="wedgeRoundRectCallout">
            <a:avLst>
              <a:gd name="adj1" fmla="val -83806"/>
              <a:gd name="adj2" fmla="val 33287"/>
              <a:gd name="adj3" fmla="val 16667"/>
            </a:avLst>
          </a:prstGeom>
          <a:solidFill>
            <a:srgbClr val="CCFFCC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006600"/>
                </a:solidFill>
              </a:rPr>
              <a:t>Щелкните </a:t>
            </a:r>
            <a:br>
              <a:rPr lang="ru-RU" altLang="ru-RU" sz="1800" b="1">
                <a:solidFill>
                  <a:srgbClr val="006600"/>
                </a:solidFill>
              </a:rPr>
            </a:br>
            <a:r>
              <a:rPr lang="ru-RU" altLang="ru-RU" sz="1800" b="1">
                <a:solidFill>
                  <a:srgbClr val="006600"/>
                </a:solidFill>
              </a:rPr>
              <a:t>на цветке –</a:t>
            </a:r>
            <a:br>
              <a:rPr lang="ru-RU" altLang="ru-RU" sz="1800" b="1">
                <a:solidFill>
                  <a:srgbClr val="006600"/>
                </a:solidFill>
              </a:rPr>
            </a:br>
            <a:r>
              <a:rPr lang="ru-RU" altLang="ru-RU" sz="1800" b="1">
                <a:solidFill>
                  <a:srgbClr val="006600"/>
                </a:solidFill>
              </a:rPr>
              <a:t>он исчезнет</a:t>
            </a:r>
            <a:endParaRPr lang="ru-RU" altLang="ru-RU" sz="1800"/>
          </a:p>
        </p:txBody>
      </p:sp>
      <p:grpSp>
        <p:nvGrpSpPr>
          <p:cNvPr id="8" name="Группа 7"/>
          <p:cNvGrpSpPr/>
          <p:nvPr/>
        </p:nvGrpSpPr>
        <p:grpSpPr>
          <a:xfrm>
            <a:off x="0" y="6488668"/>
            <a:ext cx="9144000" cy="369332"/>
            <a:chOff x="0" y="6488668"/>
            <a:chExt cx="9144000" cy="369332"/>
          </a:xfrm>
        </p:grpSpPr>
        <p:sp>
          <p:nvSpPr>
            <p:cNvPr id="9" name="TextBox 5"/>
            <p:cNvSpPr txBox="1"/>
            <p:nvPr/>
          </p:nvSpPr>
          <p:spPr>
            <a:xfrm>
              <a:off x="0" y="6488668"/>
              <a:ext cx="3893574" cy="36933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5000">
                  <a:srgbClr val="DAE3F3">
                    <a:lumMod val="25000"/>
                    <a:lumOff val="75000"/>
                  </a:srgbClr>
                </a:gs>
                <a:gs pos="100000">
                  <a:schemeClr val="accent1">
                    <a:tint val="23500"/>
                    <a:satMod val="160000"/>
                    <a:lumMod val="0"/>
                    <a:lumOff val="10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fld id="{99417AE4-1DF7-4602-B738-D24E82BDC3CA}" type="datetime2">
                <a:rPr lang="ru-RU" b="1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pPr/>
                <a:t>понедельник, 1 февраля 2016 г.</a:t>
              </a:fld>
              <a:endPara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10" name="TextBox 6"/>
            <p:cNvSpPr txBox="1"/>
            <p:nvPr/>
          </p:nvSpPr>
          <p:spPr>
            <a:xfrm>
              <a:off x="3677265" y="6488668"/>
              <a:ext cx="5466735" cy="36933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5000">
                  <a:srgbClr val="DAE3F3">
                    <a:lumMod val="25000"/>
                    <a:lumOff val="75000"/>
                  </a:srgbClr>
                </a:gs>
                <a:gs pos="100000">
                  <a:schemeClr val="accent1">
                    <a:tint val="23500"/>
                    <a:satMod val="160000"/>
                    <a:lumMod val="0"/>
                    <a:lumOff val="100000"/>
                  </a:schemeClr>
                </a:gs>
              </a:gsLst>
              <a:lin ang="10800000" scaled="1"/>
              <a:tileRect/>
            </a:gradFill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r"/>
              <a:r>
                <a:rPr lang="ru-RU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Преподаватель информатики Евлампьев А.В.</a:t>
              </a:r>
              <a:endPara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0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80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58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rot="-5400000">
            <a:off x="12422187" y="3209926"/>
            <a:ext cx="2206625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-6300788" y="1463675"/>
            <a:ext cx="469900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6" name="Прямоугольник 2"/>
          <p:cNvSpPr>
            <a:spLocks noChangeArrowheads="1"/>
          </p:cNvSpPr>
          <p:nvPr/>
        </p:nvSpPr>
        <p:spPr bwMode="auto">
          <a:xfrm>
            <a:off x="440044" y="1168400"/>
            <a:ext cx="82639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solidFill>
                  <a:srgbClr val="006600"/>
                </a:solidFill>
              </a:rPr>
              <a:t>Определи уровень усвоения учебного материала: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b="1" dirty="0">
              <a:solidFill>
                <a:srgbClr val="00660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/>
              <a:t>-  знаю и объясню другому;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/>
              <a:t>-  знаю;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/>
              <a:t>-  сомневаюсь, что знаю;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/>
              <a:t>-  не знаю.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0" y="6488668"/>
            <a:ext cx="9144000" cy="369332"/>
            <a:chOff x="0" y="6488668"/>
            <a:chExt cx="91440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0" y="6488668"/>
              <a:ext cx="3893574" cy="36933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5000">
                  <a:srgbClr val="DAE3F3">
                    <a:lumMod val="25000"/>
                    <a:lumOff val="75000"/>
                  </a:srgbClr>
                </a:gs>
                <a:gs pos="100000">
                  <a:schemeClr val="accent1">
                    <a:tint val="23500"/>
                    <a:satMod val="160000"/>
                    <a:lumMod val="0"/>
                    <a:lumOff val="10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fld id="{99417AE4-1DF7-4602-B738-D24E82BDC3CA}" type="datetime2">
                <a:rPr lang="ru-RU" b="1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pPr/>
                <a:t>понедельник, 1 февраля 2016 г.</a:t>
              </a:fld>
              <a:endPara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77265" y="6488668"/>
              <a:ext cx="5466735" cy="369332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75000">
                  <a:srgbClr val="DAE3F3">
                    <a:lumMod val="25000"/>
                    <a:lumOff val="75000"/>
                  </a:srgbClr>
                </a:gs>
                <a:gs pos="100000">
                  <a:schemeClr val="accent1">
                    <a:tint val="23500"/>
                    <a:satMod val="160000"/>
                    <a:lumMod val="0"/>
                    <a:lumOff val="100000"/>
                  </a:schemeClr>
                </a:gs>
              </a:gsLst>
              <a:lin ang="10800000" scaled="1"/>
              <a:tileRect/>
            </a:gradFill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r"/>
              <a:r>
                <a:rPr lang="ru-RU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rPr>
                <a:t>Преподаватель информатики Евлампьев А.В.</a:t>
              </a:r>
              <a:endParaRPr lang="ru-RU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1556</TotalTime>
  <Words>115</Words>
  <Application>Microsoft Office PowerPoint</Application>
  <PresentationFormat>Экран (4:3)</PresentationFormat>
  <Paragraphs>26</Paragraphs>
  <Slides>5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Tahoma</vt:lpstr>
      <vt:lpstr>Arial</vt:lpstr>
      <vt:lpstr>Wingdings</vt:lpstr>
      <vt:lpstr>Calibri</vt:lpstr>
      <vt:lpstr>Палитра</vt:lpstr>
      <vt:lpstr>Презентация PowerPoint</vt:lpstr>
      <vt:lpstr>Триггеры.  Создание переключателей.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</dc:creator>
  <cp:lastModifiedBy>Евлампьев А.В.</cp:lastModifiedBy>
  <cp:revision>493</cp:revision>
  <cp:lastPrinted>1601-01-01T00:00:00Z</cp:lastPrinted>
  <dcterms:created xsi:type="dcterms:W3CDTF">2011-01-07T09:10:18Z</dcterms:created>
  <dcterms:modified xsi:type="dcterms:W3CDTF">2016-02-01T17:26:05Z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