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3" autoAdjust="0"/>
    <p:restoredTop sz="86410"/>
  </p:normalViewPr>
  <p:slideViewPr>
    <p:cSldViewPr snapToGrid="0">
      <p:cViewPr varScale="1">
        <p:scale>
          <a:sx n="86" d="100"/>
          <a:sy n="86" d="100"/>
        </p:scale>
        <p:origin x="-84" y="-6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9E44-4F2E-4CEE-B962-858AA70D4379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F46B-1046-4A58-8E1D-ED6FF0D8C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3911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9E44-4F2E-4CEE-B962-858AA70D4379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F46B-1046-4A58-8E1D-ED6FF0D8C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69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9E44-4F2E-4CEE-B962-858AA70D4379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F46B-1046-4A58-8E1D-ED6FF0D8C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896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9E44-4F2E-4CEE-B962-858AA70D4379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F46B-1046-4A58-8E1D-ED6FF0D8C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6320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9E44-4F2E-4CEE-B962-858AA70D4379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F46B-1046-4A58-8E1D-ED6FF0D8C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213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9E44-4F2E-4CEE-B962-858AA70D4379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F46B-1046-4A58-8E1D-ED6FF0D8C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2472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9E44-4F2E-4CEE-B962-858AA70D4379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F46B-1046-4A58-8E1D-ED6FF0D8C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3109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9E44-4F2E-4CEE-B962-858AA70D4379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F46B-1046-4A58-8E1D-ED6FF0D8C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1351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9E44-4F2E-4CEE-B962-858AA70D4379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F46B-1046-4A58-8E1D-ED6FF0D8C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5012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9E44-4F2E-4CEE-B962-858AA70D4379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F46B-1046-4A58-8E1D-ED6FF0D8C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4594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9E44-4F2E-4CEE-B962-858AA70D4379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EF46B-1046-4A58-8E1D-ED6FF0D8C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5138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89E44-4F2E-4CEE-B962-858AA70D4379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EF46B-1046-4A58-8E1D-ED6FF0D8CF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5112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1520" y="2034539"/>
            <a:ext cx="7772400" cy="1098233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Основы безопасности жизнедеятельности </a:t>
            </a:r>
            <a:br>
              <a:rPr lang="ru-RU" sz="48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ru-RU" sz="48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 сети Интернет</a:t>
            </a:r>
            <a:endParaRPr lang="ru-RU" sz="4800" b="1" dirty="0">
              <a:ln w="660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10319" y="4948755"/>
            <a:ext cx="3312819" cy="1637239"/>
          </a:xfrm>
        </p:spPr>
        <p:txBody>
          <a:bodyPr>
            <a:noAutofit/>
          </a:bodyPr>
          <a:lstStyle/>
          <a:p>
            <a:pPr algn="l"/>
            <a:r>
              <a:rPr lang="ru-RU" sz="1800" dirty="0" smtClean="0"/>
              <a:t>Презентацию подготовила </a:t>
            </a:r>
          </a:p>
          <a:p>
            <a:pPr algn="l"/>
            <a:r>
              <a:rPr lang="ru-RU" sz="1800" dirty="0" smtClean="0"/>
              <a:t>Ванюшина О.А., учитель </a:t>
            </a:r>
          </a:p>
          <a:p>
            <a:pPr algn="l"/>
            <a:r>
              <a:rPr lang="ru-RU" sz="1800" dirty="0" smtClean="0"/>
              <a:t>математики и информатики </a:t>
            </a:r>
          </a:p>
          <a:p>
            <a:pPr algn="l"/>
            <a:r>
              <a:rPr lang="ru-RU" sz="1800" dirty="0" smtClean="0"/>
              <a:t>МБОУ «Ерцевская СШ».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163178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Урок 2. Безопасная работа для глаз. </a:t>
            </a:r>
            <a:endParaRPr lang="ru-RU" b="1" dirty="0">
              <a:ln w="660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i="1" dirty="0" smtClean="0">
                <a:solidFill>
                  <a:schemeClr val="tx2"/>
                </a:solidFill>
              </a:rPr>
              <a:t>Экранное изображение отличается от естественного тем, что оно: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</a:t>
            </a:r>
            <a:r>
              <a:rPr lang="ru-RU" dirty="0" smtClean="0"/>
              <a:t>амосветящееся, а не отражённое;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</a:t>
            </a:r>
            <a:r>
              <a:rPr lang="ru-RU" dirty="0" smtClean="0"/>
              <a:t>меет значительно меньший контраст;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</a:t>
            </a:r>
            <a:r>
              <a:rPr lang="ru-RU" dirty="0" smtClean="0"/>
              <a:t>е непрерывное, а состоит из дискретных точек – пикселей;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</a:t>
            </a:r>
            <a:r>
              <a:rPr lang="ru-RU" dirty="0" smtClean="0"/>
              <a:t>ерцающее, т.е. точки с определённой частотой зажигаются и гаснут;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</a:t>
            </a:r>
            <a:r>
              <a:rPr lang="ru-RU" dirty="0" smtClean="0"/>
              <a:t>е имеет чётких границ (как на бумаге).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6101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18166" y="1186927"/>
            <a:ext cx="6528122" cy="4125852"/>
          </a:xfrm>
        </p:spPr>
        <p:txBody>
          <a:bodyPr>
            <a:normAutofit/>
          </a:bodyPr>
          <a:lstStyle/>
          <a:p>
            <a:pPr algn="just"/>
            <a:r>
              <a:rPr lang="ru-RU" sz="3600" dirty="0" smtClean="0"/>
              <a:t>Проблемы людей, проводящих большую часть рабочего времени за экраном монитора, можно разделить на две группы: </a:t>
            </a:r>
            <a:r>
              <a:rPr lang="ru-RU" sz="3600" i="1" dirty="0" smtClean="0">
                <a:solidFill>
                  <a:schemeClr val="tx2"/>
                </a:solidFill>
              </a:rPr>
              <a:t>«зрительные» </a:t>
            </a:r>
            <a:r>
              <a:rPr lang="ru-RU" sz="3600" dirty="0" smtClean="0"/>
              <a:t>и </a:t>
            </a:r>
            <a:r>
              <a:rPr lang="ru-RU" sz="3600" i="1" dirty="0" smtClean="0">
                <a:solidFill>
                  <a:schemeClr val="tx2"/>
                </a:solidFill>
              </a:rPr>
              <a:t>«глазные».</a:t>
            </a:r>
            <a:endParaRPr lang="ru-RU" sz="3600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2743" y="358815"/>
            <a:ext cx="788236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dirty="0" smtClean="0"/>
              <a:t>К </a:t>
            </a:r>
            <a:r>
              <a:rPr lang="ru-RU" sz="3600" i="1" dirty="0" smtClean="0">
                <a:solidFill>
                  <a:schemeClr val="tx2"/>
                </a:solidFill>
              </a:rPr>
              <a:t>«зрительным» </a:t>
            </a:r>
            <a:r>
              <a:rPr lang="ru-RU" sz="3600" dirty="0" smtClean="0"/>
              <a:t>проблемам относятся:</a:t>
            </a:r>
          </a:p>
          <a:p>
            <a:endParaRPr lang="ru-RU" sz="36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3600" dirty="0" smtClean="0"/>
              <a:t>з</a:t>
            </a:r>
            <a:r>
              <a:rPr lang="ru-RU" sz="3600" dirty="0" smtClean="0"/>
              <a:t>атуманивание зрения (снижение остроты зрения);</a:t>
            </a:r>
          </a:p>
          <a:p>
            <a:pPr algn="just">
              <a:buFont typeface="Arial" pitchFamily="34" charset="0"/>
              <a:buChar char="•"/>
            </a:pPr>
            <a:r>
              <a:rPr lang="ru-RU" sz="3600" dirty="0" smtClean="0"/>
              <a:t>з</a:t>
            </a:r>
            <a:r>
              <a:rPr lang="ru-RU" sz="3600" dirty="0" smtClean="0"/>
              <a:t>амедленная перефокусировка с ближних предметов на дальние и обратно (нарушение аккомодации);</a:t>
            </a:r>
          </a:p>
          <a:p>
            <a:pPr algn="just">
              <a:buFont typeface="Arial" pitchFamily="34" charset="0"/>
              <a:buChar char="•"/>
            </a:pPr>
            <a:r>
              <a:rPr lang="ru-RU" sz="3600" dirty="0" smtClean="0"/>
              <a:t>д</a:t>
            </a:r>
            <a:r>
              <a:rPr lang="ru-RU" sz="3600" dirty="0" smtClean="0"/>
              <a:t>воение предметов;</a:t>
            </a:r>
          </a:p>
          <a:p>
            <a:pPr algn="just">
              <a:buFont typeface="Arial" pitchFamily="34" charset="0"/>
              <a:buChar char="•"/>
            </a:pPr>
            <a:r>
              <a:rPr lang="ru-RU" sz="3600" dirty="0" smtClean="0"/>
              <a:t>Быстрое утомление при чтении.</a:t>
            </a:r>
          </a:p>
          <a:p>
            <a:pPr>
              <a:buFont typeface="Arial" pitchFamily="34" charset="0"/>
              <a:buChar char="•"/>
            </a:pP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3884" y="365126"/>
            <a:ext cx="6631466" cy="1325563"/>
          </a:xfrm>
        </p:spPr>
        <p:txBody>
          <a:bodyPr/>
          <a:lstStyle/>
          <a:p>
            <a:r>
              <a:rPr lang="ru-RU" dirty="0" smtClean="0"/>
              <a:t>К</a:t>
            </a:r>
            <a:r>
              <a:rPr lang="ru-RU" i="1" dirty="0" smtClean="0">
                <a:solidFill>
                  <a:schemeClr val="tx2"/>
                </a:solidFill>
              </a:rPr>
              <a:t> </a:t>
            </a:r>
            <a:r>
              <a:rPr lang="ru-RU" i="1" dirty="0" smtClean="0">
                <a:solidFill>
                  <a:schemeClr val="tx2"/>
                </a:solidFill>
              </a:rPr>
              <a:t>«глазным» </a:t>
            </a:r>
            <a:r>
              <a:rPr lang="ru-RU" dirty="0" smtClean="0"/>
              <a:t>проблемам относятся: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06766" y="2156131"/>
            <a:ext cx="7017055" cy="4351338"/>
          </a:xfrm>
        </p:spPr>
        <p:txBody>
          <a:bodyPr/>
          <a:lstStyle/>
          <a:p>
            <a:pPr algn="just"/>
            <a:r>
              <a:rPr lang="ru-RU" sz="3600" dirty="0" smtClean="0"/>
              <a:t>ж</a:t>
            </a:r>
            <a:r>
              <a:rPr lang="ru-RU" sz="3600" dirty="0" smtClean="0"/>
              <a:t>жение в глазах;</a:t>
            </a:r>
          </a:p>
          <a:p>
            <a:pPr algn="just"/>
            <a:r>
              <a:rPr lang="ru-RU" sz="3600" dirty="0" smtClean="0"/>
              <a:t>ч</a:t>
            </a:r>
            <a:r>
              <a:rPr lang="ru-RU" sz="3600" dirty="0" smtClean="0"/>
              <a:t>увство «песка» под веками;</a:t>
            </a:r>
          </a:p>
          <a:p>
            <a:pPr algn="just"/>
            <a:r>
              <a:rPr lang="ru-RU" sz="3600" dirty="0" smtClean="0"/>
              <a:t>б</a:t>
            </a:r>
            <a:r>
              <a:rPr lang="ru-RU" sz="3600" dirty="0" smtClean="0"/>
              <a:t>оли в области глазниц и лба;</a:t>
            </a:r>
          </a:p>
          <a:p>
            <a:pPr algn="just"/>
            <a:r>
              <a:rPr lang="ru-RU" sz="3600" dirty="0" smtClean="0"/>
              <a:t>б</a:t>
            </a:r>
            <a:r>
              <a:rPr lang="ru-RU" sz="3600" dirty="0" smtClean="0"/>
              <a:t>оли при движении глаз;</a:t>
            </a:r>
          </a:p>
          <a:p>
            <a:pPr algn="just"/>
            <a:r>
              <a:rPr lang="ru-RU" sz="3600" dirty="0" smtClean="0"/>
              <a:t>п</a:t>
            </a:r>
            <a:r>
              <a:rPr lang="ru-RU" sz="3600" dirty="0" smtClean="0"/>
              <a:t>окраснение глазных яблок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4900" y="365126"/>
            <a:ext cx="7072830" cy="1325563"/>
          </a:xfrm>
        </p:spPr>
        <p:txBody>
          <a:bodyPr>
            <a:normAutofit fontScale="90000"/>
          </a:bodyPr>
          <a:lstStyle/>
          <a:p>
            <a:pPr algn="just"/>
            <a:r>
              <a:rPr lang="ru-RU" i="1" dirty="0" smtClean="0">
                <a:solidFill>
                  <a:schemeClr val="tx2"/>
                </a:solidFill>
              </a:rPr>
              <a:t>Профилактика зрительного напряжения.</a:t>
            </a:r>
            <a:endParaRPr lang="ru-RU" i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36274" y="1825625"/>
            <a:ext cx="7886700" cy="435133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i="1" dirty="0" smtClean="0">
                <a:solidFill>
                  <a:schemeClr val="tx2"/>
                </a:solidFill>
              </a:rPr>
              <a:t>Упражнение 1.</a:t>
            </a:r>
            <a:r>
              <a:rPr lang="ru-RU" i="1" dirty="0" smtClean="0"/>
              <a:t> </a:t>
            </a:r>
          </a:p>
          <a:p>
            <a:pPr algn="just">
              <a:buNone/>
            </a:pPr>
            <a:r>
              <a:rPr lang="ru-RU" i="1" dirty="0" smtClean="0"/>
              <a:t>	</a:t>
            </a:r>
            <a:r>
              <a:rPr lang="ru-RU" dirty="0" smtClean="0"/>
              <a:t>Ладони положить на колени, глядя прямо перед собой. Глаза направить максимально влево и вниз и, не моргая, смотреть так до усталости, выделения слёз или сильного желания моргнуть. Медленно сделайте полный вдох, выдох, после чего скосить глаза, как указано выше, и задержать их в том положении на максимальной паузе. До вдоха глаза вернуть в исходное положение. Выполнить один раз.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5069" y="0"/>
            <a:ext cx="6642483" cy="1178805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4000" i="1" dirty="0" smtClean="0">
                <a:solidFill>
                  <a:schemeClr val="tx2"/>
                </a:solidFill>
              </a:rPr>
              <a:t>Комплекс упражнений для улучшения зрения.</a:t>
            </a:r>
            <a:endParaRPr lang="ru-RU" sz="4000" i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05767" y="1156771"/>
            <a:ext cx="8295013" cy="5519451"/>
          </a:xfrm>
        </p:spPr>
        <p:txBody>
          <a:bodyPr>
            <a:normAutofit fontScale="77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3100" dirty="0" smtClean="0"/>
              <a:t>Горизонтальные движения глаз вправо-влево.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100" dirty="0" smtClean="0"/>
              <a:t>Движение глазными яблоками вертикально вверх-вниз.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100" dirty="0" smtClean="0"/>
              <a:t>Круговые движения глазами: по часовой стрелке и в противоположном направлении.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100" dirty="0" smtClean="0"/>
              <a:t>Интенсивные сжимания и разжимания глаз в быстром темпе.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Движение глаз по диагонали: скосить глаза в левый нижний угол, затем по прямой перевести взгляд вверх. Аналогично в противоположном направлении.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Сведение глаз к носу. Для этого к переносице поставьте палец и посмотрите на него, глаза легко «соединятся».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Работа глаз «на расстояние». Подойдите к окну, внимательно посмотрите на близкую, хорошо видимую деталь: ветку дерева, царапину на стекле. Можно наклеить на стекло крохотный кружок из бумаги. Затем направьте взгляд вдаль, стараясь увидеть максимально удалённые предметы.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1176" y="365126"/>
            <a:ext cx="7722824" cy="1325563"/>
          </a:xfrm>
        </p:spPr>
        <p:txBody>
          <a:bodyPr>
            <a:normAutofit fontScale="90000"/>
          </a:bodyPr>
          <a:lstStyle/>
          <a:p>
            <a:pPr algn="just"/>
            <a:r>
              <a:rPr lang="ru-RU" i="1" dirty="0" smtClean="0">
                <a:solidFill>
                  <a:schemeClr val="tx2"/>
                </a:solidFill>
              </a:rPr>
              <a:t>Комплекс упражнений для </a:t>
            </a:r>
            <a:r>
              <a:rPr lang="ru-RU" i="1" dirty="0" smtClean="0">
                <a:solidFill>
                  <a:schemeClr val="tx2"/>
                </a:solidFill>
              </a:rPr>
              <a:t>профилактики близорукости.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02376" y="1825625"/>
            <a:ext cx="7886700" cy="4351338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Откинувшись назад, сделать глубокий вдох, затем, наклонившись вперёд, выдох.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Откинувшись на спинку стула, прикрыть веки, крепко зажмурить глаза, открыть веки.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Поднять глаза кверху, сделать ими круговые движения по часовой стрелке, затем против часовой стрелки.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Руки вперёд, посмотреть на кончики пальцев, поднять руки вверх (вдох), следить глазами за движением рук, не поднимая головы руки опустить (выдох).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2866" y="365126"/>
            <a:ext cx="7138932" cy="1325563"/>
          </a:xfrm>
        </p:spPr>
        <p:txBody>
          <a:bodyPr/>
          <a:lstStyle/>
          <a:p>
            <a:r>
              <a:rPr lang="ru-RU" i="1" dirty="0" smtClean="0">
                <a:solidFill>
                  <a:schemeClr val="tx2"/>
                </a:solidFill>
              </a:rPr>
              <a:t>Комплекс упражнений для </a:t>
            </a:r>
            <a:r>
              <a:rPr lang="ru-RU" i="1" dirty="0" smtClean="0">
                <a:solidFill>
                  <a:schemeClr val="tx2"/>
                </a:solidFill>
              </a:rPr>
              <a:t>снятия усталости глаз.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825625"/>
            <a:ext cx="8306030" cy="4351338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Смотрите вдаль прямо перед собой 2-3 секунды. Поставьте палец на расстояние 25-30 см от глаз, смотрите на него 3-5 секунд. Опустите руку, снова посмотрите вдаль. Повторить 10-12 раз.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Перемещайте карандаш от расстояния вытянутой руки к кончику носа и обратно, следя за его движением. Повторите 10-12 раз.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Открытыми глазами медленно, в такт дыханию, плавно рисуйте глазами «восьмёрку» в пространстве: по горизонтали, по вертикали, по диагонали. Повторить 5-7 раз в каждом направлении.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430</Words>
  <Application>Microsoft Office PowerPoint</Application>
  <PresentationFormat>Экран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Основы безопасности жизнедеятельности  в сети Интернет</vt:lpstr>
      <vt:lpstr>Урок 2. Безопасная работа для глаз. </vt:lpstr>
      <vt:lpstr>Проблемы людей, проводящих большую часть рабочего времени за экраном монитора, можно разделить на две группы: «зрительные» и «глазные».</vt:lpstr>
      <vt:lpstr>Слайд 4</vt:lpstr>
      <vt:lpstr>К «глазным» проблемам относятся:</vt:lpstr>
      <vt:lpstr>Профилактика зрительного напряжения.</vt:lpstr>
      <vt:lpstr>Комплекс упражнений для улучшения зрения.</vt:lpstr>
      <vt:lpstr>Комплекс упражнений для профилактики близорукости.</vt:lpstr>
      <vt:lpstr>Комплекс упражнений для снятия усталости глаз.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Dmytro</dc:creator>
  <cp:lastModifiedBy>*</cp:lastModifiedBy>
  <cp:revision>8</cp:revision>
  <dcterms:created xsi:type="dcterms:W3CDTF">2015-09-22T17:05:30Z</dcterms:created>
  <dcterms:modified xsi:type="dcterms:W3CDTF">2016-01-18T17:01:17Z</dcterms:modified>
</cp:coreProperties>
</file>