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91" r:id="rId5"/>
    <p:sldId id="259" r:id="rId6"/>
    <p:sldId id="295" r:id="rId7"/>
    <p:sldId id="282" r:id="rId8"/>
    <p:sldId id="269" r:id="rId9"/>
    <p:sldId id="261" r:id="rId10"/>
    <p:sldId id="283" r:id="rId11"/>
    <p:sldId id="277" r:id="rId12"/>
    <p:sldId id="281" r:id="rId13"/>
    <p:sldId id="293" r:id="rId14"/>
    <p:sldId id="267" r:id="rId15"/>
    <p:sldId id="284" r:id="rId16"/>
    <p:sldId id="285" r:id="rId17"/>
    <p:sldId id="298" r:id="rId18"/>
    <p:sldId id="297" r:id="rId19"/>
    <p:sldId id="289" r:id="rId20"/>
    <p:sldId id="299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3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2" autoAdjust="0"/>
  </p:normalViewPr>
  <p:slideViewPr>
    <p:cSldViewPr>
      <p:cViewPr varScale="1">
        <p:scale>
          <a:sx n="62" d="100"/>
          <a:sy n="62" d="100"/>
        </p:scale>
        <p:origin x="-931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69528-82AA-4D5F-BEC1-B685411678D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5F2B2-31AA-48B3-AAFD-F1D32A10F9B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4000" b="1" i="1" dirty="0" smtClean="0">
              <a:solidFill>
                <a:srgbClr val="002060"/>
              </a:solidFill>
            </a:rPr>
            <a:t>Компоненты одарённости</a:t>
          </a:r>
          <a:endParaRPr lang="ru-RU" sz="4000" b="1" i="1" dirty="0">
            <a:solidFill>
              <a:srgbClr val="002060"/>
            </a:solidFill>
          </a:endParaRPr>
        </a:p>
      </dgm:t>
    </dgm:pt>
    <dgm:pt modelId="{53ECE14E-1C2E-407C-9ECB-B78DBEF2A377}" type="parTrans" cxnId="{67EB143D-BEC3-4B0C-9108-7D8BEA7BA5B9}">
      <dgm:prSet/>
      <dgm:spPr/>
      <dgm:t>
        <a:bodyPr/>
        <a:lstStyle/>
        <a:p>
          <a:endParaRPr lang="ru-RU"/>
        </a:p>
      </dgm:t>
    </dgm:pt>
    <dgm:pt modelId="{C4F42AC3-2DCF-4A44-8AD6-17CC89A3B2B2}" type="sibTrans" cxnId="{67EB143D-BEC3-4B0C-9108-7D8BEA7BA5B9}">
      <dgm:prSet/>
      <dgm:spPr/>
      <dgm:t>
        <a:bodyPr/>
        <a:lstStyle/>
        <a:p>
          <a:endParaRPr lang="ru-RU"/>
        </a:p>
      </dgm:t>
    </dgm:pt>
    <dgm:pt modelId="{DC312F90-2596-4755-AA49-6ABA1B53C443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Конкретность мышления и способность к абстракции </a:t>
          </a:r>
          <a:endParaRPr lang="ru-RU" sz="2000" b="1" i="1" dirty="0">
            <a:solidFill>
              <a:srgbClr val="002060"/>
            </a:solidFill>
          </a:endParaRPr>
        </a:p>
      </dgm:t>
    </dgm:pt>
    <dgm:pt modelId="{45F21A5C-C708-4636-A001-998EB25D6738}" type="parTrans" cxnId="{344CD0E0-D1C2-4D0E-8486-92C7934A1344}">
      <dgm:prSet/>
      <dgm:spPr/>
      <dgm:t>
        <a:bodyPr/>
        <a:lstStyle/>
        <a:p>
          <a:endParaRPr lang="ru-RU"/>
        </a:p>
      </dgm:t>
    </dgm:pt>
    <dgm:pt modelId="{5E3DD5A6-DF7F-4E27-95D8-8B9F7E681923}" type="sibTrans" cxnId="{344CD0E0-D1C2-4D0E-8486-92C7934A1344}">
      <dgm:prSet/>
      <dgm:spPr/>
      <dgm:t>
        <a:bodyPr/>
        <a:lstStyle/>
        <a:p>
          <a:endParaRPr lang="ru-RU"/>
        </a:p>
      </dgm:t>
    </dgm:pt>
    <dgm:pt modelId="{89DA5DE4-9A64-40B0-AB49-4DCC06916F9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Способность к логическому мышлению</a:t>
          </a:r>
          <a:endParaRPr lang="ru-RU" sz="2000" b="1" i="1" dirty="0">
            <a:solidFill>
              <a:srgbClr val="002060"/>
            </a:solidFill>
          </a:endParaRPr>
        </a:p>
      </dgm:t>
    </dgm:pt>
    <dgm:pt modelId="{C0389621-F4A4-48D5-8BF6-AE3564695F6C}" type="parTrans" cxnId="{EB8336EA-37E9-4A58-BC5F-067DD42F6E8A}">
      <dgm:prSet/>
      <dgm:spPr/>
      <dgm:t>
        <a:bodyPr/>
        <a:lstStyle/>
        <a:p>
          <a:endParaRPr lang="ru-RU"/>
        </a:p>
      </dgm:t>
    </dgm:pt>
    <dgm:pt modelId="{C185D6B9-A4B9-4110-9DA7-D0AD8482F583}" type="sibTrans" cxnId="{EB8336EA-37E9-4A58-BC5F-067DD42F6E8A}">
      <dgm:prSet/>
      <dgm:spPr/>
      <dgm:t>
        <a:bodyPr/>
        <a:lstStyle/>
        <a:p>
          <a:endParaRPr lang="ru-RU"/>
        </a:p>
      </dgm:t>
    </dgm:pt>
    <dgm:pt modelId="{0D834D97-3AD6-4733-AF86-D694DD6D840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Способность к рассуждению, обобщению объектов и их  отношений, выделению главного, способность к классификации </a:t>
          </a:r>
          <a:endParaRPr lang="ru-RU" sz="2000" b="1" i="1" dirty="0">
            <a:solidFill>
              <a:srgbClr val="002060"/>
            </a:solidFill>
          </a:endParaRPr>
        </a:p>
      </dgm:t>
    </dgm:pt>
    <dgm:pt modelId="{7C457F79-FB40-4FB4-924F-45595328F61F}" type="parTrans" cxnId="{D4C0E38A-7979-4E9A-B7A1-1C094F0397F0}">
      <dgm:prSet/>
      <dgm:spPr/>
      <dgm:t>
        <a:bodyPr/>
        <a:lstStyle/>
        <a:p>
          <a:endParaRPr lang="ru-RU"/>
        </a:p>
      </dgm:t>
    </dgm:pt>
    <dgm:pt modelId="{9BC0208C-35C7-480A-A7E8-7DF561D6EEE9}" type="sibTrans" cxnId="{D4C0E38A-7979-4E9A-B7A1-1C094F0397F0}">
      <dgm:prSet/>
      <dgm:spPr/>
      <dgm:t>
        <a:bodyPr/>
        <a:lstStyle/>
        <a:p>
          <a:endParaRPr lang="ru-RU"/>
        </a:p>
      </dgm:t>
    </dgm:pt>
    <dgm:pt modelId="{0916EAE6-85A8-47D4-9009-35DDFCDA081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</a:rPr>
            <a:t>Быстрота и точность выполнения умственных операций</a:t>
          </a:r>
          <a:endParaRPr lang="ru-RU" sz="2000" b="1" i="1" dirty="0">
            <a:solidFill>
              <a:srgbClr val="002060"/>
            </a:solidFill>
          </a:endParaRPr>
        </a:p>
      </dgm:t>
    </dgm:pt>
    <dgm:pt modelId="{0A1B3E50-BBC6-41D8-8339-0FBA3B5829CA}" type="parTrans" cxnId="{140179ED-638A-445E-9503-C5B9E59892D4}">
      <dgm:prSet/>
      <dgm:spPr/>
      <dgm:t>
        <a:bodyPr/>
        <a:lstStyle/>
        <a:p>
          <a:endParaRPr lang="ru-RU"/>
        </a:p>
      </dgm:t>
    </dgm:pt>
    <dgm:pt modelId="{99F7D2DA-75BF-4FF9-BBDF-EFF09D92FFB0}" type="sibTrans" cxnId="{140179ED-638A-445E-9503-C5B9E59892D4}">
      <dgm:prSet/>
      <dgm:spPr/>
      <dgm:t>
        <a:bodyPr/>
        <a:lstStyle/>
        <a:p>
          <a:endParaRPr lang="ru-RU"/>
        </a:p>
      </dgm:t>
    </dgm:pt>
    <dgm:pt modelId="{C39B81B5-A8C3-4842-B47A-6AEC14CC8D2D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002060"/>
              </a:solidFill>
            </a:rPr>
            <a:t>Гибкость мыслительных процессов, способность к перестройке мыслительного процесса</a:t>
          </a:r>
          <a:endParaRPr lang="ru-RU" sz="1800" b="1" i="1" dirty="0">
            <a:solidFill>
              <a:srgbClr val="002060"/>
            </a:solidFill>
          </a:endParaRPr>
        </a:p>
      </dgm:t>
    </dgm:pt>
    <dgm:pt modelId="{948BD72E-0677-4907-AD8E-607C4975B1C0}" type="parTrans" cxnId="{DFD736A0-D786-4B6E-B786-C5A8F32558CF}">
      <dgm:prSet/>
      <dgm:spPr/>
      <dgm:t>
        <a:bodyPr/>
        <a:lstStyle/>
        <a:p>
          <a:endParaRPr lang="ru-RU"/>
        </a:p>
      </dgm:t>
    </dgm:pt>
    <dgm:pt modelId="{DBC4096F-3438-44E0-85FB-3FCEB83EC0C7}" type="sibTrans" cxnId="{DFD736A0-D786-4B6E-B786-C5A8F32558CF}">
      <dgm:prSet/>
      <dgm:spPr/>
      <dgm:t>
        <a:bodyPr/>
        <a:lstStyle/>
        <a:p>
          <a:endParaRPr lang="ru-RU"/>
        </a:p>
      </dgm:t>
    </dgm:pt>
    <dgm:pt modelId="{5A44A8DC-74BF-4AEC-89D6-8D4A8A2314DE}" type="pres">
      <dgm:prSet presAssocID="{B1369528-82AA-4D5F-BEC1-B685411678D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FF4C4D-5420-4E7F-9775-EA49774A7A95}" type="pres">
      <dgm:prSet presAssocID="{0FD5F2B2-31AA-48B3-AAFD-F1D32A10F9B6}" presName="vertOne" presStyleCnt="0"/>
      <dgm:spPr/>
    </dgm:pt>
    <dgm:pt modelId="{2733291A-18A1-4712-9686-14BE704BE509}" type="pres">
      <dgm:prSet presAssocID="{0FD5F2B2-31AA-48B3-AAFD-F1D32A10F9B6}" presName="txOne" presStyleLbl="node0" presStyleIdx="0" presStyleCnt="1" custScaleY="16295" custLinFactNeighborX="51" custLinFactNeighborY="-770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4644E-4F92-405D-9214-875484B5E48B}" type="pres">
      <dgm:prSet presAssocID="{0FD5F2B2-31AA-48B3-AAFD-F1D32A10F9B6}" presName="parTransOne" presStyleCnt="0"/>
      <dgm:spPr/>
    </dgm:pt>
    <dgm:pt modelId="{C1F34C5E-943A-4B38-B4FA-20C1D733DDC5}" type="pres">
      <dgm:prSet presAssocID="{0FD5F2B2-31AA-48B3-AAFD-F1D32A10F9B6}" presName="horzOne" presStyleCnt="0"/>
      <dgm:spPr/>
    </dgm:pt>
    <dgm:pt modelId="{DAE39374-011D-445A-BB3C-E35935CCA9CD}" type="pres">
      <dgm:prSet presAssocID="{DC312F90-2596-4755-AA49-6ABA1B53C443}" presName="vertTwo" presStyleCnt="0"/>
      <dgm:spPr/>
    </dgm:pt>
    <dgm:pt modelId="{4E669D83-B82B-434A-8643-7089B92D3514}" type="pres">
      <dgm:prSet presAssocID="{DC312F90-2596-4755-AA49-6ABA1B53C443}" presName="txTwo" presStyleLbl="node2" presStyleIdx="0" presStyleCnt="2" custScaleX="50540" custScaleY="21731" custLinFactY="-5250" custLinFactNeighborX="-217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0947-E12F-4117-A394-2672CE446DEC}" type="pres">
      <dgm:prSet presAssocID="{DC312F90-2596-4755-AA49-6ABA1B53C443}" presName="parTransTwo" presStyleCnt="0"/>
      <dgm:spPr/>
    </dgm:pt>
    <dgm:pt modelId="{8215BC7B-475A-4F13-A8F5-F41201F46FB3}" type="pres">
      <dgm:prSet presAssocID="{DC312F90-2596-4755-AA49-6ABA1B53C443}" presName="horzTwo" presStyleCnt="0"/>
      <dgm:spPr/>
    </dgm:pt>
    <dgm:pt modelId="{F105EC0A-3A4E-41CC-A3B6-9CA730430D90}" type="pres">
      <dgm:prSet presAssocID="{89DA5DE4-9A64-40B0-AB49-4DCC06916F91}" presName="vertThree" presStyleCnt="0"/>
      <dgm:spPr/>
    </dgm:pt>
    <dgm:pt modelId="{76D4B749-EB65-4374-832C-5798F0420FFC}" type="pres">
      <dgm:prSet presAssocID="{89DA5DE4-9A64-40B0-AB49-4DCC06916F91}" presName="txThree" presStyleLbl="node3" presStyleIdx="0" presStyleCnt="3" custScaleX="87186" custScaleY="25210" custLinFactNeighborX="15286" custLinFactNeighborY="3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D01823-6C54-42F4-992D-F437C0FBEB71}" type="pres">
      <dgm:prSet presAssocID="{89DA5DE4-9A64-40B0-AB49-4DCC06916F91}" presName="horzThree" presStyleCnt="0"/>
      <dgm:spPr/>
    </dgm:pt>
    <dgm:pt modelId="{81E14066-4ECD-4113-B5A3-0F04F137D61A}" type="pres">
      <dgm:prSet presAssocID="{C185D6B9-A4B9-4110-9DA7-D0AD8482F583}" presName="sibSpaceThree" presStyleCnt="0"/>
      <dgm:spPr/>
    </dgm:pt>
    <dgm:pt modelId="{CEA256B7-17BE-4FBE-9481-674B0C709390}" type="pres">
      <dgm:prSet presAssocID="{0D834D97-3AD6-4733-AF86-D694DD6D8404}" presName="vertThree" presStyleCnt="0"/>
      <dgm:spPr/>
    </dgm:pt>
    <dgm:pt modelId="{2BCC7158-EACD-40F3-870B-1B89066A539D}" type="pres">
      <dgm:prSet presAssocID="{0D834D97-3AD6-4733-AF86-D694DD6D8404}" presName="txThree" presStyleLbl="node3" presStyleIdx="1" presStyleCnt="3" custScaleX="102891" custScaleY="30030" custLinFactNeighborX="3950" custLinFactNeighborY="-251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0EDD2A-017F-4354-AA73-390A3BF39547}" type="pres">
      <dgm:prSet presAssocID="{0D834D97-3AD6-4733-AF86-D694DD6D8404}" presName="horzThree" presStyleCnt="0"/>
      <dgm:spPr/>
    </dgm:pt>
    <dgm:pt modelId="{1C54065C-CF20-463D-AAA7-C0850C542BC4}" type="pres">
      <dgm:prSet presAssocID="{5E3DD5A6-DF7F-4E27-95D8-8B9F7E681923}" presName="sibSpaceTwo" presStyleCnt="0"/>
      <dgm:spPr/>
    </dgm:pt>
    <dgm:pt modelId="{C9F9283A-7598-457A-B315-0ECE212C8336}" type="pres">
      <dgm:prSet presAssocID="{0916EAE6-85A8-47D4-9009-35DDFCDA0810}" presName="vertTwo" presStyleCnt="0"/>
      <dgm:spPr/>
    </dgm:pt>
    <dgm:pt modelId="{31B97383-3E21-41B3-AA3B-14E947C88C02}" type="pres">
      <dgm:prSet presAssocID="{0916EAE6-85A8-47D4-9009-35DDFCDA0810}" presName="txTwo" presStyleLbl="node2" presStyleIdx="1" presStyleCnt="2" custScaleX="88792" custScaleY="23527" custLinFactY="-6300" custLinFactNeighborX="-122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E92CB-EC2B-4629-8E48-5F27FC78DAB2}" type="pres">
      <dgm:prSet presAssocID="{0916EAE6-85A8-47D4-9009-35DDFCDA0810}" presName="parTransTwo" presStyleCnt="0"/>
      <dgm:spPr/>
    </dgm:pt>
    <dgm:pt modelId="{34E47FEE-203B-441C-B289-2EFD85AD6BFF}" type="pres">
      <dgm:prSet presAssocID="{0916EAE6-85A8-47D4-9009-35DDFCDA0810}" presName="horzTwo" presStyleCnt="0"/>
      <dgm:spPr/>
    </dgm:pt>
    <dgm:pt modelId="{DD97676D-3F26-439B-BC4B-04CE8507C1BD}" type="pres">
      <dgm:prSet presAssocID="{C39B81B5-A8C3-4842-B47A-6AEC14CC8D2D}" presName="vertThree" presStyleCnt="0"/>
      <dgm:spPr/>
    </dgm:pt>
    <dgm:pt modelId="{6408D5E9-5FF7-439D-AC51-946DD8F28435}" type="pres">
      <dgm:prSet presAssocID="{C39B81B5-A8C3-4842-B47A-6AEC14CC8D2D}" presName="txThree" presStyleLbl="node3" presStyleIdx="2" presStyleCnt="3" custScaleX="96299" custScaleY="26758" custLinFactNeighborX="-10809" custLinFactNeighborY="-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4C21A-CA4C-4FBF-998A-4F33A04BA290}" type="pres">
      <dgm:prSet presAssocID="{C39B81B5-A8C3-4842-B47A-6AEC14CC8D2D}" presName="horzThree" presStyleCnt="0"/>
      <dgm:spPr/>
    </dgm:pt>
  </dgm:ptLst>
  <dgm:cxnLst>
    <dgm:cxn modelId="{EB8336EA-37E9-4A58-BC5F-067DD42F6E8A}" srcId="{DC312F90-2596-4755-AA49-6ABA1B53C443}" destId="{89DA5DE4-9A64-40B0-AB49-4DCC06916F91}" srcOrd="0" destOrd="0" parTransId="{C0389621-F4A4-48D5-8BF6-AE3564695F6C}" sibTransId="{C185D6B9-A4B9-4110-9DA7-D0AD8482F583}"/>
    <dgm:cxn modelId="{610AF036-8F65-4B9D-9025-5C6115035703}" type="presOf" srcId="{0D834D97-3AD6-4733-AF86-D694DD6D8404}" destId="{2BCC7158-EACD-40F3-870B-1B89066A539D}" srcOrd="0" destOrd="0" presId="urn:microsoft.com/office/officeart/2005/8/layout/hierarchy4"/>
    <dgm:cxn modelId="{D5B2825C-F5B4-4714-AF35-D97B6AF740D1}" type="presOf" srcId="{0FD5F2B2-31AA-48B3-AAFD-F1D32A10F9B6}" destId="{2733291A-18A1-4712-9686-14BE704BE509}" srcOrd="0" destOrd="0" presId="urn:microsoft.com/office/officeart/2005/8/layout/hierarchy4"/>
    <dgm:cxn modelId="{A602B6D7-E887-40E6-AAFB-CE199F80FC57}" type="presOf" srcId="{B1369528-82AA-4D5F-BEC1-B685411678D6}" destId="{5A44A8DC-74BF-4AEC-89D6-8D4A8A2314DE}" srcOrd="0" destOrd="0" presId="urn:microsoft.com/office/officeart/2005/8/layout/hierarchy4"/>
    <dgm:cxn modelId="{DFD736A0-D786-4B6E-B786-C5A8F32558CF}" srcId="{0916EAE6-85A8-47D4-9009-35DDFCDA0810}" destId="{C39B81B5-A8C3-4842-B47A-6AEC14CC8D2D}" srcOrd="0" destOrd="0" parTransId="{948BD72E-0677-4907-AD8E-607C4975B1C0}" sibTransId="{DBC4096F-3438-44E0-85FB-3FCEB83EC0C7}"/>
    <dgm:cxn modelId="{E2DD393A-09A1-4C93-BE44-AADBA64A9B80}" type="presOf" srcId="{0916EAE6-85A8-47D4-9009-35DDFCDA0810}" destId="{31B97383-3E21-41B3-AA3B-14E947C88C02}" srcOrd="0" destOrd="0" presId="urn:microsoft.com/office/officeart/2005/8/layout/hierarchy4"/>
    <dgm:cxn modelId="{140179ED-638A-445E-9503-C5B9E59892D4}" srcId="{0FD5F2B2-31AA-48B3-AAFD-F1D32A10F9B6}" destId="{0916EAE6-85A8-47D4-9009-35DDFCDA0810}" srcOrd="1" destOrd="0" parTransId="{0A1B3E50-BBC6-41D8-8339-0FBA3B5829CA}" sibTransId="{99F7D2DA-75BF-4FF9-BBDF-EFF09D92FFB0}"/>
    <dgm:cxn modelId="{A195C417-8579-45B9-81F5-923AA6C7A918}" type="presOf" srcId="{C39B81B5-A8C3-4842-B47A-6AEC14CC8D2D}" destId="{6408D5E9-5FF7-439D-AC51-946DD8F28435}" srcOrd="0" destOrd="0" presId="urn:microsoft.com/office/officeart/2005/8/layout/hierarchy4"/>
    <dgm:cxn modelId="{67EB143D-BEC3-4B0C-9108-7D8BEA7BA5B9}" srcId="{B1369528-82AA-4D5F-BEC1-B685411678D6}" destId="{0FD5F2B2-31AA-48B3-AAFD-F1D32A10F9B6}" srcOrd="0" destOrd="0" parTransId="{53ECE14E-1C2E-407C-9ECB-B78DBEF2A377}" sibTransId="{C4F42AC3-2DCF-4A44-8AD6-17CC89A3B2B2}"/>
    <dgm:cxn modelId="{D4C0E38A-7979-4E9A-B7A1-1C094F0397F0}" srcId="{DC312F90-2596-4755-AA49-6ABA1B53C443}" destId="{0D834D97-3AD6-4733-AF86-D694DD6D8404}" srcOrd="1" destOrd="0" parTransId="{7C457F79-FB40-4FB4-924F-45595328F61F}" sibTransId="{9BC0208C-35C7-480A-A7E8-7DF561D6EEE9}"/>
    <dgm:cxn modelId="{344CD0E0-D1C2-4D0E-8486-92C7934A1344}" srcId="{0FD5F2B2-31AA-48B3-AAFD-F1D32A10F9B6}" destId="{DC312F90-2596-4755-AA49-6ABA1B53C443}" srcOrd="0" destOrd="0" parTransId="{45F21A5C-C708-4636-A001-998EB25D6738}" sibTransId="{5E3DD5A6-DF7F-4E27-95D8-8B9F7E681923}"/>
    <dgm:cxn modelId="{A3A03F6C-205C-4DE5-8BF3-9912FD90A903}" type="presOf" srcId="{DC312F90-2596-4755-AA49-6ABA1B53C443}" destId="{4E669D83-B82B-434A-8643-7089B92D3514}" srcOrd="0" destOrd="0" presId="urn:microsoft.com/office/officeart/2005/8/layout/hierarchy4"/>
    <dgm:cxn modelId="{4639F641-1474-4D7C-88EE-BA1FB2D85674}" type="presOf" srcId="{89DA5DE4-9A64-40B0-AB49-4DCC06916F91}" destId="{76D4B749-EB65-4374-832C-5798F0420FFC}" srcOrd="0" destOrd="0" presId="urn:microsoft.com/office/officeart/2005/8/layout/hierarchy4"/>
    <dgm:cxn modelId="{D7879C7E-81BD-4737-B8C7-9CF412EEF2DB}" type="presParOf" srcId="{5A44A8DC-74BF-4AEC-89D6-8D4A8A2314DE}" destId="{B4FF4C4D-5420-4E7F-9775-EA49774A7A95}" srcOrd="0" destOrd="0" presId="urn:microsoft.com/office/officeart/2005/8/layout/hierarchy4"/>
    <dgm:cxn modelId="{22441E82-DB22-4291-90F9-1BCECE78C20A}" type="presParOf" srcId="{B4FF4C4D-5420-4E7F-9775-EA49774A7A95}" destId="{2733291A-18A1-4712-9686-14BE704BE509}" srcOrd="0" destOrd="0" presId="urn:microsoft.com/office/officeart/2005/8/layout/hierarchy4"/>
    <dgm:cxn modelId="{E4C4A30E-38B1-4542-9E8C-EC9447F0C5E3}" type="presParOf" srcId="{B4FF4C4D-5420-4E7F-9775-EA49774A7A95}" destId="{1054644E-4F92-405D-9214-875484B5E48B}" srcOrd="1" destOrd="0" presId="urn:microsoft.com/office/officeart/2005/8/layout/hierarchy4"/>
    <dgm:cxn modelId="{D47D6D48-C4D7-4B53-9EDE-1FE90090AC6E}" type="presParOf" srcId="{B4FF4C4D-5420-4E7F-9775-EA49774A7A95}" destId="{C1F34C5E-943A-4B38-B4FA-20C1D733DDC5}" srcOrd="2" destOrd="0" presId="urn:microsoft.com/office/officeart/2005/8/layout/hierarchy4"/>
    <dgm:cxn modelId="{5A6F4F85-6B5C-4472-B99B-D8DF5BBB0A73}" type="presParOf" srcId="{C1F34C5E-943A-4B38-B4FA-20C1D733DDC5}" destId="{DAE39374-011D-445A-BB3C-E35935CCA9CD}" srcOrd="0" destOrd="0" presId="urn:microsoft.com/office/officeart/2005/8/layout/hierarchy4"/>
    <dgm:cxn modelId="{9FEFFF3B-6487-49B4-80A2-EAEB45C5FE1E}" type="presParOf" srcId="{DAE39374-011D-445A-BB3C-E35935CCA9CD}" destId="{4E669D83-B82B-434A-8643-7089B92D3514}" srcOrd="0" destOrd="0" presId="urn:microsoft.com/office/officeart/2005/8/layout/hierarchy4"/>
    <dgm:cxn modelId="{C750BC14-2CEA-4268-A91A-8F521671318A}" type="presParOf" srcId="{DAE39374-011D-445A-BB3C-E35935CCA9CD}" destId="{EC730947-E12F-4117-A394-2672CE446DEC}" srcOrd="1" destOrd="0" presId="urn:microsoft.com/office/officeart/2005/8/layout/hierarchy4"/>
    <dgm:cxn modelId="{839B0278-7D7A-4158-B8A7-6811146B291D}" type="presParOf" srcId="{DAE39374-011D-445A-BB3C-E35935CCA9CD}" destId="{8215BC7B-475A-4F13-A8F5-F41201F46FB3}" srcOrd="2" destOrd="0" presId="urn:microsoft.com/office/officeart/2005/8/layout/hierarchy4"/>
    <dgm:cxn modelId="{5DBE94AF-5DEB-472A-8AB8-6734BF9BD241}" type="presParOf" srcId="{8215BC7B-475A-4F13-A8F5-F41201F46FB3}" destId="{F105EC0A-3A4E-41CC-A3B6-9CA730430D90}" srcOrd="0" destOrd="0" presId="urn:microsoft.com/office/officeart/2005/8/layout/hierarchy4"/>
    <dgm:cxn modelId="{42A37ADE-F9B8-4FC4-8584-CC7B7C6153C8}" type="presParOf" srcId="{F105EC0A-3A4E-41CC-A3B6-9CA730430D90}" destId="{76D4B749-EB65-4374-832C-5798F0420FFC}" srcOrd="0" destOrd="0" presId="urn:microsoft.com/office/officeart/2005/8/layout/hierarchy4"/>
    <dgm:cxn modelId="{42FF7F3F-7560-4A4A-8474-60D87BDADEA6}" type="presParOf" srcId="{F105EC0A-3A4E-41CC-A3B6-9CA730430D90}" destId="{E8D01823-6C54-42F4-992D-F437C0FBEB71}" srcOrd="1" destOrd="0" presId="urn:microsoft.com/office/officeart/2005/8/layout/hierarchy4"/>
    <dgm:cxn modelId="{4FB6891E-A9B4-4D7D-AA8F-D119050C1D14}" type="presParOf" srcId="{8215BC7B-475A-4F13-A8F5-F41201F46FB3}" destId="{81E14066-4ECD-4113-B5A3-0F04F137D61A}" srcOrd="1" destOrd="0" presId="urn:microsoft.com/office/officeart/2005/8/layout/hierarchy4"/>
    <dgm:cxn modelId="{BBFC2FD1-5880-45F2-9E81-1445B4B97945}" type="presParOf" srcId="{8215BC7B-475A-4F13-A8F5-F41201F46FB3}" destId="{CEA256B7-17BE-4FBE-9481-674B0C709390}" srcOrd="2" destOrd="0" presId="urn:microsoft.com/office/officeart/2005/8/layout/hierarchy4"/>
    <dgm:cxn modelId="{EEBD8355-ED1E-4BC0-A247-0A13FF60A48A}" type="presParOf" srcId="{CEA256B7-17BE-4FBE-9481-674B0C709390}" destId="{2BCC7158-EACD-40F3-870B-1B89066A539D}" srcOrd="0" destOrd="0" presId="urn:microsoft.com/office/officeart/2005/8/layout/hierarchy4"/>
    <dgm:cxn modelId="{99572C63-A36B-48D9-BFEF-61D79C0033EC}" type="presParOf" srcId="{CEA256B7-17BE-4FBE-9481-674B0C709390}" destId="{3B0EDD2A-017F-4354-AA73-390A3BF39547}" srcOrd="1" destOrd="0" presId="urn:microsoft.com/office/officeart/2005/8/layout/hierarchy4"/>
    <dgm:cxn modelId="{BC1991DE-DAC0-492E-9959-2DBBD3F28FE7}" type="presParOf" srcId="{C1F34C5E-943A-4B38-B4FA-20C1D733DDC5}" destId="{1C54065C-CF20-463D-AAA7-C0850C542BC4}" srcOrd="1" destOrd="0" presId="urn:microsoft.com/office/officeart/2005/8/layout/hierarchy4"/>
    <dgm:cxn modelId="{1DB3D038-935D-4354-A62D-13A77ACE862E}" type="presParOf" srcId="{C1F34C5E-943A-4B38-B4FA-20C1D733DDC5}" destId="{C9F9283A-7598-457A-B315-0ECE212C8336}" srcOrd="2" destOrd="0" presId="urn:microsoft.com/office/officeart/2005/8/layout/hierarchy4"/>
    <dgm:cxn modelId="{A4A0D8DD-E7E5-44E7-9A2E-49ABC7CBAAA8}" type="presParOf" srcId="{C9F9283A-7598-457A-B315-0ECE212C8336}" destId="{31B97383-3E21-41B3-AA3B-14E947C88C02}" srcOrd="0" destOrd="0" presId="urn:microsoft.com/office/officeart/2005/8/layout/hierarchy4"/>
    <dgm:cxn modelId="{C0B60AFA-7236-4026-8D5C-D038322ED763}" type="presParOf" srcId="{C9F9283A-7598-457A-B315-0ECE212C8336}" destId="{515E92CB-EC2B-4629-8E48-5F27FC78DAB2}" srcOrd="1" destOrd="0" presId="urn:microsoft.com/office/officeart/2005/8/layout/hierarchy4"/>
    <dgm:cxn modelId="{AFE60C65-7DF7-48D5-983D-8B2691AA60D0}" type="presParOf" srcId="{C9F9283A-7598-457A-B315-0ECE212C8336}" destId="{34E47FEE-203B-441C-B289-2EFD85AD6BFF}" srcOrd="2" destOrd="0" presId="urn:microsoft.com/office/officeart/2005/8/layout/hierarchy4"/>
    <dgm:cxn modelId="{A8199A00-FE75-40EF-87FA-CB6E326D2DFA}" type="presParOf" srcId="{34E47FEE-203B-441C-B289-2EFD85AD6BFF}" destId="{DD97676D-3F26-439B-BC4B-04CE8507C1BD}" srcOrd="0" destOrd="0" presId="urn:microsoft.com/office/officeart/2005/8/layout/hierarchy4"/>
    <dgm:cxn modelId="{79D34891-C926-49CD-94F1-B5FB7E896469}" type="presParOf" srcId="{DD97676D-3F26-439B-BC4B-04CE8507C1BD}" destId="{6408D5E9-5FF7-439D-AC51-946DD8F28435}" srcOrd="0" destOrd="0" presId="urn:microsoft.com/office/officeart/2005/8/layout/hierarchy4"/>
    <dgm:cxn modelId="{503EE1A9-891E-4B91-BF75-ABBB1456743A}" type="presParOf" srcId="{DD97676D-3F26-439B-BC4B-04CE8507C1BD}" destId="{45A4C21A-CA4C-4FBF-998A-4F33A04BA290}" srcOrd="1" destOrd="0" presId="urn:microsoft.com/office/officeart/2005/8/layout/hierarchy4"/>
  </dgm:cxnLst>
  <dgm:bg>
    <a:solidFill>
      <a:schemeClr val="tx2">
        <a:lumMod val="20000"/>
        <a:lumOff val="80000"/>
      </a:schemeClr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5ABE27-A0B2-4161-A758-6272E6F8528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947D53-70DF-4234-9588-0C0F4F252BF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Умение строить обучение в соответствии с результатами диагностического обследования ребенка</a:t>
          </a:r>
          <a:endParaRPr lang="ru-RU" sz="2400" b="1" i="1" dirty="0">
            <a:solidFill>
              <a:schemeClr val="tx2">
                <a:lumMod val="75000"/>
              </a:schemeClr>
            </a:solidFill>
          </a:endParaRPr>
        </a:p>
      </dgm:t>
    </dgm:pt>
    <dgm:pt modelId="{3FF6B7F2-6B3D-420A-9551-15B0B0BAB76A}" type="parTrans" cxnId="{23E8590F-EE2E-4479-A60A-88DCC0AA8FC1}">
      <dgm:prSet/>
      <dgm:spPr/>
      <dgm:t>
        <a:bodyPr/>
        <a:lstStyle/>
        <a:p>
          <a:endParaRPr lang="ru-RU"/>
        </a:p>
      </dgm:t>
    </dgm:pt>
    <dgm:pt modelId="{CB618D73-395F-428F-BAAC-EA625B6EE3D7}" type="sibTrans" cxnId="{23E8590F-EE2E-4479-A60A-88DCC0AA8FC1}">
      <dgm:prSet/>
      <dgm:spPr/>
      <dgm:t>
        <a:bodyPr/>
        <a:lstStyle/>
        <a:p>
          <a:endParaRPr lang="ru-RU"/>
        </a:p>
      </dgm:t>
    </dgm:pt>
    <dgm:pt modelId="{B7E86FC4-6846-4010-91CD-DAB33148D76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Умение   модифицировать  учебные   программы   с   целью   учета интеллектуальных особенностей </a:t>
          </a:r>
          <a:endParaRPr lang="ru-RU" sz="2400" b="1" i="1" dirty="0">
            <a:solidFill>
              <a:schemeClr val="tx2">
                <a:lumMod val="75000"/>
              </a:schemeClr>
            </a:solidFill>
          </a:endParaRPr>
        </a:p>
      </dgm:t>
    </dgm:pt>
    <dgm:pt modelId="{AB09A1C0-33C8-4699-94DD-FF1AFDC3AF53}" type="parTrans" cxnId="{70DFB65B-07AD-4338-9C89-607FA62BE4E8}">
      <dgm:prSet/>
      <dgm:spPr/>
      <dgm:t>
        <a:bodyPr/>
        <a:lstStyle/>
        <a:p>
          <a:endParaRPr lang="ru-RU"/>
        </a:p>
      </dgm:t>
    </dgm:pt>
    <dgm:pt modelId="{5D248064-8231-4D44-BCFB-B5A667FC5EB4}" type="sibTrans" cxnId="{70DFB65B-07AD-4338-9C89-607FA62BE4E8}">
      <dgm:prSet/>
      <dgm:spPr/>
      <dgm:t>
        <a:bodyPr/>
        <a:lstStyle/>
        <a:p>
          <a:endParaRPr lang="ru-RU"/>
        </a:p>
      </dgm:t>
    </dgm:pt>
    <dgm:pt modelId="{CCCDEE29-9954-4043-B8C7-81D4A6356637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Умение стимулировать умственные способности детей</a:t>
          </a:r>
          <a:endParaRPr lang="ru-RU" sz="2400" b="1" i="1" dirty="0">
            <a:solidFill>
              <a:schemeClr val="tx2">
                <a:lumMod val="75000"/>
              </a:schemeClr>
            </a:solidFill>
          </a:endParaRPr>
        </a:p>
      </dgm:t>
    </dgm:pt>
    <dgm:pt modelId="{F43B4E91-A72E-407A-9BA1-09187CA166C6}" type="parTrans" cxnId="{FB2A4A4C-9E3B-49E2-85E8-252E478A02D9}">
      <dgm:prSet/>
      <dgm:spPr/>
      <dgm:t>
        <a:bodyPr/>
        <a:lstStyle/>
        <a:p>
          <a:endParaRPr lang="ru-RU"/>
        </a:p>
      </dgm:t>
    </dgm:pt>
    <dgm:pt modelId="{010A51F8-D2D5-4615-B6F6-2007DFA48E52}" type="sibTrans" cxnId="{FB2A4A4C-9E3B-49E2-85E8-252E478A02D9}">
      <dgm:prSet/>
      <dgm:spPr/>
      <dgm:t>
        <a:bodyPr/>
        <a:lstStyle/>
        <a:p>
          <a:endParaRPr lang="ru-RU"/>
        </a:p>
      </dgm:t>
    </dgm:pt>
    <dgm:pt modelId="{7114BA98-B013-4546-818B-82D2A522E9F5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75000"/>
                </a:schemeClr>
              </a:solidFill>
            </a:rPr>
            <a:t>Умение консультировать обучающихся и их родителей</a:t>
          </a:r>
          <a:endParaRPr lang="ru-RU" sz="2400" b="1" i="1" dirty="0">
            <a:solidFill>
              <a:schemeClr val="tx2">
                <a:lumMod val="75000"/>
              </a:schemeClr>
            </a:solidFill>
          </a:endParaRPr>
        </a:p>
      </dgm:t>
    </dgm:pt>
    <dgm:pt modelId="{230417B7-9608-4512-8EF4-EFC09DF8501E}" type="sibTrans" cxnId="{82C1897E-D8C3-496C-9CAA-1E0B85214574}">
      <dgm:prSet/>
      <dgm:spPr/>
      <dgm:t>
        <a:bodyPr/>
        <a:lstStyle/>
        <a:p>
          <a:endParaRPr lang="ru-RU"/>
        </a:p>
      </dgm:t>
    </dgm:pt>
    <dgm:pt modelId="{F834C873-4F6A-4FBC-A616-ED733221FCB4}" type="parTrans" cxnId="{82C1897E-D8C3-496C-9CAA-1E0B85214574}">
      <dgm:prSet/>
      <dgm:spPr/>
      <dgm:t>
        <a:bodyPr/>
        <a:lstStyle/>
        <a:p>
          <a:endParaRPr lang="ru-RU"/>
        </a:p>
      </dgm:t>
    </dgm:pt>
    <dgm:pt modelId="{9790F43C-1E6B-4D68-A5EE-F729F39C38BB}" type="pres">
      <dgm:prSet presAssocID="{DA5ABE27-A0B2-4161-A758-6272E6F852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9ECACB-7719-4ABF-B126-4FF97471DA8E}" type="pres">
      <dgm:prSet presAssocID="{DA5ABE27-A0B2-4161-A758-6272E6F85280}" presName="axisShape" presStyleLbl="bgShp" presStyleIdx="0" presStyleCnt="1"/>
      <dgm:spPr/>
    </dgm:pt>
    <dgm:pt modelId="{23E7ACD3-10EE-4761-8519-85CED53B6CE0}" type="pres">
      <dgm:prSet presAssocID="{DA5ABE27-A0B2-4161-A758-6272E6F85280}" presName="rect1" presStyleLbl="node1" presStyleIdx="0" presStyleCnt="4" custScaleX="173017" custScaleY="106830" custLinFactNeighborX="-43383" custLinFactNeighborY="-15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7E7A-D297-4560-AB9C-D65183D3AA47}" type="pres">
      <dgm:prSet presAssocID="{DA5ABE27-A0B2-4161-A758-6272E6F85280}" presName="rect2" presStyleLbl="node1" presStyleIdx="1" presStyleCnt="4" custScaleX="165545" custScaleY="102976" custLinFactNeighborX="31671" custLinFactNeighborY="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FCD7B-65EA-4ED3-995F-4839F940D657}" type="pres">
      <dgm:prSet presAssocID="{DA5ABE27-A0B2-4161-A758-6272E6F85280}" presName="rect3" presStyleLbl="node1" presStyleIdx="2" presStyleCnt="4" custScaleX="182787" custScaleY="106650" custLinFactNeighborX="-46196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5E56E-D4A8-49EE-B4A4-B4006EA90584}" type="pres">
      <dgm:prSet presAssocID="{DA5ABE27-A0B2-4161-A758-6272E6F85280}" presName="rect4" presStyleLbl="node1" presStyleIdx="3" presStyleCnt="4" custScaleX="170402" custScaleY="111136" custLinFactNeighborX="38402" custLinFactNeighborY="72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2A4A4C-9E3B-49E2-85E8-252E478A02D9}" srcId="{DA5ABE27-A0B2-4161-A758-6272E6F85280}" destId="{CCCDEE29-9954-4043-B8C7-81D4A6356637}" srcOrd="2" destOrd="0" parTransId="{F43B4E91-A72E-407A-9BA1-09187CA166C6}" sibTransId="{010A51F8-D2D5-4615-B6F6-2007DFA48E52}"/>
    <dgm:cxn modelId="{BCA28FEE-976E-444F-8367-E3B85A63CA97}" type="presOf" srcId="{CCCDEE29-9954-4043-B8C7-81D4A6356637}" destId="{072FCD7B-65EA-4ED3-995F-4839F940D657}" srcOrd="0" destOrd="0" presId="urn:microsoft.com/office/officeart/2005/8/layout/matrix2"/>
    <dgm:cxn modelId="{23E8590F-EE2E-4479-A60A-88DCC0AA8FC1}" srcId="{DA5ABE27-A0B2-4161-A758-6272E6F85280}" destId="{F6947D53-70DF-4234-9588-0C0F4F252BF7}" srcOrd="0" destOrd="0" parTransId="{3FF6B7F2-6B3D-420A-9551-15B0B0BAB76A}" sibTransId="{CB618D73-395F-428F-BAAC-EA625B6EE3D7}"/>
    <dgm:cxn modelId="{986F2D3E-C801-4A4D-B7A0-DD14B2AA409A}" type="presOf" srcId="{F6947D53-70DF-4234-9588-0C0F4F252BF7}" destId="{23E7ACD3-10EE-4761-8519-85CED53B6CE0}" srcOrd="0" destOrd="0" presId="urn:microsoft.com/office/officeart/2005/8/layout/matrix2"/>
    <dgm:cxn modelId="{70DFB65B-07AD-4338-9C89-607FA62BE4E8}" srcId="{DA5ABE27-A0B2-4161-A758-6272E6F85280}" destId="{B7E86FC4-6846-4010-91CD-DAB33148D760}" srcOrd="1" destOrd="0" parTransId="{AB09A1C0-33C8-4699-94DD-FF1AFDC3AF53}" sibTransId="{5D248064-8231-4D44-BCFB-B5A667FC5EB4}"/>
    <dgm:cxn modelId="{82C1897E-D8C3-496C-9CAA-1E0B85214574}" srcId="{DA5ABE27-A0B2-4161-A758-6272E6F85280}" destId="{7114BA98-B013-4546-818B-82D2A522E9F5}" srcOrd="3" destOrd="0" parTransId="{F834C873-4F6A-4FBC-A616-ED733221FCB4}" sibTransId="{230417B7-9608-4512-8EF4-EFC09DF8501E}"/>
    <dgm:cxn modelId="{477E2B1F-0451-45ED-A66E-CD7C89D1641E}" type="presOf" srcId="{DA5ABE27-A0B2-4161-A758-6272E6F85280}" destId="{9790F43C-1E6B-4D68-A5EE-F729F39C38BB}" srcOrd="0" destOrd="0" presId="urn:microsoft.com/office/officeart/2005/8/layout/matrix2"/>
    <dgm:cxn modelId="{260A9557-0E1A-44B4-B417-C62A658B6667}" type="presOf" srcId="{7114BA98-B013-4546-818B-82D2A522E9F5}" destId="{CEB5E56E-D4A8-49EE-B4A4-B4006EA90584}" srcOrd="0" destOrd="0" presId="urn:microsoft.com/office/officeart/2005/8/layout/matrix2"/>
    <dgm:cxn modelId="{1D473224-95D5-4348-82B2-66609EA9882D}" type="presOf" srcId="{B7E86FC4-6846-4010-91CD-DAB33148D760}" destId="{83407E7A-D297-4560-AB9C-D65183D3AA47}" srcOrd="0" destOrd="0" presId="urn:microsoft.com/office/officeart/2005/8/layout/matrix2"/>
    <dgm:cxn modelId="{C29E6622-5DAA-4B0D-84A7-9A87E1B86563}" type="presParOf" srcId="{9790F43C-1E6B-4D68-A5EE-F729F39C38BB}" destId="{7E9ECACB-7719-4ABF-B126-4FF97471DA8E}" srcOrd="0" destOrd="0" presId="urn:microsoft.com/office/officeart/2005/8/layout/matrix2"/>
    <dgm:cxn modelId="{F5D852ED-0850-483F-B0A0-D2F630C9C166}" type="presParOf" srcId="{9790F43C-1E6B-4D68-A5EE-F729F39C38BB}" destId="{23E7ACD3-10EE-4761-8519-85CED53B6CE0}" srcOrd="1" destOrd="0" presId="urn:microsoft.com/office/officeart/2005/8/layout/matrix2"/>
    <dgm:cxn modelId="{A4A6DE29-B20B-4913-9BBA-7C43822F4F3E}" type="presParOf" srcId="{9790F43C-1E6B-4D68-A5EE-F729F39C38BB}" destId="{83407E7A-D297-4560-AB9C-D65183D3AA47}" srcOrd="2" destOrd="0" presId="urn:microsoft.com/office/officeart/2005/8/layout/matrix2"/>
    <dgm:cxn modelId="{392C6817-1B41-4964-BEA3-E9DA60304794}" type="presParOf" srcId="{9790F43C-1E6B-4D68-A5EE-F729F39C38BB}" destId="{072FCD7B-65EA-4ED3-995F-4839F940D657}" srcOrd="3" destOrd="0" presId="urn:microsoft.com/office/officeart/2005/8/layout/matrix2"/>
    <dgm:cxn modelId="{83D0554B-E438-4B21-831E-601679EDFD71}" type="presParOf" srcId="{9790F43C-1E6B-4D68-A5EE-F729F39C38BB}" destId="{CEB5E56E-D4A8-49EE-B4A4-B4006EA90584}" srcOrd="4" destOrd="0" presId="urn:microsoft.com/office/officeart/2005/8/layout/matrix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CACB-7719-4ABF-B126-4FF97471DA8E}">
      <dsp:nvSpPr>
        <dsp:cNvPr id="0" name=""/>
        <dsp:cNvSpPr/>
      </dsp:nvSpPr>
      <dsp:spPr>
        <a:xfrm>
          <a:off x="1781369" y="0"/>
          <a:ext cx="4785395" cy="478539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7ACD3-10EE-4761-8519-85CED53B6CE0}">
      <dsp:nvSpPr>
        <dsp:cNvPr id="0" name=""/>
        <dsp:cNvSpPr/>
      </dsp:nvSpPr>
      <dsp:spPr>
        <a:xfrm>
          <a:off x="563170" y="216031"/>
          <a:ext cx="3311818" cy="204489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Делегировать часть преподавательских полномочий одарённым детям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662993" y="315854"/>
        <a:ext cx="3112172" cy="1845248"/>
      </dsp:txXfrm>
    </dsp:sp>
    <dsp:sp modelId="{83407E7A-D297-4560-AB9C-D65183D3AA47}">
      <dsp:nvSpPr>
        <dsp:cNvPr id="0" name=""/>
        <dsp:cNvSpPr/>
      </dsp:nvSpPr>
      <dsp:spPr>
        <a:xfrm>
          <a:off x="4320471" y="288023"/>
          <a:ext cx="3168792" cy="197112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Устанавливать причинно-следственные связи между языковыми явлениями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4416693" y="384245"/>
        <a:ext cx="2976348" cy="1778679"/>
      </dsp:txXfrm>
    </dsp:sp>
    <dsp:sp modelId="{072FCD7B-65EA-4ED3-995F-4839F940D657}">
      <dsp:nvSpPr>
        <dsp:cNvPr id="0" name=""/>
        <dsp:cNvSpPr/>
      </dsp:nvSpPr>
      <dsp:spPr>
        <a:xfrm>
          <a:off x="415818" y="2592286"/>
          <a:ext cx="3498831" cy="204144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Готовить дополнительную информацию по теме, предлагая различные источники информации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515473" y="2691941"/>
        <a:ext cx="3299521" cy="1842139"/>
      </dsp:txXfrm>
    </dsp:sp>
    <dsp:sp modelId="{CEB5E56E-D4A8-49EE-B4A4-B4006EA90584}">
      <dsp:nvSpPr>
        <dsp:cNvPr id="0" name=""/>
        <dsp:cNvSpPr/>
      </dsp:nvSpPr>
      <dsp:spPr>
        <a:xfrm>
          <a:off x="4402828" y="2592286"/>
          <a:ext cx="3261763" cy="212731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Обнаруживать скрытые зависимости и связи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4506675" y="2696133"/>
        <a:ext cx="3054069" cy="1919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276456" cy="1470025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Методический семинар на конкурс: </a:t>
            </a:r>
            <a:br>
              <a:rPr lang="ru-RU" sz="2800" i="1" dirty="0" smtClean="0">
                <a:solidFill>
                  <a:srgbClr val="002060"/>
                </a:solidFill>
              </a:rPr>
            </a:br>
            <a:r>
              <a:rPr lang="ru-RU" sz="2800" i="1" dirty="0" smtClean="0">
                <a:solidFill>
                  <a:srgbClr val="002060"/>
                </a:solidFill>
              </a:rPr>
              <a:t>«Учитель года </a:t>
            </a:r>
            <a:r>
              <a:rPr lang="ru-RU" sz="2800" i="1" smtClean="0">
                <a:solidFill>
                  <a:srgbClr val="002060"/>
                </a:solidFill>
              </a:rPr>
              <a:t>– 2016»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6552728" cy="44644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научно – исследовательских технологий в  работе с одарёнными детьми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pPr algn="l"/>
            <a:r>
              <a:rPr lang="ru-RU" sz="2400" i="1" dirty="0" smtClean="0">
                <a:solidFill>
                  <a:srgbClr val="002060"/>
                </a:solidFill>
              </a:rPr>
              <a:t>Выполнила</a:t>
            </a:r>
            <a:r>
              <a:rPr lang="ru-RU" sz="2400" b="1" i="1" dirty="0" smtClean="0">
                <a:solidFill>
                  <a:srgbClr val="002060"/>
                </a:solidFill>
              </a:rPr>
              <a:t>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Шайхисламова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Гульнара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l"/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Амержановна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Педагог дополнительного образования  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МАОУ ДОД «ДДТ» МР </a:t>
            </a:r>
            <a:r>
              <a:rPr lang="ru-RU" sz="2400" i="1" dirty="0" err="1" smtClean="0">
                <a:solidFill>
                  <a:srgbClr val="002060"/>
                </a:solidFill>
              </a:rPr>
              <a:t>Учалинского</a:t>
            </a:r>
            <a:r>
              <a:rPr lang="ru-RU" sz="2400" i="1" dirty="0" smtClean="0">
                <a:solidFill>
                  <a:srgbClr val="002060"/>
                </a:solidFill>
              </a:rPr>
              <a:t> района Республики Башкортостан </a:t>
            </a: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07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Формы деятельности педагога при работе с одарёнными детьми: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учебно-педагогическая диагностика;</a:t>
            </a:r>
          </a:p>
          <a:p>
            <a:r>
              <a:rPr lang="ru-RU" dirty="0" smtClean="0"/>
              <a:t>    разработка индивидуальных стратегий обучения;</a:t>
            </a:r>
          </a:p>
          <a:p>
            <a:r>
              <a:rPr lang="ru-RU" dirty="0" smtClean="0"/>
              <a:t>    индивидуальное консультирование.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Список профессиональных умений педагога для работы с одарёнными детьми: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82296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Помощь одаренным детям в самореализации: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Гибкий и мобильный учебный план</a:t>
            </a:r>
          </a:p>
          <a:p>
            <a:pPr lvl="0"/>
            <a:r>
              <a:rPr lang="ru-RU" dirty="0" smtClean="0"/>
              <a:t>Независимое продвижение при изучении отдельных предметов.</a:t>
            </a:r>
          </a:p>
          <a:p>
            <a:pPr lvl="0"/>
            <a:r>
              <a:rPr lang="ru-RU" dirty="0" smtClean="0"/>
              <a:t>Планирование и принятие решений самими воспитанниками.</a:t>
            </a:r>
          </a:p>
          <a:p>
            <a:pPr lvl="0"/>
            <a:r>
              <a:rPr lang="ru-RU" dirty="0" smtClean="0"/>
              <a:t>Конструирование учебного плана на базе интересов обучающих</a:t>
            </a:r>
          </a:p>
          <a:p>
            <a:pPr lvl="0"/>
            <a:r>
              <a:rPr lang="ru-RU" dirty="0" smtClean="0"/>
              <a:t>Работа по исследовательским и творческим проектам в режиме наставничества</a:t>
            </a:r>
          </a:p>
          <a:p>
            <a:pPr lvl="0"/>
            <a:r>
              <a:rPr lang="ru-RU" dirty="0" smtClean="0"/>
              <a:t>Система творческих конкурсов, фестивалей, олимпиад</a:t>
            </a:r>
          </a:p>
          <a:p>
            <a:pPr lvl="0"/>
            <a:r>
              <a:rPr lang="ru-RU" dirty="0" smtClean="0"/>
              <a:t>Детские научно практические конференции и семинары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Не существует сколько –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нибудь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достоверных тестов на одаренность, кроме тех, которые проявляются в результате активного участия хотя бы в самой маленькой исследовательской работе.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А. Н </a:t>
            </a:r>
            <a:r>
              <a:rPr lang="ru-RU" dirty="0" err="1" smtClean="0">
                <a:solidFill>
                  <a:srgbClr val="C00000"/>
                </a:solidFill>
              </a:rPr>
              <a:t>Колмагоров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Цель экологического образования: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644008" cy="5145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1800" b="1" dirty="0" smtClean="0">
              <a:solidFill>
                <a:srgbClr val="002060"/>
              </a:solidFill>
              <a:latin typeface="+mj-lt"/>
            </a:endParaRPr>
          </a:p>
          <a:p>
            <a:pPr>
              <a:buNone/>
            </a:pPr>
            <a:endParaRPr lang="ru-RU" sz="1600" b="1" dirty="0" smtClean="0">
              <a:solidFill>
                <a:schemeClr val="folHlink"/>
              </a:solidFill>
              <a:latin typeface="Verdana" pitchFamily="34" charset="0"/>
            </a:endParaRPr>
          </a:p>
          <a:p>
            <a:pPr lvl="0"/>
            <a:r>
              <a:rPr lang="ru-RU" dirty="0" smtClean="0"/>
              <a:t>понимание проблем окружающей среды;</a:t>
            </a:r>
          </a:p>
          <a:p>
            <a:pPr lvl="0"/>
            <a:r>
              <a:rPr lang="ru-RU" dirty="0" smtClean="0"/>
              <a:t>развитие критического отношения у обучающихся к результатам деятельности человека;</a:t>
            </a:r>
          </a:p>
          <a:p>
            <a:pPr lvl="0"/>
            <a:r>
              <a:rPr lang="ru-RU" dirty="0" smtClean="0"/>
              <a:t>развитие у обучающихся  умения  анализировать собственное поведение в природе;</a:t>
            </a:r>
          </a:p>
          <a:p>
            <a:pPr lvl="0"/>
            <a:r>
              <a:rPr lang="ru-RU" dirty="0" smtClean="0"/>
              <a:t>формирование личной ответственности обучающихся за состояние окружающей среды;</a:t>
            </a:r>
          </a:p>
          <a:p>
            <a:pPr lvl="0"/>
            <a:r>
              <a:rPr lang="ru-RU" dirty="0" smtClean="0"/>
              <a:t>развитие умений и навыков у обучающихся проводить исследовательскую деятельность (ставить задачи и решать их).</a:t>
            </a:r>
            <a:endParaRPr lang="ru-RU" dirty="0"/>
          </a:p>
        </p:txBody>
      </p:sp>
      <p:pic>
        <p:nvPicPr>
          <p:cNvPr id="2050" name="Picture 2" descr="G:\SAM_1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3203848" cy="2245667"/>
          </a:xfrm>
          <a:prstGeom prst="rect">
            <a:avLst/>
          </a:prstGeom>
          <a:noFill/>
        </p:spPr>
      </p:pic>
      <p:pic>
        <p:nvPicPr>
          <p:cNvPr id="2051" name="Picture 3" descr="G:\SAM_114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92147" y="3212976"/>
            <a:ext cx="268829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9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Задачи научно – исследовательской работы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9600" dirty="0" smtClean="0"/>
              <a:t>актуализация исследовательской потребности учащихся;</a:t>
            </a:r>
          </a:p>
          <a:p>
            <a:pPr lvl="0"/>
            <a:r>
              <a:rPr lang="ru-RU" sz="9600" dirty="0" smtClean="0"/>
              <a:t>вовлечение учащихся в проектно-исследовательскую деятельность ;</a:t>
            </a:r>
          </a:p>
          <a:p>
            <a:pPr lvl="0"/>
            <a:r>
              <a:rPr lang="ru-RU" sz="9600" dirty="0" smtClean="0"/>
              <a:t>помощь в выработке индивидуальной стратегии познания;</a:t>
            </a:r>
          </a:p>
          <a:p>
            <a:pPr lvl="0"/>
            <a:r>
              <a:rPr lang="ru-RU" sz="9600" dirty="0" smtClean="0"/>
              <a:t>создание условий, стимулирующих познавательную активность;</a:t>
            </a:r>
          </a:p>
          <a:p>
            <a:pPr lvl="0"/>
            <a:r>
              <a:rPr lang="ru-RU" sz="9600" dirty="0" smtClean="0"/>
              <a:t>повышение результативности изучения предмета;</a:t>
            </a:r>
          </a:p>
          <a:p>
            <a:pPr lvl="0"/>
            <a:r>
              <a:rPr lang="ru-RU" sz="9600" dirty="0" smtClean="0"/>
              <a:t>развитие </a:t>
            </a:r>
            <a:r>
              <a:rPr lang="ru-RU" sz="9600" dirty="0" smtClean="0"/>
              <a:t>личностных</a:t>
            </a:r>
            <a:r>
              <a:rPr lang="ru-RU" sz="9600" dirty="0" smtClean="0"/>
              <a:t>, </a:t>
            </a:r>
            <a:r>
              <a:rPr lang="ru-RU" sz="9600" dirty="0" err="1" smtClean="0"/>
              <a:t>метапредметных</a:t>
            </a:r>
            <a:r>
              <a:rPr lang="ru-RU" sz="9600" dirty="0" smtClean="0"/>
              <a:t> и </a:t>
            </a:r>
            <a:r>
              <a:rPr lang="ru-RU" sz="9600" dirty="0" err="1" smtClean="0"/>
              <a:t>надпредметых</a:t>
            </a:r>
            <a:r>
              <a:rPr lang="ru-RU" sz="9600" dirty="0" smtClean="0"/>
              <a:t> умений учащихся через проектно-исследовательскую деятельность.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lvl="0"/>
            <a:r>
              <a:rPr lang="ru-RU" b="1" dirty="0" smtClean="0"/>
              <a:t>Информационные поисковые проекты </a:t>
            </a:r>
            <a:r>
              <a:rPr lang="ru-RU" dirty="0" smtClean="0"/>
              <a:t>– предлагают сбор и анализ информации, подготовку и защиту выступления: доклада или  реферата ;</a:t>
            </a:r>
          </a:p>
          <a:p>
            <a:pPr lvl="0"/>
            <a:r>
              <a:rPr lang="ru-RU" b="1" dirty="0" smtClean="0"/>
              <a:t>Исследовательские проекты </a:t>
            </a:r>
            <a:r>
              <a:rPr lang="ru-RU" dirty="0" smtClean="0"/>
              <a:t>– нацеливают учащихся на глубокое изучение проблемы, защиту собственных путей ее решения, выдвижение гипотез </a:t>
            </a:r>
            <a:r>
              <a:rPr lang="ru-RU" i="1" dirty="0" smtClean="0"/>
              <a:t>;</a:t>
            </a:r>
            <a:endParaRPr lang="ru-RU" dirty="0" smtClean="0"/>
          </a:p>
          <a:p>
            <a:pPr lvl="0"/>
            <a:r>
              <a:rPr lang="ru-RU" b="1" dirty="0" smtClean="0"/>
              <a:t>Продуктивные </a:t>
            </a:r>
            <a:r>
              <a:rPr lang="ru-RU" dirty="0" smtClean="0"/>
              <a:t>– дают возможность воспитанникам проявить творческое воображение и оригинальность мышления при создании газет, видеофильма, плаката, рисунка и т.д.;</a:t>
            </a:r>
          </a:p>
          <a:p>
            <a:pPr lvl="0"/>
            <a:r>
              <a:rPr lang="ru-RU" b="1" dirty="0" smtClean="0"/>
              <a:t>Практико-ориентированные</a:t>
            </a:r>
            <a:r>
              <a:rPr lang="ru-RU" dirty="0" smtClean="0"/>
              <a:t> – направляют</a:t>
            </a:r>
          </a:p>
          <a:p>
            <a:pPr lvl="0"/>
            <a:r>
              <a:rPr lang="ru-RU" dirty="0" smtClean="0"/>
              <a:t> действия учащихся на решение реальных</a:t>
            </a:r>
          </a:p>
          <a:p>
            <a:pPr lvl="0">
              <a:buNone/>
            </a:pPr>
            <a:r>
              <a:rPr lang="ru-RU" dirty="0" smtClean="0"/>
              <a:t> проблем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ИК-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(ЭОР)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088" y="1124744"/>
            <a:ext cx="5122912" cy="4929411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использование компьютера при подготовке и проведении занятий; </a:t>
            </a:r>
          </a:p>
          <a:p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 электронных учебников</a:t>
            </a:r>
            <a:r>
              <a:rPr lang="ru-RU" sz="2400" b="1" i="1" dirty="0" smtClean="0"/>
              <a:t>; 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использование ресурсов сети Интернет; </a:t>
            </a:r>
          </a:p>
          <a:p>
            <a:endParaRPr lang="ru-RU" b="1" i="1" dirty="0"/>
          </a:p>
        </p:txBody>
      </p:sp>
      <p:pic>
        <p:nvPicPr>
          <p:cNvPr id="1026" name="Picture 2" descr="G:\SAM_1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456384" cy="2664296"/>
          </a:xfrm>
          <a:prstGeom prst="rect">
            <a:avLst/>
          </a:prstGeom>
          <a:noFill/>
        </p:spPr>
      </p:pic>
      <p:pic>
        <p:nvPicPr>
          <p:cNvPr id="1027" name="Picture 3" descr="G:\SAM_1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374441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cs typeface="Times New Roman" pitchFamily="18" charset="0"/>
              </a:rPr>
              <a:t>Основные принципы экологического образования:</a:t>
            </a:r>
            <a:br>
              <a:rPr lang="ru-RU" sz="2800" b="1" i="1" dirty="0" smtClean="0">
                <a:solidFill>
                  <a:srgbClr val="002060"/>
                </a:solidFill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28604"/>
            <a:ext cx="5256584" cy="52174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/>
          </a:p>
          <a:p>
            <a:pPr lvl="0"/>
            <a:r>
              <a:rPr lang="ru-RU" sz="2000" dirty="0" smtClean="0"/>
              <a:t>принцип целостности (формирования  понимания единства мира);</a:t>
            </a:r>
          </a:p>
          <a:p>
            <a:pPr lvl="0"/>
            <a:r>
              <a:rPr lang="ru-RU" sz="2000" dirty="0" smtClean="0"/>
              <a:t>принцип </a:t>
            </a:r>
            <a:r>
              <a:rPr lang="ru-RU" sz="2000" dirty="0" err="1" smtClean="0"/>
              <a:t>межпредметных</a:t>
            </a:r>
            <a:r>
              <a:rPr lang="ru-RU" sz="2000" dirty="0" smtClean="0"/>
              <a:t> связей (раскрывающих единство и взаимосвязь окружающего мира);</a:t>
            </a:r>
          </a:p>
          <a:p>
            <a:pPr lvl="0"/>
            <a:r>
              <a:rPr lang="ru-RU" sz="2000" dirty="0" smtClean="0"/>
              <a:t>принцип непрерывности (вовлечение детей всех возрастов);</a:t>
            </a:r>
          </a:p>
          <a:p>
            <a:pPr lvl="0"/>
            <a:r>
              <a:rPr lang="ru-RU" sz="2000" dirty="0" smtClean="0"/>
              <a:t>принцип взаимосвязи регионального и глобального подходов, способствующих вовлечению обучающихся в исследовательскую деятельность;</a:t>
            </a:r>
          </a:p>
          <a:p>
            <a:pPr lvl="0"/>
            <a:r>
              <a:rPr lang="ru-RU" sz="2000" dirty="0" smtClean="0"/>
              <a:t>принцип направленности, способствующий развитию гармоничных отношений с окружающей средой</a:t>
            </a:r>
          </a:p>
        </p:txBody>
      </p:sp>
      <p:pic>
        <p:nvPicPr>
          <p:cNvPr id="2050" name="Picture 2" descr="G:\фотографии\SAM_06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56176" y="1133745"/>
            <a:ext cx="2664296" cy="1998222"/>
          </a:xfrm>
          <a:prstGeom prst="rect">
            <a:avLst/>
          </a:prstGeom>
          <a:noFill/>
        </p:spPr>
      </p:pic>
      <p:pic>
        <p:nvPicPr>
          <p:cNvPr id="2051" name="Picture 3" descr="G:\фотографии\SAM_060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84168" y="3429000"/>
            <a:ext cx="2880320" cy="2160240"/>
          </a:xfrm>
          <a:prstGeom prst="rect">
            <a:avLst/>
          </a:prstGeom>
          <a:noFill/>
        </p:spPr>
      </p:pic>
      <p:pic>
        <p:nvPicPr>
          <p:cNvPr id="2052" name="Picture 4" descr="G:\фотографии\SAM_0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5357826"/>
            <a:ext cx="2880320" cy="2115616"/>
          </a:xfrm>
          <a:prstGeom prst="rect">
            <a:avLst/>
          </a:prstGeom>
          <a:noFill/>
        </p:spPr>
      </p:pic>
      <p:pic>
        <p:nvPicPr>
          <p:cNvPr id="2053" name="Picture 5" descr="G:\фотографии\SAM_059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001" y="5357826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 работы проектно – исследовательской технологий: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  Ребята научились навыкам работы с тестовыми заданиями различного характера, что показывает предметную направленность. </a:t>
            </a:r>
          </a:p>
          <a:p>
            <a:r>
              <a:rPr lang="ru-RU" dirty="0" smtClean="0"/>
              <a:t> Обучающие могут самостоятельно разбираться в научно-популярной         литературе, анализировать и делать итоги, выводы,  высказывать свою точку зрения, аргументировать факты, связывать разнообразную информацию. А это </a:t>
            </a:r>
            <a:r>
              <a:rPr lang="ru-RU" dirty="0" err="1" smtClean="0"/>
              <a:t>надпредметная</a:t>
            </a:r>
            <a:r>
              <a:rPr lang="ru-RU" dirty="0" smtClean="0"/>
              <a:t> компетентность обучающихся.</a:t>
            </a:r>
          </a:p>
          <a:p>
            <a:r>
              <a:rPr lang="ru-RU" dirty="0" smtClean="0"/>
              <a:t>  Ребята изучили  правила оформления научно-исследовательских  работ. </a:t>
            </a:r>
          </a:p>
          <a:p>
            <a:r>
              <a:rPr lang="ru-RU" dirty="0" smtClean="0"/>
              <a:t> Обучающиеся научились сотрудничеству, толерантности, коллективному созидательному творчеству.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8"/>
            <a:ext cx="8229600" cy="175746"/>
          </a:xfrm>
        </p:spPr>
        <p:txBody>
          <a:bodyPr>
            <a:normAutofit fontScale="90000"/>
          </a:bodyPr>
          <a:lstStyle/>
          <a:p>
            <a:endParaRPr lang="ru-RU" sz="105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00100" y="1214422"/>
            <a:ext cx="7429552" cy="4740277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«Одарённость человека – это маленький росточек, едва проклюнувшийся из земли, требующий к себе огромного внимания. Необходимо холить и лелеять, ухаживать за ним, сделать всё необходимое, чтобы он вырос и дал обильный плод»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     Сухомлинский  В. 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1357298"/>
            <a:ext cx="8263994" cy="25545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Скажи мне, и я забуду,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Покажи мне, и я запомню,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 мне действовать самому,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я научусь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(Древнекитайская мудрость).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7444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cs typeface="Arabic Typesetting" pitchFamily="66" charset="-78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cs typeface="Aharoni" pitchFamily="2" charset="-79"/>
              </a:rPr>
              <a:t>Актуальность темы</a:t>
            </a:r>
            <a:endParaRPr lang="ru-RU" sz="40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 целях обеспечения развития общего образования с сентября  2011 года во всех образовательных учреждениях нашей страны был введён Федеральный государственный образовательный стандарт.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+mj-lt"/>
              </a:rPr>
              <a:t>На сегодняшний день в Доме детского творчества принята основная образовательная программа, компонентом которой является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работа с одаренными детьми.</a:t>
            </a:r>
            <a:r>
              <a:rPr lang="ru-RU" i="1" dirty="0" smtClean="0">
                <a:solidFill>
                  <a:srgbClr val="C00000"/>
                </a:solidFill>
                <a:latin typeface="+mj-lt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Образовательный процесс и его направления корректировались в соответствии с потребностями детей данной категории в сторону расширения, усложнения, систематизации.</a:t>
            </a:r>
          </a:p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Именно на таких детей общество в первую очередь возлагает надежду на решение актуальных проблем современной цивилизации. Именно одаренные дети являются опорой для процветания общества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. </a:t>
            </a:r>
          </a:p>
          <a:p>
            <a:pPr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1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О    Основные проблемы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            в организации работы с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р</a:t>
            </a:r>
            <a:r>
              <a:rPr lang="ru-RU" sz="3600" b="1" i="1" dirty="0" smtClean="0">
                <a:solidFill>
                  <a:srgbClr val="002060"/>
                </a:solidFill>
              </a:rPr>
              <a:t>     одарёнными детьми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Отсутствие у педагогов знаний об особенностях проявления детской одарённости, видовом её разнообразии;</a:t>
            </a: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Ориентация образования на «уравнение» под «среднего» без прогноза на индивидуальное развитие;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Функционально- целевая направленность образования в плане развития интеллекта.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DSC059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482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    Основные признаки 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одарённых детей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Демонстрацией ранней зрелости;</a:t>
            </a:r>
          </a:p>
          <a:p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Последовательном поведением, собственном и самостоятельным обучением;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Внутренней мотивированной жаждой знаний, повышенным интересом, высокой концентрацией.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DSC05901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386662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Категории одарённых детей: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Дети с высоким общим уровнем развития интеллектуальных способностей, явно превышающих средний уровень; творческим подходом и настойчивостью в достижении цели</a:t>
            </a:r>
          </a:p>
          <a:p>
            <a:pPr lvl="0"/>
            <a:r>
              <a:rPr lang="ru-RU" dirty="0" smtClean="0"/>
              <a:t>Дети с признаками специальной умственной одаренности в определенной области  знаний, дисциплин.</a:t>
            </a:r>
          </a:p>
          <a:p>
            <a:pPr lvl="0"/>
            <a:r>
              <a:rPr lang="ru-RU" dirty="0" smtClean="0"/>
              <a:t> Дети, не достигающие по каким-либо причинам успехов в обучении, но обладающие яркой познавательной активностью, оригинальностью психического склада, </a:t>
            </a:r>
            <a:r>
              <a:rPr lang="ru-RU" dirty="0" err="1" smtClean="0"/>
              <a:t>креативностью</a:t>
            </a:r>
            <a:r>
              <a:rPr lang="ru-RU" dirty="0" smtClean="0"/>
              <a:t>, продуктивностью мышления, способностью к лидерству.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Цель семинара: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96855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i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оздание необходимых методических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условий для 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выявления , </a:t>
            </a:r>
            <a:r>
              <a:rPr lang="ru-RU" sz="2400" b="1" i="1" dirty="0">
                <a:solidFill>
                  <a:srgbClr val="002060"/>
                </a:solidFill>
                <a:ea typeface="Calibri"/>
                <a:cs typeface="Times New Roman"/>
              </a:rPr>
              <a:t>развития </a:t>
            </a:r>
            <a:r>
              <a:rPr lang="ru-RU" sz="24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 и сопровождения одарённых детей.</a:t>
            </a:r>
            <a:endParaRPr lang="ru-RU" sz="2400" b="1" i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800" b="1" i="1" dirty="0" smtClean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i="1" dirty="0">
              <a:solidFill>
                <a:srgbClr val="002060"/>
              </a:solidFill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5" name="Picture 5" descr="D:\DSC05916-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8144" y="2339879"/>
            <a:ext cx="3096344" cy="2322258"/>
          </a:xfrm>
          <a:prstGeom prst="rect">
            <a:avLst/>
          </a:prstGeom>
          <a:noFill/>
        </p:spPr>
      </p:pic>
      <p:pic>
        <p:nvPicPr>
          <p:cNvPr id="5126" name="Picture 6" descr="G:\SAM_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131840" cy="234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36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Принципы педагогической деятельности в работе с одарёнными детьми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464137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i="1" dirty="0" smtClean="0">
                <a:solidFill>
                  <a:srgbClr val="002060"/>
                </a:solidFill>
              </a:rPr>
              <a:t>принцип максимального разнообразия предоставленных возможностей для развития личности;</a:t>
            </a:r>
          </a:p>
          <a:p>
            <a:pPr lvl="0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принцип возрастания роли внеурочной деятельности;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</a:rPr>
              <a:t>принцип индивидуализации и дифференциации обучения;</a:t>
            </a:r>
          </a:p>
          <a:p>
            <a:pPr lvl="0"/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принцип создания условий для совместной работы обучающихся при минимальном участии педагога;</a:t>
            </a:r>
          </a:p>
          <a:p>
            <a:pPr lvl="0"/>
            <a:r>
              <a:rPr lang="ru-RU" i="1" dirty="0" smtClean="0">
                <a:solidFill>
                  <a:srgbClr val="002060"/>
                </a:solidFill>
              </a:rPr>
              <a:t>принцип свободы выбора обучающихся</a:t>
            </a:r>
          </a:p>
          <a:p>
            <a:pPr lvl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помощи, наставничества.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817</Words>
  <Application>Microsoft Office PowerPoint</Application>
  <PresentationFormat>Экран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Методический семинар на конкурс:  «Учитель года – 2016»</vt:lpstr>
      <vt:lpstr>Слайд 2</vt:lpstr>
      <vt:lpstr>Актуальность темы</vt:lpstr>
      <vt:lpstr>       О    Основные проблемы               в организации работы с  р     одарёнными детьми</vt:lpstr>
      <vt:lpstr>           Основные признаки  одарённых детей</vt:lpstr>
      <vt:lpstr>Слайд 6</vt:lpstr>
      <vt:lpstr>Категории одарённых детей:</vt:lpstr>
      <vt:lpstr>Цель семинара:</vt:lpstr>
      <vt:lpstr>Принципы педагогической деятельности в работе с одарёнными детьми </vt:lpstr>
      <vt:lpstr>Формы деятельности педагога при работе с одарёнными детьми: </vt:lpstr>
      <vt:lpstr>Список профессиональных умений педагога для работы с одарёнными детьми: </vt:lpstr>
      <vt:lpstr>Помощь одаренным детям в самореализации:</vt:lpstr>
      <vt:lpstr>Слайд 13</vt:lpstr>
      <vt:lpstr>Цель экологического образования:</vt:lpstr>
      <vt:lpstr>Задачи научно – исследовательской работы</vt:lpstr>
      <vt:lpstr>Виды проектов</vt:lpstr>
      <vt:lpstr> ИК- технологии (ЭОР) </vt:lpstr>
      <vt:lpstr>Основные принципы экологического образования: </vt:lpstr>
      <vt:lpstr>Результаты работы проектно – исследовательской технологий: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174</cp:revision>
  <dcterms:created xsi:type="dcterms:W3CDTF">2013-02-28T16:12:31Z</dcterms:created>
  <dcterms:modified xsi:type="dcterms:W3CDTF">2016-02-08T13:13:44Z</dcterms:modified>
</cp:coreProperties>
</file>