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75" autoAdjust="0"/>
  </p:normalViewPr>
  <p:slideViewPr>
    <p:cSldViewPr>
      <p:cViewPr>
        <p:scale>
          <a:sx n="100" d="100"/>
          <a:sy n="100" d="100"/>
        </p:scale>
        <p:origin x="-1296"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A98232-2C05-4A59-AF28-B85FEF18F4B2}" type="datetimeFigureOut">
              <a:rPr lang="ru-RU" smtClean="0"/>
              <a:t>03.02.2016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47260B-00ED-4FC5-86AA-43C4C95393EA}" type="slidenum">
              <a:rPr lang="ru-RU" smtClean="0"/>
              <a:t>‹#›</a:t>
            </a:fld>
            <a:endParaRPr lang="ru-RU"/>
          </a:p>
        </p:txBody>
      </p:sp>
    </p:spTree>
    <p:extLst>
      <p:ext uri="{BB962C8B-B14F-4D97-AF65-F5344CB8AC3E}">
        <p14:creationId xmlns:p14="http://schemas.microsoft.com/office/powerpoint/2010/main" val="149421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03.02.2016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03.02.2016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03.02.2016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03.02.2016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03.02.2016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03.02.2016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03.02.2016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03.02.2016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03.02.2016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03.02.2016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03.02.2016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03.02.2016</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4800" dirty="0" smtClean="0"/>
              <a:t>Теория Вероятностей</a:t>
            </a:r>
            <a:endParaRPr lang="ru-RU" sz="4800"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26695732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3" name="Объект 2"/>
          <p:cNvSpPr>
            <a:spLocks noGrp="1"/>
          </p:cNvSpPr>
          <p:nvPr>
            <p:ph idx="1"/>
          </p:nvPr>
        </p:nvSpPr>
        <p:spPr/>
        <p:txBody>
          <a:bodyPr/>
          <a:lstStyle/>
          <a:p>
            <a:r>
              <a:rPr lang="ru-RU" dirty="0" smtClean="0"/>
              <a:t>Вероятность того, что из магазина А не доставят товар равна 1-0.85=0.15, из В – 1-0.96=0.04. События независимы, значит искомая вероятность равна 0.15*0.04=0.006</a:t>
            </a:r>
            <a:endParaRPr lang="ru-RU"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356992"/>
            <a:ext cx="2933700" cy="119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3256979"/>
            <a:ext cx="4075885" cy="1828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90532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ru-RU" dirty="0" smtClean="0"/>
              <a:t>В магазине три продавца. Каждый из них занят с клиентом с вероятностью 0.4. Найти вероятность, что в случайный момент времени все три продавца будут заняты. ( Считается, что клиенты заходят независимо друг от друга)</a:t>
            </a:r>
            <a:endParaRPr lang="ru-RU" dirty="0"/>
          </a:p>
        </p:txBody>
      </p:sp>
    </p:spTree>
    <p:extLst>
      <p:ext uri="{BB962C8B-B14F-4D97-AF65-F5344CB8AC3E}">
        <p14:creationId xmlns:p14="http://schemas.microsoft.com/office/powerpoint/2010/main" val="4124924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3" name="Объект 2"/>
          <p:cNvSpPr>
            <a:spLocks noGrp="1"/>
          </p:cNvSpPr>
          <p:nvPr>
            <p:ph idx="1"/>
          </p:nvPr>
        </p:nvSpPr>
        <p:spPr/>
        <p:txBody>
          <a:bodyPr/>
          <a:lstStyle/>
          <a:p>
            <a:r>
              <a:rPr lang="ru-RU" dirty="0" smtClean="0"/>
              <a:t>Обозначим через А1, А2, А3 вероятности того, что соответствующий продавец занят. По условию </a:t>
            </a:r>
            <a:r>
              <a:rPr lang="en-US" dirty="0" smtClean="0"/>
              <a:t>P(A1)=P(A2)=P(A3)=0.4</a:t>
            </a:r>
          </a:p>
          <a:p>
            <a:r>
              <a:rPr lang="ru-RU" dirty="0" smtClean="0"/>
              <a:t>Тогда искомая вероятность </a:t>
            </a:r>
            <a:r>
              <a:rPr lang="en-US" dirty="0" smtClean="0"/>
              <a:t>P(A1</a:t>
            </a:r>
            <a:r>
              <a:rPr lang="ru-RU" dirty="0"/>
              <a:t> ∧</a:t>
            </a:r>
            <a:r>
              <a:rPr lang="en-US" dirty="0"/>
              <a:t> </a:t>
            </a:r>
            <a:r>
              <a:rPr lang="en-US" dirty="0" smtClean="0"/>
              <a:t>A2 </a:t>
            </a:r>
            <a:r>
              <a:rPr lang="ru-RU" dirty="0" smtClean="0"/>
              <a:t>∧</a:t>
            </a:r>
            <a:r>
              <a:rPr lang="en-US" dirty="0" smtClean="0"/>
              <a:t> A3)=P(A1)*P(A2)*P(A3)=0.4*0.4*0.4=0.064.</a:t>
            </a:r>
            <a:endParaRPr lang="ru-RU" dirty="0"/>
          </a:p>
          <a:p>
            <a:endParaRPr lang="ru-RU" dirty="0"/>
          </a:p>
          <a:p>
            <a:endParaRPr lang="en-US" dirty="0" smtClean="0"/>
          </a:p>
          <a:p>
            <a:endParaRPr lang="en-US" dirty="0"/>
          </a:p>
          <a:p>
            <a:endParaRPr lang="en-US" dirty="0" smtClean="0"/>
          </a:p>
          <a:p>
            <a:endParaRPr lang="en-US" dirty="0"/>
          </a:p>
          <a:p>
            <a:pPr marL="0" indent="0">
              <a:buNone/>
            </a:pPr>
            <a:r>
              <a:rPr lang="en-US" dirty="0"/>
              <a:t> </a:t>
            </a:r>
            <a:r>
              <a:rPr lang="en-US" dirty="0" smtClean="0"/>
              <a:t>          0.4                     0.4                        0.4</a:t>
            </a:r>
            <a:endParaRPr lang="ru-RU"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3645024"/>
            <a:ext cx="2045221" cy="2045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53569" y="3573015"/>
            <a:ext cx="2189237" cy="218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48064" y="3681027"/>
            <a:ext cx="1973213" cy="197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1227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Найти вероятность того, что при бросании трёх кубиков на каждом выпадет более 3 очков.</a:t>
            </a:r>
            <a:endParaRPr lang="ru-RU" dirty="0"/>
          </a:p>
        </p:txBody>
      </p:sp>
    </p:spTree>
    <p:extLst>
      <p:ext uri="{BB962C8B-B14F-4D97-AF65-F5344CB8AC3E}">
        <p14:creationId xmlns:p14="http://schemas.microsoft.com/office/powerpoint/2010/main" val="3405353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3" name="Объект 2"/>
          <p:cNvSpPr>
            <a:spLocks noGrp="1"/>
          </p:cNvSpPr>
          <p:nvPr>
            <p:ph idx="1"/>
          </p:nvPr>
        </p:nvSpPr>
        <p:spPr/>
        <p:txBody>
          <a:bodyPr/>
          <a:lstStyle/>
          <a:p>
            <a:r>
              <a:rPr lang="ru-RU" dirty="0" smtClean="0"/>
              <a:t>При одного кубика возможны 6 исходов, из них нас удовлетворяют три</a:t>
            </a:r>
            <a:r>
              <a:rPr lang="en-US" dirty="0" smtClean="0"/>
              <a:t>: 4,5,6. </a:t>
            </a:r>
            <a:r>
              <a:rPr lang="ru-RU" dirty="0" smtClean="0"/>
              <a:t>То есть вероятность того, что при броске одного кубика выпадет более трех очков равна 3/6=1/2.</a:t>
            </a:r>
            <a:br>
              <a:rPr lang="ru-RU" dirty="0" smtClean="0"/>
            </a:br>
            <a:endParaRPr lang="ru-RU" dirty="0" smtClean="0"/>
          </a:p>
          <a:p>
            <a:endParaRPr lang="ru-RU" dirty="0"/>
          </a:p>
          <a:p>
            <a:endParaRPr lang="ru-RU" dirty="0" smtClean="0"/>
          </a:p>
          <a:p>
            <a:endParaRPr lang="ru-RU" dirty="0"/>
          </a:p>
          <a:p>
            <a:endParaRPr lang="ru-RU" dirty="0" smtClean="0"/>
          </a:p>
          <a:p>
            <a:endParaRPr lang="ru-RU" dirty="0"/>
          </a:p>
          <a:p>
            <a:r>
              <a:rPr lang="ru-RU" dirty="0" smtClean="0"/>
              <a:t>Искомая вероятность равна 0.5*0.5*0.5=0.125</a:t>
            </a:r>
            <a:endParaRPr lang="ru-RU"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212976"/>
            <a:ext cx="5248275" cy="259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01835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В магазине стоят два платёжных автомата. Каждый может быть неисправен с вероятностью 0.1, независимо от другого автомата. Найти вероятность того, что хотя бы один автомат исправен.</a:t>
            </a:r>
            <a:endParaRPr lang="ru-RU" dirty="0"/>
          </a:p>
        </p:txBody>
      </p:sp>
    </p:spTree>
    <p:extLst>
      <p:ext uri="{BB962C8B-B14F-4D97-AF65-F5344CB8AC3E}">
        <p14:creationId xmlns:p14="http://schemas.microsoft.com/office/powerpoint/2010/main" val="261146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3" name="Объект 2"/>
          <p:cNvSpPr>
            <a:spLocks noGrp="1"/>
          </p:cNvSpPr>
          <p:nvPr>
            <p:ph idx="1"/>
          </p:nvPr>
        </p:nvSpPr>
        <p:spPr/>
        <p:txBody>
          <a:bodyPr/>
          <a:lstStyle/>
          <a:p>
            <a:pPr marL="0" indent="0">
              <a:buNone/>
            </a:pPr>
            <a:r>
              <a:rPr lang="ru-RU" dirty="0" smtClean="0"/>
              <a:t>Сначала найдем вероятность того, что оба автомата неисправны. </a:t>
            </a:r>
            <a:r>
              <a:rPr lang="en-US" dirty="0" smtClean="0"/>
              <a:t>P(A </a:t>
            </a:r>
            <a:r>
              <a:rPr lang="ru-RU" dirty="0" smtClean="0"/>
              <a:t>∧</a:t>
            </a:r>
            <a:r>
              <a:rPr lang="en-US" dirty="0" smtClean="0"/>
              <a:t> B)=P(A)*P(B)=0.1*0.1=0.01</a:t>
            </a:r>
          </a:p>
          <a:p>
            <a:pPr marL="0" indent="0">
              <a:buNone/>
            </a:pPr>
            <a:r>
              <a:rPr lang="ru-RU" dirty="0" smtClean="0"/>
              <a:t>Тогда вероятность того, что исправен хотя бы один</a:t>
            </a:r>
            <a:r>
              <a:rPr lang="en-US" dirty="0" smtClean="0"/>
              <a:t>:</a:t>
            </a:r>
            <a:endParaRPr lang="ru-RU" dirty="0" smtClean="0"/>
          </a:p>
          <a:p>
            <a:pPr marL="0" indent="0">
              <a:buNone/>
            </a:pPr>
            <a:r>
              <a:rPr lang="en-US" dirty="0"/>
              <a:t>P</a:t>
            </a:r>
            <a:r>
              <a:rPr lang="en-US" dirty="0" smtClean="0"/>
              <a:t>(</a:t>
            </a:r>
            <a:r>
              <a:rPr lang="ru-RU" dirty="0"/>
              <a:t>¬ </a:t>
            </a:r>
            <a:r>
              <a:rPr lang="en-US" dirty="0" smtClean="0"/>
              <a:t>(A </a:t>
            </a:r>
            <a:r>
              <a:rPr lang="ru-RU" dirty="0"/>
              <a:t>∧</a:t>
            </a:r>
            <a:r>
              <a:rPr lang="en-US" dirty="0"/>
              <a:t> </a:t>
            </a:r>
            <a:r>
              <a:rPr lang="en-US" dirty="0" smtClean="0"/>
              <a:t>B) )=1</a:t>
            </a:r>
            <a:r>
              <a:rPr lang="en-US" dirty="0"/>
              <a:t> </a:t>
            </a:r>
            <a:r>
              <a:rPr lang="en-US" dirty="0" smtClean="0"/>
              <a:t>- P(A </a:t>
            </a:r>
            <a:r>
              <a:rPr lang="ru-RU" dirty="0"/>
              <a:t>∧</a:t>
            </a:r>
            <a:r>
              <a:rPr lang="en-US" dirty="0"/>
              <a:t> B)= </a:t>
            </a:r>
            <a:r>
              <a:rPr lang="ru-RU" dirty="0" smtClean="0"/>
              <a:t>1-0.01=0.99</a:t>
            </a:r>
          </a:p>
        </p:txBody>
      </p:sp>
    </p:spTree>
    <p:extLst>
      <p:ext uri="{BB962C8B-B14F-4D97-AF65-F5344CB8AC3E}">
        <p14:creationId xmlns:p14="http://schemas.microsoft.com/office/powerpoint/2010/main" val="4188840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Биатлонист пять раз стреляет по мишеням. Вероятность попадания в мишень при одном выстреле равна 0.6. Найти вероятность, что биатлонист первые два выстрела попал в мишень, а последние три- промахнулся.</a:t>
            </a:r>
            <a:endParaRPr lang="ru-RU" dirty="0"/>
          </a:p>
        </p:txBody>
      </p:sp>
    </p:spTree>
    <p:extLst>
      <p:ext uri="{BB962C8B-B14F-4D97-AF65-F5344CB8AC3E}">
        <p14:creationId xmlns:p14="http://schemas.microsoft.com/office/powerpoint/2010/main" val="4170063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3" name="Объект 2"/>
          <p:cNvSpPr>
            <a:spLocks noGrp="1"/>
          </p:cNvSpPr>
          <p:nvPr>
            <p:ph idx="1"/>
          </p:nvPr>
        </p:nvSpPr>
        <p:spPr/>
        <p:txBody>
          <a:bodyPr/>
          <a:lstStyle/>
          <a:p>
            <a:r>
              <a:rPr lang="ru-RU" dirty="0" smtClean="0"/>
              <a:t>А1,А2,А3,А4,А5 – попадания в мишень при соответствующем выстреле. По условию</a:t>
            </a:r>
            <a:r>
              <a:rPr lang="en-US" dirty="0" smtClean="0"/>
              <a:t> </a:t>
            </a:r>
            <a:r>
              <a:rPr lang="ru-RU" dirty="0" smtClean="0"/>
              <a:t>∀</a:t>
            </a:r>
            <a:r>
              <a:rPr lang="en-US" dirty="0" smtClean="0"/>
              <a:t>i:</a:t>
            </a:r>
            <a:r>
              <a:rPr lang="ru-RU" dirty="0" smtClean="0"/>
              <a:t> </a:t>
            </a:r>
            <a:r>
              <a:rPr lang="en-US" dirty="0" smtClean="0"/>
              <a:t>P(Ai)=0.6</a:t>
            </a:r>
          </a:p>
          <a:p>
            <a:r>
              <a:rPr lang="ru-RU" dirty="0" smtClean="0"/>
              <a:t>События независимые</a:t>
            </a:r>
            <a:r>
              <a:rPr lang="en-US" dirty="0" smtClean="0"/>
              <a:t>. </a:t>
            </a:r>
            <a:r>
              <a:rPr lang="ru-RU" dirty="0" smtClean="0"/>
              <a:t>Таким образом, надо найти вероятность Р(</a:t>
            </a:r>
            <a:r>
              <a:rPr lang="en-US" dirty="0" smtClean="0"/>
              <a:t>A1</a:t>
            </a:r>
            <a:r>
              <a:rPr lang="ru-RU" dirty="0"/>
              <a:t> </a:t>
            </a:r>
            <a:r>
              <a:rPr lang="ru-RU" dirty="0" smtClean="0"/>
              <a:t>∧</a:t>
            </a:r>
            <a:r>
              <a:rPr lang="en-US" dirty="0" smtClean="0"/>
              <a:t> A2</a:t>
            </a:r>
            <a:r>
              <a:rPr lang="ru-RU" dirty="0" smtClean="0"/>
              <a:t> ∧</a:t>
            </a:r>
            <a:r>
              <a:rPr lang="ru-RU" dirty="0"/>
              <a:t> ¬ </a:t>
            </a:r>
            <a:r>
              <a:rPr lang="en-US" dirty="0" smtClean="0"/>
              <a:t>A3</a:t>
            </a:r>
            <a:r>
              <a:rPr lang="ru-RU" dirty="0" smtClean="0"/>
              <a:t>∧ </a:t>
            </a:r>
            <a:r>
              <a:rPr lang="ru-RU" dirty="0"/>
              <a:t>¬ </a:t>
            </a:r>
            <a:r>
              <a:rPr lang="en-US" dirty="0" smtClean="0"/>
              <a:t>A4</a:t>
            </a:r>
            <a:r>
              <a:rPr lang="ru-RU" dirty="0" smtClean="0"/>
              <a:t>∧</a:t>
            </a:r>
            <a:r>
              <a:rPr lang="ru-RU" dirty="0"/>
              <a:t> ¬ </a:t>
            </a:r>
            <a:r>
              <a:rPr lang="en-US" dirty="0" smtClean="0"/>
              <a:t>A5) =P(A1)*P(A2)*P(</a:t>
            </a:r>
            <a:r>
              <a:rPr lang="ru-RU" dirty="0"/>
              <a:t>¬ </a:t>
            </a:r>
            <a:r>
              <a:rPr lang="en-US" dirty="0" smtClean="0"/>
              <a:t>A3)*P(</a:t>
            </a:r>
            <a:r>
              <a:rPr lang="ru-RU" dirty="0"/>
              <a:t>¬ </a:t>
            </a:r>
            <a:r>
              <a:rPr lang="en-US" dirty="0" smtClean="0"/>
              <a:t>A4)*P(</a:t>
            </a:r>
            <a:r>
              <a:rPr lang="ru-RU" dirty="0"/>
              <a:t>¬ </a:t>
            </a:r>
            <a:r>
              <a:rPr lang="en-US" dirty="0" smtClean="0"/>
              <a:t>A5)= 0.6*0.6*(1-0.6)*(1-0.6)*(1-0.6)=0.02304</a:t>
            </a:r>
            <a:endParaRPr lang="ru-RU" dirty="0"/>
          </a:p>
        </p:txBody>
      </p:sp>
    </p:spTree>
    <p:extLst>
      <p:ext uri="{BB962C8B-B14F-4D97-AF65-F5344CB8AC3E}">
        <p14:creationId xmlns:p14="http://schemas.microsoft.com/office/powerpoint/2010/main" val="38755963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ru-RU" dirty="0"/>
              <a:t>На рисунке изображён лабиринт. Паук заползает в лабиринт в точке «Вход». Развернуться и ползти назад паук не может, поэтому на каждом разветвлении паук выбирает один из путей, по которому ещё не полз. Считая, что выбор дальнейшего пути чисто случайный, определите, с какой вероятностью паук придёт к выходу D.</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3933056"/>
            <a:ext cx="4083034" cy="2831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78874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Несовместные события</a:t>
            </a:r>
            <a:endParaRPr lang="ru-RU" dirty="0"/>
          </a:p>
        </p:txBody>
      </p:sp>
      <p:sp>
        <p:nvSpPr>
          <p:cNvPr id="3" name="Объект 2"/>
          <p:cNvSpPr>
            <a:spLocks noGrp="1"/>
          </p:cNvSpPr>
          <p:nvPr>
            <p:ph idx="1"/>
          </p:nvPr>
        </p:nvSpPr>
        <p:spPr/>
        <p:txBody>
          <a:bodyPr/>
          <a:lstStyle/>
          <a:p>
            <a:r>
              <a:rPr lang="ru-RU" dirty="0"/>
              <a:t>События называют </a:t>
            </a:r>
            <a:r>
              <a:rPr lang="ru-RU" b="1" i="1" dirty="0"/>
              <a:t>несовместными</a:t>
            </a:r>
            <a:r>
              <a:rPr lang="ru-RU" dirty="0"/>
              <a:t>, если в одном и том же испытании появление одного из событий </a:t>
            </a:r>
            <a:r>
              <a:rPr lang="ru-RU" b="1" dirty="0"/>
              <a:t>исключает</a:t>
            </a:r>
            <a:r>
              <a:rPr lang="ru-RU" dirty="0"/>
              <a:t> появление других событий. </a:t>
            </a:r>
            <a:endParaRPr lang="ru-RU" dirty="0" smtClean="0"/>
          </a:p>
          <a:p>
            <a:r>
              <a:rPr lang="ru-RU" dirty="0" smtClean="0"/>
              <a:t>Например, при бросании кубика события </a:t>
            </a:r>
            <a:r>
              <a:rPr lang="en-US" dirty="0" smtClean="0"/>
              <a:t>“</a:t>
            </a:r>
            <a:r>
              <a:rPr lang="ru-RU" dirty="0" smtClean="0"/>
              <a:t>Выпало число 3</a:t>
            </a:r>
            <a:r>
              <a:rPr lang="en-US" dirty="0" smtClean="0"/>
              <a:t>”</a:t>
            </a:r>
            <a:r>
              <a:rPr lang="ru-RU" dirty="0" smtClean="0"/>
              <a:t> и </a:t>
            </a:r>
            <a:r>
              <a:rPr lang="en-US" dirty="0" smtClean="0"/>
              <a:t>“</a:t>
            </a:r>
            <a:r>
              <a:rPr lang="ru-RU" dirty="0" smtClean="0"/>
              <a:t>Выпало чётное число</a:t>
            </a:r>
            <a:r>
              <a:rPr lang="en-US" dirty="0" smtClean="0"/>
              <a:t>”</a:t>
            </a:r>
            <a:r>
              <a:rPr lang="ru-RU" dirty="0" smtClean="0"/>
              <a:t> несовместны.</a:t>
            </a:r>
          </a:p>
          <a:p>
            <a:endParaRPr lang="ru-RU" dirty="0"/>
          </a:p>
        </p:txBody>
      </p:sp>
    </p:spTree>
    <p:extLst>
      <p:ext uri="{BB962C8B-B14F-4D97-AF65-F5344CB8AC3E}">
        <p14:creationId xmlns:p14="http://schemas.microsoft.com/office/powerpoint/2010/main" val="3165226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3" name="Объект 2"/>
          <p:cNvSpPr>
            <a:spLocks noGrp="1"/>
          </p:cNvSpPr>
          <p:nvPr>
            <p:ph idx="1"/>
          </p:nvPr>
        </p:nvSpPr>
        <p:spPr/>
        <p:txBody>
          <a:bodyPr/>
          <a:lstStyle/>
          <a:p>
            <a:r>
              <a:rPr lang="ru-RU" dirty="0"/>
              <a:t>Сначала обозначим путь (или пути), которым жук достигнет выхода D. Так же красными точками обозначим развилки. То есть, это точки в которых паук выбирает один из двух путей.</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3252788"/>
            <a:ext cx="5010150" cy="357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96114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r>
              <a:rPr lang="ru-RU" dirty="0"/>
              <a:t>Всего у нас четыре  развилки. На каждой  развилке паук с вероятностью 1 к 2 (0,5) может выбрать верный путь</a:t>
            </a:r>
            <a:r>
              <a:rPr lang="ru-RU" dirty="0" smtClean="0"/>
              <a:t>.</a:t>
            </a:r>
          </a:p>
          <a:p>
            <a:r>
              <a:rPr lang="ru-RU" dirty="0"/>
              <a:t>«Паук выберет верный путь» и «</a:t>
            </a:r>
            <a:r>
              <a:rPr lang="ru-RU" dirty="0" smtClean="0"/>
              <a:t>Паук </a:t>
            </a:r>
            <a:r>
              <a:rPr lang="ru-RU" dirty="0"/>
              <a:t>выберет неверный путь» это независимые события (то есть, паук выберет либо один, либо другой, одновременное совершение этих событий невозможно).</a:t>
            </a:r>
          </a:p>
          <a:p>
            <a:endParaRPr lang="ru-RU" dirty="0"/>
          </a:p>
          <a:p>
            <a:r>
              <a:rPr lang="ru-RU" dirty="0"/>
              <a:t>Вероятность того, что независимые события произойдут одновременно, то есть, в данном случае, паук на всех четырёх развилках выберет верное направление равна произведению вероятностей  событий:</a:t>
            </a:r>
          </a:p>
          <a:p>
            <a:endParaRPr lang="ru-RU" dirty="0"/>
          </a:p>
          <a:p>
            <a:r>
              <a:rPr lang="ru-RU" dirty="0"/>
              <a:t>«Паук выберет верное направление на первой развилке»  вероятность 0,5</a:t>
            </a:r>
          </a:p>
          <a:p>
            <a:endParaRPr lang="ru-RU" dirty="0"/>
          </a:p>
          <a:p>
            <a:r>
              <a:rPr lang="ru-RU" dirty="0"/>
              <a:t>«Паук выберет верное направление на второй развилке»  вероятность 0,5</a:t>
            </a:r>
          </a:p>
          <a:p>
            <a:endParaRPr lang="ru-RU" dirty="0"/>
          </a:p>
          <a:p>
            <a:r>
              <a:rPr lang="ru-RU" dirty="0"/>
              <a:t>«Паук выберет верное направление на третьей развилке»  вероятность 0,5</a:t>
            </a:r>
          </a:p>
          <a:p>
            <a:endParaRPr lang="ru-RU" dirty="0"/>
          </a:p>
          <a:p>
            <a:r>
              <a:rPr lang="ru-RU" dirty="0"/>
              <a:t>«Паук выберет верное направление на четвёртой развилке»  вероятность 0,5</a:t>
            </a:r>
          </a:p>
        </p:txBody>
      </p:sp>
    </p:spTree>
    <p:extLst>
      <p:ext uri="{BB962C8B-B14F-4D97-AF65-F5344CB8AC3E}">
        <p14:creationId xmlns:p14="http://schemas.microsoft.com/office/powerpoint/2010/main" val="6077842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a:t>Таким образом,  вероятность прийти к выходу D равна</a:t>
            </a:r>
            <a:r>
              <a:rPr lang="ru-RU" dirty="0" smtClean="0"/>
              <a:t>:</a:t>
            </a:r>
          </a:p>
          <a:p>
            <a:pPr marL="0" indent="0" algn="ctr">
              <a:buNone/>
            </a:pPr>
            <a:endParaRPr lang="ru-RU" dirty="0" smtClean="0"/>
          </a:p>
          <a:p>
            <a:pPr marL="0" indent="0" algn="ctr">
              <a:buNone/>
            </a:pPr>
            <a:endParaRPr lang="ru-RU" dirty="0"/>
          </a:p>
          <a:p>
            <a:pPr marL="0" indent="0" algn="ctr">
              <a:buNone/>
            </a:pPr>
            <a:r>
              <a:rPr lang="ru-RU" dirty="0" smtClean="0"/>
              <a:t>0.5*0.5*0.5*0.5=0.0625</a:t>
            </a:r>
            <a:endParaRPr lang="ru-RU" dirty="0"/>
          </a:p>
        </p:txBody>
      </p:sp>
    </p:spTree>
    <p:extLst>
      <p:ext uri="{BB962C8B-B14F-4D97-AF65-F5344CB8AC3E}">
        <p14:creationId xmlns:p14="http://schemas.microsoft.com/office/powerpoint/2010/main" val="1247290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В классе 16 мальчиков и 9 девочек. Для подготовки классной комнаты к занятиям случайным образом выбирают двух дежурных. Найти вероятность того, что дежурить будут два мальчика.</a:t>
            </a:r>
            <a:endParaRPr lang="ru-RU" dirty="0"/>
          </a:p>
        </p:txBody>
      </p:sp>
    </p:spTree>
    <p:extLst>
      <p:ext uri="{BB962C8B-B14F-4D97-AF65-F5344CB8AC3E}">
        <p14:creationId xmlns:p14="http://schemas.microsoft.com/office/powerpoint/2010/main" val="28659494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3" name="Объект 2"/>
          <p:cNvSpPr>
            <a:spLocks noGrp="1"/>
          </p:cNvSpPr>
          <p:nvPr>
            <p:ph idx="1"/>
          </p:nvPr>
        </p:nvSpPr>
        <p:spPr/>
        <p:txBody>
          <a:bodyPr/>
          <a:lstStyle/>
          <a:p>
            <a:r>
              <a:rPr lang="ru-RU" dirty="0" smtClean="0"/>
              <a:t>Всего в классе 16+9=25 человек. Тогда вероятность выбрать из них мальчика равна 16/25. Обозначим это событие за А.</a:t>
            </a:r>
          </a:p>
          <a:p>
            <a:r>
              <a:rPr lang="ru-RU" dirty="0" smtClean="0"/>
              <a:t>После того как мы выбрали одного мальчика, под угрозой дежурства осталось 24 человека, 15 из которых мальчики. Таким образом, вероятность выбрать мальчика на втором шаге равна 15/24. Это событие В.</a:t>
            </a:r>
          </a:p>
          <a:p>
            <a:r>
              <a:rPr lang="ru-RU" dirty="0" smtClean="0"/>
              <a:t>События А и </a:t>
            </a:r>
            <a:r>
              <a:rPr lang="en-US" dirty="0" smtClean="0"/>
              <a:t>B </a:t>
            </a:r>
            <a:r>
              <a:rPr lang="ru-RU" dirty="0" smtClean="0"/>
              <a:t>независимы.</a:t>
            </a:r>
          </a:p>
          <a:p>
            <a:r>
              <a:rPr lang="ru-RU" dirty="0" smtClean="0"/>
              <a:t>Таким образом </a:t>
            </a:r>
            <a:r>
              <a:rPr lang="en-US" dirty="0" smtClean="0"/>
              <a:t>P(A</a:t>
            </a:r>
            <a:r>
              <a:rPr lang="ru-RU" dirty="0"/>
              <a:t> </a:t>
            </a:r>
            <a:r>
              <a:rPr lang="ru-RU" dirty="0" smtClean="0"/>
              <a:t>∧</a:t>
            </a:r>
            <a:r>
              <a:rPr lang="en-US" smtClean="0"/>
              <a:t>)=P(A)*P(B)=16/25*15/24=0.4</a:t>
            </a:r>
            <a:endParaRPr lang="ru-RU" dirty="0" smtClean="0"/>
          </a:p>
        </p:txBody>
      </p:sp>
    </p:spTree>
    <p:extLst>
      <p:ext uri="{BB962C8B-B14F-4D97-AF65-F5344CB8AC3E}">
        <p14:creationId xmlns:p14="http://schemas.microsoft.com/office/powerpoint/2010/main" val="26978598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Задачи на объединение несовместных событий</a:t>
            </a:r>
            <a:endParaRPr lang="ru-RU" dirty="0"/>
          </a:p>
        </p:txBody>
      </p:sp>
      <p:sp>
        <p:nvSpPr>
          <p:cNvPr id="3" name="Объект 2"/>
          <p:cNvSpPr>
            <a:spLocks noGrp="1"/>
          </p:cNvSpPr>
          <p:nvPr>
            <p:ph idx="1"/>
          </p:nvPr>
        </p:nvSpPr>
        <p:spPr/>
        <p:txBody>
          <a:bodyPr/>
          <a:lstStyle/>
          <a:p>
            <a:r>
              <a:rPr lang="ru-RU" dirty="0" smtClean="0"/>
              <a:t>На экзамене по геометрии школьнику достаётся один вопрос из списка экзаменационных вопросов. Вероятность того, что это вопрос на тему </a:t>
            </a:r>
            <a:r>
              <a:rPr lang="en-US" dirty="0" smtClean="0"/>
              <a:t>“</a:t>
            </a:r>
            <a:r>
              <a:rPr lang="ru-RU" dirty="0" smtClean="0"/>
              <a:t>Ромб</a:t>
            </a:r>
            <a:r>
              <a:rPr lang="en-US" dirty="0" smtClean="0"/>
              <a:t>”, </a:t>
            </a:r>
            <a:r>
              <a:rPr lang="ru-RU" dirty="0" smtClean="0"/>
              <a:t>равна 0.1. Вероятность того, что это вопрос на тему </a:t>
            </a:r>
            <a:r>
              <a:rPr lang="en-US" dirty="0" smtClean="0"/>
              <a:t>“</a:t>
            </a:r>
            <a:r>
              <a:rPr lang="ru-RU" dirty="0" smtClean="0"/>
              <a:t>Описанная окружность</a:t>
            </a:r>
            <a:r>
              <a:rPr lang="en-US" dirty="0" smtClean="0"/>
              <a:t>”, </a:t>
            </a:r>
            <a:r>
              <a:rPr lang="ru-RU" dirty="0" smtClean="0"/>
              <a:t>равна 0.15. Вопросов, относящихся одновременно к этим двум темам, нет.</a:t>
            </a:r>
          </a:p>
          <a:p>
            <a:r>
              <a:rPr lang="ru-RU" dirty="0" smtClean="0"/>
              <a:t>Какова вероятность того, что на экзамене школьнику достанется вопрос по одной из этих двум тем.</a:t>
            </a:r>
            <a:endParaRPr lang="ru-RU" dirty="0"/>
          </a:p>
        </p:txBody>
      </p:sp>
    </p:spTree>
    <p:extLst>
      <p:ext uri="{BB962C8B-B14F-4D97-AF65-F5344CB8AC3E}">
        <p14:creationId xmlns:p14="http://schemas.microsoft.com/office/powerpoint/2010/main" val="32636214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3" name="Объект 2"/>
          <p:cNvSpPr>
            <a:spLocks noGrp="1"/>
          </p:cNvSpPr>
          <p:nvPr>
            <p:ph idx="1"/>
          </p:nvPr>
        </p:nvSpPr>
        <p:spPr/>
        <p:txBody>
          <a:bodyPr/>
          <a:lstStyle/>
          <a:p>
            <a:r>
              <a:rPr lang="ru-RU" dirty="0" smtClean="0"/>
              <a:t>А – досталась тема ромб</a:t>
            </a:r>
          </a:p>
          <a:p>
            <a:r>
              <a:rPr lang="en-US" dirty="0" smtClean="0"/>
              <a:t>B - </a:t>
            </a:r>
            <a:r>
              <a:rPr lang="ru-RU" dirty="0" smtClean="0"/>
              <a:t> досталась тема Описанная окружность</a:t>
            </a:r>
          </a:p>
          <a:p>
            <a:r>
              <a:rPr lang="ru-RU" dirty="0" smtClean="0"/>
              <a:t>Искомая вероятность равна </a:t>
            </a:r>
            <a:r>
              <a:rPr lang="en-US" dirty="0"/>
              <a:t>P(A</a:t>
            </a:r>
            <a:r>
              <a:rPr lang="en-US" dirty="0" smtClean="0"/>
              <a:t>∨B)=P(A)+P(B)=0.1+0.15=0.25</a:t>
            </a:r>
            <a:endParaRPr lang="ru-RU"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728" y="3573016"/>
            <a:ext cx="5040313" cy="188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36523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Вероятность того, что новая кофемолка прослужит больше года равна 0.93. Вероятность того, что она прослужит больше двух лет, равна 0.81. Найти вероятность того, что кофемолка прослужит меньше двух лет, но больше года.</a:t>
            </a:r>
            <a:endParaRPr lang="ru-RU" dirty="0"/>
          </a:p>
        </p:txBody>
      </p:sp>
    </p:spTree>
    <p:extLst>
      <p:ext uri="{BB962C8B-B14F-4D97-AF65-F5344CB8AC3E}">
        <p14:creationId xmlns:p14="http://schemas.microsoft.com/office/powerpoint/2010/main" val="10504180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3" name="Объект 2"/>
          <p:cNvSpPr>
            <a:spLocks noGrp="1"/>
          </p:cNvSpPr>
          <p:nvPr>
            <p:ph idx="1"/>
          </p:nvPr>
        </p:nvSpPr>
        <p:spPr/>
        <p:txBody>
          <a:bodyPr/>
          <a:lstStyle/>
          <a:p>
            <a:r>
              <a:rPr lang="en-US" dirty="0" smtClean="0"/>
              <a:t>P(A)=</a:t>
            </a:r>
            <a:r>
              <a:rPr lang="en-US" dirty="0"/>
              <a:t> P(A∨B</a:t>
            </a:r>
            <a:r>
              <a:rPr lang="en-US" dirty="0" smtClean="0"/>
              <a:t>)-P(B)=0.93-0.81=0.12</a:t>
            </a:r>
            <a:endParaRPr lang="ru-R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229347"/>
            <a:ext cx="5616624" cy="3525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17213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Из районного центра в деревню ежедневно ходит автобус. Вероятность того, что в понедельник в автобусе окажется меньше 25 пассажиров, равна 0.91.</a:t>
            </a:r>
          </a:p>
          <a:p>
            <a:r>
              <a:rPr lang="ru-RU" dirty="0" smtClean="0"/>
              <a:t>Вероятность того, что окажется меньше 18 пассажиров равна 0.39. Найдите вероятность того, что число пассажиров будет от 18 до 24.</a:t>
            </a:r>
            <a:endParaRPr lang="ru-RU" dirty="0"/>
          </a:p>
        </p:txBody>
      </p:sp>
    </p:spTree>
    <p:extLst>
      <p:ext uri="{BB962C8B-B14F-4D97-AF65-F5344CB8AC3E}">
        <p14:creationId xmlns:p14="http://schemas.microsoft.com/office/powerpoint/2010/main" val="552132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Сумма событий</a:t>
            </a:r>
            <a:endParaRPr lang="ru-RU" dirty="0"/>
          </a:p>
        </p:txBody>
      </p:sp>
      <p:sp>
        <p:nvSpPr>
          <p:cNvPr id="3" name="Объект 2"/>
          <p:cNvSpPr>
            <a:spLocks noGrp="1"/>
          </p:cNvSpPr>
          <p:nvPr>
            <p:ph idx="1"/>
          </p:nvPr>
        </p:nvSpPr>
        <p:spPr/>
        <p:txBody>
          <a:bodyPr/>
          <a:lstStyle/>
          <a:p>
            <a:r>
              <a:rPr lang="ru-RU" b="1" dirty="0"/>
              <a:t>Суммой</a:t>
            </a:r>
            <a:r>
              <a:rPr lang="ru-RU" dirty="0"/>
              <a:t> двух событий </a:t>
            </a:r>
            <a:r>
              <a:rPr lang="en-US" dirty="0" smtClean="0"/>
              <a:t>A</a:t>
            </a:r>
            <a:r>
              <a:rPr lang="ru-RU" dirty="0"/>
              <a:t> и </a:t>
            </a:r>
            <a:r>
              <a:rPr lang="en-US" dirty="0" smtClean="0"/>
              <a:t>B</a:t>
            </a:r>
            <a:r>
              <a:rPr lang="ru-RU" dirty="0"/>
              <a:t> называется событие </a:t>
            </a:r>
            <a:r>
              <a:rPr lang="en-US" dirty="0" smtClean="0"/>
              <a:t>C=A+B</a:t>
            </a:r>
            <a:r>
              <a:rPr lang="ru-RU" dirty="0"/>
              <a:t> которое состоит в том, что наступит </a:t>
            </a:r>
            <a:r>
              <a:rPr lang="ru-RU" b="1" dirty="0"/>
              <a:t>или</a:t>
            </a:r>
            <a:r>
              <a:rPr lang="ru-RU" dirty="0"/>
              <a:t> событие </a:t>
            </a:r>
            <a:r>
              <a:rPr lang="en-US" dirty="0" smtClean="0"/>
              <a:t>A, </a:t>
            </a:r>
            <a:r>
              <a:rPr lang="ru-RU" b="1" dirty="0" smtClean="0"/>
              <a:t>или</a:t>
            </a:r>
            <a:r>
              <a:rPr lang="ru-RU" dirty="0"/>
              <a:t> </a:t>
            </a:r>
            <a:r>
              <a:rPr lang="ru-RU" dirty="0" smtClean="0"/>
              <a:t>событие</a:t>
            </a:r>
            <a:r>
              <a:rPr lang="ru-RU" dirty="0"/>
              <a:t> </a:t>
            </a:r>
            <a:r>
              <a:rPr lang="en-US" dirty="0" smtClean="0"/>
              <a:t>B, </a:t>
            </a:r>
            <a:r>
              <a:rPr lang="ru-RU" b="1" dirty="0" smtClean="0"/>
              <a:t>или</a:t>
            </a:r>
            <a:r>
              <a:rPr lang="ru-RU" dirty="0"/>
              <a:t> оба события одновременно. В том случае, если события </a:t>
            </a:r>
            <a:r>
              <a:rPr lang="ru-RU" b="1" dirty="0"/>
              <a:t>несовместны</a:t>
            </a:r>
            <a:r>
              <a:rPr lang="ru-RU" dirty="0"/>
              <a:t>, последний вариант отпадает, то есть может наступить </a:t>
            </a:r>
            <a:r>
              <a:rPr lang="ru-RU" b="1" dirty="0" smtClean="0"/>
              <a:t>или</a:t>
            </a:r>
            <a:r>
              <a:rPr lang="en-US" b="1" dirty="0" smtClean="0"/>
              <a:t> </a:t>
            </a:r>
            <a:r>
              <a:rPr lang="ru-RU" dirty="0" smtClean="0"/>
              <a:t>событие</a:t>
            </a:r>
            <a:r>
              <a:rPr lang="en-US" dirty="0" smtClean="0"/>
              <a:t> A,</a:t>
            </a:r>
            <a:r>
              <a:rPr lang="ru-RU" dirty="0"/>
              <a:t>  </a:t>
            </a:r>
            <a:r>
              <a:rPr lang="ru-RU" b="1" dirty="0"/>
              <a:t>или</a:t>
            </a:r>
            <a:r>
              <a:rPr lang="ru-RU" dirty="0"/>
              <a:t> событие </a:t>
            </a:r>
            <a:r>
              <a:rPr lang="en-US" dirty="0" smtClean="0"/>
              <a:t>B</a:t>
            </a:r>
            <a:r>
              <a:rPr lang="ru-RU" dirty="0" smtClean="0"/>
              <a:t>.</a:t>
            </a:r>
            <a:endParaRPr lang="en-US" dirty="0" smtClean="0"/>
          </a:p>
          <a:p>
            <a:r>
              <a:rPr lang="ru-RU" dirty="0" smtClean="0"/>
              <a:t>Например, бросается игральная кость.</a:t>
            </a:r>
            <a:r>
              <a:rPr lang="en-US" dirty="0" smtClean="0"/>
              <a:t> </a:t>
            </a:r>
            <a:r>
              <a:rPr lang="ru-RU" dirty="0" smtClean="0"/>
              <a:t>Событие С=</a:t>
            </a:r>
            <a:r>
              <a:rPr lang="en-US" dirty="0" smtClean="0"/>
              <a:t>A1+A2+A3</a:t>
            </a:r>
            <a:r>
              <a:rPr lang="ru-RU" dirty="0" smtClean="0"/>
              <a:t> состоит в том, что выпадет или 1, или 2, или 3.</a:t>
            </a:r>
            <a:endParaRPr lang="en-US" dirty="0" smtClean="0"/>
          </a:p>
          <a:p>
            <a:r>
              <a:rPr lang="ru-RU" dirty="0" smtClean="0"/>
              <a:t>Сумму событий также называют объединением событий С=А</a:t>
            </a:r>
            <a:r>
              <a:rPr lang="en-US" dirty="0" smtClean="0"/>
              <a:t> </a:t>
            </a:r>
            <a:r>
              <a:rPr lang="ru-RU" dirty="0" smtClean="0"/>
              <a:t>∨</a:t>
            </a:r>
            <a:r>
              <a:rPr lang="en-US" dirty="0" smtClean="0"/>
              <a:t> B</a:t>
            </a:r>
            <a:endParaRPr lang="ru-RU" dirty="0"/>
          </a:p>
        </p:txBody>
      </p:sp>
    </p:spTree>
    <p:extLst>
      <p:ext uri="{BB962C8B-B14F-4D97-AF65-F5344CB8AC3E}">
        <p14:creationId xmlns:p14="http://schemas.microsoft.com/office/powerpoint/2010/main" val="23812155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Решение</a:t>
            </a:r>
            <a:endParaRPr lang="ru-RU" dirty="0"/>
          </a:p>
        </p:txBody>
      </p:sp>
      <p:sp>
        <p:nvSpPr>
          <p:cNvPr id="3" name="Объект 2"/>
          <p:cNvSpPr>
            <a:spLocks noGrp="1"/>
          </p:cNvSpPr>
          <p:nvPr>
            <p:ph idx="1"/>
          </p:nvPr>
        </p:nvSpPr>
        <p:spPr/>
        <p:txBody>
          <a:bodyPr/>
          <a:lstStyle/>
          <a:p>
            <a:r>
              <a:rPr lang="ru-RU" dirty="0" smtClean="0"/>
              <a:t>Обозначим за А событие </a:t>
            </a:r>
            <a:r>
              <a:rPr lang="en-US" dirty="0" smtClean="0"/>
              <a:t>“</a:t>
            </a:r>
            <a:r>
              <a:rPr lang="ru-RU" dirty="0" smtClean="0"/>
              <a:t>В автобусе меньше 18 пассажиров</a:t>
            </a:r>
            <a:r>
              <a:rPr lang="en-US" dirty="0" smtClean="0"/>
              <a:t>”, </a:t>
            </a:r>
            <a:r>
              <a:rPr lang="ru-RU" dirty="0" smtClean="0"/>
              <a:t>через </a:t>
            </a:r>
            <a:r>
              <a:rPr lang="en-US" dirty="0" smtClean="0"/>
              <a:t>B - “</a:t>
            </a:r>
            <a:r>
              <a:rPr lang="ru-RU" dirty="0" smtClean="0"/>
              <a:t>В автобусе от 18 до 24 пассажиров</a:t>
            </a:r>
            <a:r>
              <a:rPr lang="en-US" dirty="0" smtClean="0"/>
              <a:t>”. </a:t>
            </a:r>
            <a:r>
              <a:rPr lang="ru-RU" dirty="0" smtClean="0"/>
              <a:t>Тогда </a:t>
            </a:r>
            <a:r>
              <a:rPr lang="en-US" dirty="0"/>
              <a:t>A∨</a:t>
            </a:r>
            <a:r>
              <a:rPr lang="en-US" dirty="0" smtClean="0"/>
              <a:t>B</a:t>
            </a:r>
            <a:r>
              <a:rPr lang="ru-RU" dirty="0" smtClean="0"/>
              <a:t> это событие </a:t>
            </a:r>
            <a:r>
              <a:rPr lang="en-US" dirty="0" smtClean="0"/>
              <a:t>“</a:t>
            </a:r>
            <a:r>
              <a:rPr lang="ru-RU" dirty="0" smtClean="0"/>
              <a:t>в автобусе менее 25 пассажиров</a:t>
            </a:r>
            <a:r>
              <a:rPr lang="en-US" dirty="0" smtClean="0"/>
              <a:t>”. </a:t>
            </a:r>
            <a:r>
              <a:rPr lang="ru-RU" dirty="0" smtClean="0"/>
              <a:t>По условию </a:t>
            </a:r>
            <a:r>
              <a:rPr lang="en-US" dirty="0"/>
              <a:t>P(A∨B</a:t>
            </a:r>
            <a:r>
              <a:rPr lang="en-US" dirty="0" smtClean="0"/>
              <a:t>)</a:t>
            </a:r>
            <a:r>
              <a:rPr lang="ru-RU" dirty="0" smtClean="0"/>
              <a:t>=0.91,</a:t>
            </a:r>
          </a:p>
          <a:p>
            <a:r>
              <a:rPr lang="ru-RU" dirty="0" smtClean="0"/>
              <a:t>Р(А)=0.39. Так как события А и В несовместны, то </a:t>
            </a:r>
            <a:r>
              <a:rPr lang="en-US" dirty="0"/>
              <a:t>P(A∨B</a:t>
            </a:r>
            <a:r>
              <a:rPr lang="en-US" dirty="0" smtClean="0"/>
              <a:t>)=</a:t>
            </a:r>
            <a:r>
              <a:rPr lang="ru-RU" dirty="0" smtClean="0"/>
              <a:t>Р(А)+Р(В), откуда 0.91=0.39+Р(В)</a:t>
            </a:r>
          </a:p>
          <a:p>
            <a:r>
              <a:rPr lang="ru-RU" dirty="0" smtClean="0"/>
              <a:t>Р(В)=0.52</a:t>
            </a:r>
            <a:endParaRPr lang="ru-RU" dirty="0"/>
          </a:p>
        </p:txBody>
      </p:sp>
    </p:spTree>
    <p:extLst>
      <p:ext uri="{BB962C8B-B14F-4D97-AF65-F5344CB8AC3E}">
        <p14:creationId xmlns:p14="http://schemas.microsoft.com/office/powerpoint/2010/main" val="38392635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Задачи об объединении пересечений событий</a:t>
            </a:r>
            <a:endParaRPr lang="ru-RU" dirty="0"/>
          </a:p>
        </p:txBody>
      </p:sp>
      <p:sp>
        <p:nvSpPr>
          <p:cNvPr id="3" name="Объект 2"/>
          <p:cNvSpPr>
            <a:spLocks noGrp="1"/>
          </p:cNvSpPr>
          <p:nvPr>
            <p:ph idx="1"/>
          </p:nvPr>
        </p:nvSpPr>
        <p:spPr/>
        <p:txBody>
          <a:bodyPr/>
          <a:lstStyle/>
          <a:p>
            <a:r>
              <a:rPr lang="ru-RU" dirty="0" smtClean="0"/>
              <a:t>Ковбой Билл попадает в муху на стене с вероятностью 0.8, если стреляет из пристрелянного револьвера. Если он стреляет из </a:t>
            </a:r>
            <a:r>
              <a:rPr lang="ru-RU" dirty="0" err="1" smtClean="0"/>
              <a:t>непристрелянного</a:t>
            </a:r>
            <a:r>
              <a:rPr lang="ru-RU" dirty="0"/>
              <a:t> </a:t>
            </a:r>
            <a:r>
              <a:rPr lang="ru-RU" dirty="0" smtClean="0"/>
              <a:t>револьвера, то он попадает в муху с вероятностью 0.25. На столе лежит 5 револьверов, из них только 3 пристрелянные. Ковбой Билл видит на стене муху, наудачу хватает первый попавшийся пистолет и стреляет в муху. С какой вероятностью он попадет.</a:t>
            </a:r>
            <a:endParaRPr lang="ru-RU" dirty="0"/>
          </a:p>
        </p:txBody>
      </p:sp>
    </p:spTree>
    <p:extLst>
      <p:ext uri="{BB962C8B-B14F-4D97-AF65-F5344CB8AC3E}">
        <p14:creationId xmlns:p14="http://schemas.microsoft.com/office/powerpoint/2010/main" val="23136241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3" name="Объект 2"/>
          <p:cNvSpPr>
            <a:spLocks noGrp="1"/>
          </p:cNvSpPr>
          <p:nvPr>
            <p:ph idx="1"/>
          </p:nvPr>
        </p:nvSpPr>
        <p:spPr/>
        <p:txBody>
          <a:bodyPr/>
          <a:lstStyle/>
          <a:p>
            <a:r>
              <a:rPr lang="ru-RU" dirty="0" smtClean="0"/>
              <a:t>Билл может схватить либо пристрелянный револьвер, либо </a:t>
            </a:r>
            <a:r>
              <a:rPr lang="ru-RU" dirty="0" smtClean="0"/>
              <a:t>не пристрелянный </a:t>
            </a:r>
            <a:r>
              <a:rPr lang="ru-RU" dirty="0" smtClean="0"/>
              <a:t>с вероятностями 2/5 и 3/5 соответственно. </a:t>
            </a:r>
          </a:p>
          <a:p>
            <a:endParaRPr lang="ru-RU" dirty="0"/>
          </a:p>
          <a:p>
            <a:endParaRPr lang="ru-RU" dirty="0" smtClean="0"/>
          </a:p>
          <a:p>
            <a:endParaRPr lang="ru-RU" dirty="0"/>
          </a:p>
          <a:p>
            <a:endParaRPr lang="ru-RU" dirty="0" smtClean="0"/>
          </a:p>
          <a:p>
            <a:r>
              <a:rPr lang="ru-RU" dirty="0" smtClean="0"/>
              <a:t>Нам необходимо учесть с какой вероятностью Билл взял каждый из револьверов.</a:t>
            </a:r>
          </a:p>
          <a:p>
            <a:r>
              <a:rPr lang="ru-RU" dirty="0" err="1" smtClean="0"/>
              <a:t>Т.о</a:t>
            </a:r>
            <a:r>
              <a:rPr lang="ru-RU" dirty="0" smtClean="0"/>
              <a:t>. вероятность попадания в муху</a:t>
            </a:r>
          </a:p>
          <a:p>
            <a:r>
              <a:rPr lang="en-US" dirty="0"/>
              <a:t>P(A∨B</a:t>
            </a:r>
            <a:r>
              <a:rPr lang="en-US" dirty="0" smtClean="0"/>
              <a:t>)=2/5*</a:t>
            </a:r>
            <a:r>
              <a:rPr lang="ru-RU" dirty="0" smtClean="0"/>
              <a:t>Р(А)+</a:t>
            </a:r>
            <a:r>
              <a:rPr lang="en-US" dirty="0" smtClean="0"/>
              <a:t>3/5*</a:t>
            </a:r>
            <a:r>
              <a:rPr lang="ru-RU" dirty="0" smtClean="0"/>
              <a:t>Р(В)</a:t>
            </a:r>
            <a:r>
              <a:rPr lang="en-US" dirty="0" smtClean="0"/>
              <a:t>=2/5*0.8+3/5*0.25=0.47</a:t>
            </a:r>
            <a:endParaRPr lang="ru-RU"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780928"/>
            <a:ext cx="504825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597872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smtClean="0"/>
              <a:t>Автоматическая линия изготавливает батарейки. Вероятность того, что готовая батарейка неисправна, равна 0.05. Перед упаковкой каждая батарейка проходит систему контроля. Вероятность того, что система забракует неисправную батарейку, равна 0.98. Вероятность того, что система по ошибке забракует исправную батарейку, равна 0.08. Найдите вероятность того, что случайно выбранная изготовленная батарейка будет забракована системой контроля.</a:t>
            </a:r>
            <a:endParaRPr lang="ru-RU" dirty="0"/>
          </a:p>
        </p:txBody>
      </p:sp>
    </p:spTree>
    <p:extLst>
      <p:ext uri="{BB962C8B-B14F-4D97-AF65-F5344CB8AC3E}">
        <p14:creationId xmlns:p14="http://schemas.microsoft.com/office/powerpoint/2010/main" val="2717405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3" name="Объект 2"/>
          <p:cNvSpPr>
            <a:spLocks noGrp="1"/>
          </p:cNvSpPr>
          <p:nvPr>
            <p:ph idx="1"/>
          </p:nvPr>
        </p:nvSpPr>
        <p:spPr/>
        <p:txBody>
          <a:bodyPr/>
          <a:lstStyle/>
          <a:p>
            <a:r>
              <a:rPr lang="ru-RU" dirty="0" smtClean="0"/>
              <a:t>По аналогии с предыдущей задачей</a:t>
            </a:r>
            <a:r>
              <a:rPr lang="en-US" dirty="0" smtClean="0"/>
              <a:t>:</a:t>
            </a:r>
          </a:p>
          <a:p>
            <a:r>
              <a:rPr lang="en-US" dirty="0"/>
              <a:t>P(A∨B</a:t>
            </a:r>
            <a:r>
              <a:rPr lang="en-US" dirty="0" smtClean="0"/>
              <a:t>)=0.05*0.98+(1-0.95)*0.08=0.125</a:t>
            </a:r>
          </a:p>
          <a:p>
            <a:endParaRPr lang="ru-RU" dirty="0"/>
          </a:p>
        </p:txBody>
      </p:sp>
    </p:spTree>
    <p:extLst>
      <p:ext uri="{BB962C8B-B14F-4D97-AF65-F5344CB8AC3E}">
        <p14:creationId xmlns:p14="http://schemas.microsoft.com/office/powerpoint/2010/main" val="2660641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buNone/>
            </a:pPr>
            <a:r>
              <a:rPr lang="ru-RU" dirty="0" smtClean="0"/>
              <a:t>Если события </a:t>
            </a:r>
            <a:r>
              <a:rPr lang="en-US" dirty="0" smtClean="0"/>
              <a:t>A</a:t>
            </a:r>
            <a:r>
              <a:rPr lang="ru-RU" dirty="0" smtClean="0"/>
              <a:t> и </a:t>
            </a:r>
            <a:r>
              <a:rPr lang="en-US" dirty="0" smtClean="0"/>
              <a:t>B </a:t>
            </a:r>
            <a:r>
              <a:rPr lang="ru-RU" b="1" dirty="0" smtClean="0"/>
              <a:t>несовместны</a:t>
            </a:r>
            <a:r>
              <a:rPr lang="ru-RU" dirty="0" smtClean="0"/>
              <a:t>, то вероятность их объединения равна сумме вероятностей событий А и </a:t>
            </a:r>
            <a:r>
              <a:rPr lang="en-US" dirty="0" smtClean="0"/>
              <a:t>B.</a:t>
            </a:r>
          </a:p>
          <a:p>
            <a:pPr marL="0" indent="0">
              <a:buNone/>
            </a:pPr>
            <a:r>
              <a:rPr lang="en-US" dirty="0" smtClean="0"/>
              <a:t>P(A</a:t>
            </a:r>
            <a:r>
              <a:rPr lang="ru-RU" dirty="0"/>
              <a:t> </a:t>
            </a:r>
            <a:r>
              <a:rPr lang="ru-RU" dirty="0" smtClean="0"/>
              <a:t>∨</a:t>
            </a:r>
            <a:r>
              <a:rPr lang="en-US" dirty="0" smtClean="0"/>
              <a:t> B)=P(A)+P(B)</a:t>
            </a:r>
          </a:p>
          <a:p>
            <a:pPr marL="0" indent="0">
              <a:buNone/>
            </a:pPr>
            <a:r>
              <a:rPr lang="ru-RU" dirty="0" smtClean="0"/>
              <a:t>Несовместные события               Совместные события</a:t>
            </a:r>
          </a:p>
          <a:p>
            <a:pPr marL="0" indent="0">
              <a:buNone/>
            </a:pPr>
            <a:endParaRPr lang="ru-RU" dirty="0"/>
          </a:p>
          <a:p>
            <a:pPr marL="0" indent="0">
              <a:buNone/>
            </a:pPr>
            <a:endParaRPr lang="ru-RU" dirty="0" smtClean="0"/>
          </a:p>
          <a:p>
            <a:pPr marL="0" indent="0">
              <a:buNone/>
            </a:pPr>
            <a:endParaRPr lang="ru-RU" dirty="0"/>
          </a:p>
          <a:p>
            <a:pPr marL="0" indent="0">
              <a:buNone/>
            </a:pPr>
            <a:endParaRPr lang="ru-RU" dirty="0"/>
          </a:p>
          <a:p>
            <a:pPr marL="0" indent="0">
              <a:buNone/>
            </a:pPr>
            <a:r>
              <a:rPr lang="ru-RU" dirty="0" smtClean="0"/>
              <a:t>Таким образом, вероятность того, что при броске игральной кости выпадет число от 1 до 3 равна 1/6+1/6+1/6=1/2</a:t>
            </a:r>
            <a:endParaRPr lang="ru-R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8333" y="3356992"/>
            <a:ext cx="2373222" cy="1272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718334" y="3356991"/>
            <a:ext cx="2380697" cy="1390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6615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Независимые события</a:t>
            </a:r>
            <a:endParaRPr lang="ru-RU" dirty="0"/>
          </a:p>
        </p:txBody>
      </p:sp>
      <p:sp>
        <p:nvSpPr>
          <p:cNvPr id="3" name="Объект 2"/>
          <p:cNvSpPr>
            <a:spLocks noGrp="1"/>
          </p:cNvSpPr>
          <p:nvPr>
            <p:ph idx="1"/>
          </p:nvPr>
        </p:nvSpPr>
        <p:spPr/>
        <p:txBody>
          <a:bodyPr/>
          <a:lstStyle/>
          <a:p>
            <a:r>
              <a:rPr lang="ru-RU" dirty="0" smtClean="0"/>
              <a:t>Два события называются независимыми, если вероятность каждого из них не зависит от появления или непоявления другого.</a:t>
            </a:r>
          </a:p>
          <a:p>
            <a:r>
              <a:rPr lang="ru-RU" dirty="0" smtClean="0"/>
              <a:t>Например, дважды подбрасывается монета. Вероятности выпадения орла при первом подбрасывании и выпадения решки при втором независимы и равны ½.</a:t>
            </a:r>
            <a:endParaRPr lang="ru-RU" dirty="0"/>
          </a:p>
        </p:txBody>
      </p:sp>
    </p:spTree>
    <p:extLst>
      <p:ext uri="{BB962C8B-B14F-4D97-AF65-F5344CB8AC3E}">
        <p14:creationId xmlns:p14="http://schemas.microsoft.com/office/powerpoint/2010/main" val="2506444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Пересечение событий</a:t>
            </a:r>
            <a:endParaRPr lang="ru-RU" dirty="0"/>
          </a:p>
        </p:txBody>
      </p:sp>
      <mc:AlternateContent xmlns:mc="http://schemas.openxmlformats.org/markup-compatibility/2006" xmlns:a14="http://schemas.microsoft.com/office/drawing/2010/main">
        <mc:Choice Requires="a14">
          <p:sp>
            <p:nvSpPr>
              <p:cNvPr id="3" name="Объект 2"/>
              <p:cNvSpPr>
                <a:spLocks noGrp="1"/>
              </p:cNvSpPr>
              <p:nvPr>
                <p:ph idx="1"/>
              </p:nvPr>
            </p:nvSpPr>
            <p:spPr/>
            <p:txBody>
              <a:bodyPr/>
              <a:lstStyle/>
              <a:p>
                <a:r>
                  <a:rPr lang="ru-RU" dirty="0" smtClean="0"/>
                  <a:t>Если событие С означает, что произошло как событие А, так и событие </a:t>
                </a:r>
                <a:r>
                  <a:rPr lang="en-US" dirty="0" smtClean="0"/>
                  <a:t>B</a:t>
                </a:r>
                <a:r>
                  <a:rPr lang="ru-RU" dirty="0" smtClean="0"/>
                  <a:t>, то оно является пересечением событий А и В. </a:t>
                </a:r>
              </a:p>
              <a:p>
                <a:r>
                  <a:rPr lang="ru-RU" dirty="0" smtClean="0"/>
                  <a:t>С=А ∧ В.</a:t>
                </a:r>
              </a:p>
              <a:p>
                <a:r>
                  <a:rPr lang="ru-RU" dirty="0" smtClean="0"/>
                  <a:t>Если события А и В независимы,</a:t>
                </a:r>
              </a:p>
              <a:p>
                <a:pPr marL="0" indent="0">
                  <a:buNone/>
                </a:pPr>
                <a:r>
                  <a:rPr lang="ru-RU" dirty="0"/>
                  <a:t>т</a:t>
                </a:r>
                <a:r>
                  <a:rPr lang="ru-RU" dirty="0" smtClean="0"/>
                  <a:t>о вероятность их пересечения равна</a:t>
                </a:r>
              </a:p>
              <a:p>
                <a:pPr marL="0" indent="0">
                  <a:buNone/>
                </a:pPr>
                <a:r>
                  <a:rPr lang="ru-RU" dirty="0" smtClean="0"/>
                  <a:t>произведению вероятностей А и В.</a:t>
                </a:r>
              </a:p>
              <a:p>
                <a:pPr marL="0" indent="0">
                  <a:buNone/>
                </a:pPr>
                <a:r>
                  <a:rPr lang="ru-RU" dirty="0" smtClean="0"/>
                  <a:t>Р(А ∧ В)=Р(А)*Р(В)</a:t>
                </a:r>
              </a:p>
              <a:p>
                <a:pPr marL="0" indent="0">
                  <a:buNone/>
                </a:pPr>
                <a:r>
                  <a:rPr lang="ru-RU" dirty="0" smtClean="0"/>
                  <a:t>Например, мы дважды бросаем монетку, вероятность того, что сначала выпадет решка, а потом выпадет орел равна ½*½=</a:t>
                </a:r>
                <a14:m>
                  <m:oMath xmlns:m="http://schemas.openxmlformats.org/officeDocument/2006/math">
                    <m:f>
                      <m:fPr>
                        <m:type m:val="skw"/>
                        <m:ctrlPr>
                          <a:rPr lang="ru-RU" i="1" smtClean="0">
                            <a:latin typeface="Cambria Math"/>
                          </a:rPr>
                        </m:ctrlPr>
                      </m:fPr>
                      <m:num>
                        <m:r>
                          <a:rPr lang="ru-RU" b="0" i="1" smtClean="0">
                            <a:latin typeface="Cambria Math"/>
                          </a:rPr>
                          <m:t>1</m:t>
                        </m:r>
                      </m:num>
                      <m:den>
                        <m:r>
                          <a:rPr lang="ru-RU" b="0" i="1" smtClean="0">
                            <a:latin typeface="Cambria Math"/>
                          </a:rPr>
                          <m:t>4</m:t>
                        </m:r>
                      </m:den>
                    </m:f>
                  </m:oMath>
                </a14:m>
                <a:r>
                  <a:rPr lang="ru-RU" dirty="0" smtClean="0"/>
                  <a:t>.</a:t>
                </a:r>
              </a:p>
            </p:txBody>
          </p:sp>
        </mc:Choice>
        <mc:Fallback xmlns="">
          <p:sp>
            <p:nvSpPr>
              <p:cNvPr id="3" name="Объект 2"/>
              <p:cNvSpPr>
                <a:spLocks noGrp="1" noRot="1" noChangeAspect="1" noMove="1" noResize="1" noEditPoints="1" noAdjustHandles="1" noChangeArrowheads="1" noChangeShapeType="1" noTextEdit="1"/>
              </p:cNvSpPr>
              <p:nvPr>
                <p:ph idx="1"/>
              </p:nvPr>
            </p:nvSpPr>
            <p:spPr>
              <a:blipFill rotWithShape="1">
                <a:blip r:embed="rId2"/>
                <a:stretch>
                  <a:fillRect l="-1111" t="-875" r="-1778" b="-11750"/>
                </a:stretch>
              </a:blipFill>
            </p:spPr>
            <p:txBody>
              <a:bodyPr/>
              <a:lstStyle/>
              <a:p>
                <a:r>
                  <a:rPr lang="ru-RU">
                    <a:noFill/>
                  </a:rPr>
                  <a:t> </a:t>
                </a:r>
              </a:p>
            </p:txBody>
          </p:sp>
        </mc:Fallback>
      </mc:AlternateContent>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799" y="2978274"/>
            <a:ext cx="2421323" cy="1765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534719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Задачи о пересечении независимых событий.</a:t>
            </a:r>
            <a:endParaRPr lang="ru-RU" dirty="0"/>
          </a:p>
        </p:txBody>
      </p:sp>
      <p:sp>
        <p:nvSpPr>
          <p:cNvPr id="3" name="Объект 2"/>
          <p:cNvSpPr>
            <a:spLocks noGrp="1"/>
          </p:cNvSpPr>
          <p:nvPr>
            <p:ph idx="1"/>
          </p:nvPr>
        </p:nvSpPr>
        <p:spPr/>
        <p:txBody>
          <a:bodyPr/>
          <a:lstStyle/>
          <a:p>
            <a:r>
              <a:rPr lang="ru-RU" dirty="0" smtClean="0"/>
              <a:t>Игроки А и В играют в шахматы. Если А играет белыми, то он выигрывает у В с вероятностью 0.45. Если А играет чёрными, то А выигрывает у В с вероятностью 0.4. Играется две партии, причем во второй партии меняется цвет фигур.</a:t>
            </a:r>
          </a:p>
          <a:p>
            <a:r>
              <a:rPr lang="ru-RU" dirty="0" smtClean="0"/>
              <a:t>Найти вероятность, что А выиграет оба раза.</a:t>
            </a:r>
            <a:endParaRPr lang="ru-RU" dirty="0"/>
          </a:p>
        </p:txBody>
      </p:sp>
    </p:spTree>
    <p:extLst>
      <p:ext uri="{BB962C8B-B14F-4D97-AF65-F5344CB8AC3E}">
        <p14:creationId xmlns:p14="http://schemas.microsoft.com/office/powerpoint/2010/main" val="117756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3" name="Объект 2"/>
          <p:cNvSpPr>
            <a:spLocks noGrp="1"/>
          </p:cNvSpPr>
          <p:nvPr>
            <p:ph idx="1"/>
          </p:nvPr>
        </p:nvSpPr>
        <p:spPr/>
        <p:txBody>
          <a:bodyPr/>
          <a:lstStyle/>
          <a:p>
            <a:r>
              <a:rPr lang="en-US" dirty="0" smtClean="0"/>
              <a:t>W- </a:t>
            </a:r>
            <a:r>
              <a:rPr lang="ru-RU" dirty="0" smtClean="0"/>
              <a:t>А играет белыми. Вероятность выигрыша </a:t>
            </a:r>
            <a:r>
              <a:rPr lang="en-US" dirty="0" smtClean="0"/>
              <a:t>P(W)=0.45</a:t>
            </a:r>
          </a:p>
          <a:p>
            <a:r>
              <a:rPr lang="en-US" dirty="0" smtClean="0"/>
              <a:t>K- </a:t>
            </a:r>
            <a:r>
              <a:rPr lang="ru-RU" dirty="0" smtClean="0"/>
              <a:t>А играет черными. </a:t>
            </a:r>
            <a:r>
              <a:rPr lang="en-US" dirty="0" smtClean="0"/>
              <a:t>P(K)=0.4</a:t>
            </a:r>
          </a:p>
          <a:p>
            <a:r>
              <a:rPr lang="ru-RU" dirty="0" smtClean="0"/>
              <a:t>События </a:t>
            </a:r>
            <a:r>
              <a:rPr lang="en-US" dirty="0" smtClean="0"/>
              <a:t>W </a:t>
            </a:r>
            <a:r>
              <a:rPr lang="ru-RU" dirty="0" smtClean="0"/>
              <a:t>и </a:t>
            </a:r>
            <a:r>
              <a:rPr lang="en-US" dirty="0" smtClean="0"/>
              <a:t>K </a:t>
            </a:r>
            <a:r>
              <a:rPr lang="ru-RU" dirty="0" smtClean="0"/>
              <a:t>независимые, так как исход одной партии не зависит от исхода другой.</a:t>
            </a:r>
          </a:p>
          <a:p>
            <a:r>
              <a:rPr lang="ru-RU" dirty="0" smtClean="0"/>
              <a:t>Тогда </a:t>
            </a:r>
            <a:r>
              <a:rPr lang="en-US" dirty="0" smtClean="0"/>
              <a:t>P(W</a:t>
            </a:r>
            <a:r>
              <a:rPr lang="ru-RU" dirty="0"/>
              <a:t> </a:t>
            </a:r>
            <a:r>
              <a:rPr lang="ru-RU" dirty="0" smtClean="0"/>
              <a:t>∧</a:t>
            </a:r>
            <a:r>
              <a:rPr lang="en-US" dirty="0" smtClean="0"/>
              <a:t> K)=P(W)*P(K)=0.45*0.4=0.18</a:t>
            </a:r>
            <a:endParaRPr lang="ru-RU" dirty="0"/>
          </a:p>
        </p:txBody>
      </p:sp>
    </p:spTree>
    <p:extLst>
      <p:ext uri="{BB962C8B-B14F-4D97-AF65-F5344CB8AC3E}">
        <p14:creationId xmlns:p14="http://schemas.microsoft.com/office/powerpoint/2010/main" val="38389733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smtClean="0"/>
              <a:t>Пётр Петрович оценил надежность двух интернет-магазинов. Вероятность того, что товар доставят из магазина А равна 0.85, из В – 0.96.</a:t>
            </a:r>
          </a:p>
          <a:p>
            <a:r>
              <a:rPr lang="ru-RU" dirty="0" smtClean="0"/>
              <a:t>Пётр Петрович заказал товары из двух магазинов. Считается, что интернет-магазины работают независимо друг от друга. Какова вероятность, что ни один магазин не доставит товар?</a:t>
            </a:r>
            <a:endParaRPr lang="ru-RU" dirty="0"/>
          </a:p>
        </p:txBody>
      </p:sp>
    </p:spTree>
    <p:extLst>
      <p:ext uri="{BB962C8B-B14F-4D97-AF65-F5344CB8AC3E}">
        <p14:creationId xmlns:p14="http://schemas.microsoft.com/office/powerpoint/2010/main" val="3300064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Ясность">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450</TotalTime>
  <Words>1497</Words>
  <Application>Microsoft Office PowerPoint</Application>
  <PresentationFormat>Экран (4:3)</PresentationFormat>
  <Paragraphs>123</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Ясность</vt:lpstr>
      <vt:lpstr>Теория Вероятностей</vt:lpstr>
      <vt:lpstr>Несовместные события</vt:lpstr>
      <vt:lpstr>Сумма событий</vt:lpstr>
      <vt:lpstr>Презентация PowerPoint</vt:lpstr>
      <vt:lpstr>Независимые события</vt:lpstr>
      <vt:lpstr>Пересечение событий</vt:lpstr>
      <vt:lpstr>Задачи о пересечении независимых событий.</vt:lpstr>
      <vt:lpstr>Решение</vt:lpstr>
      <vt:lpstr>Презентация PowerPoint</vt:lpstr>
      <vt:lpstr>Решение</vt:lpstr>
      <vt:lpstr>Презентация PowerPoint</vt:lpstr>
      <vt:lpstr>Решение</vt:lpstr>
      <vt:lpstr>Презентация PowerPoint</vt:lpstr>
      <vt:lpstr>Решение</vt:lpstr>
      <vt:lpstr>Презентация PowerPoint</vt:lpstr>
      <vt:lpstr>Решение</vt:lpstr>
      <vt:lpstr>Презентация PowerPoint</vt:lpstr>
      <vt:lpstr>Решение</vt:lpstr>
      <vt:lpstr>Презентация PowerPoint</vt:lpstr>
      <vt:lpstr>Решение</vt:lpstr>
      <vt:lpstr>Презентация PowerPoint</vt:lpstr>
      <vt:lpstr>Презентация PowerPoint</vt:lpstr>
      <vt:lpstr>Презентация PowerPoint</vt:lpstr>
      <vt:lpstr>Решение</vt:lpstr>
      <vt:lpstr>Задачи на объединение несовместных событий</vt:lpstr>
      <vt:lpstr>Решение</vt:lpstr>
      <vt:lpstr>Презентация PowerPoint</vt:lpstr>
      <vt:lpstr>Решение</vt:lpstr>
      <vt:lpstr>Презентация PowerPoint</vt:lpstr>
      <vt:lpstr>Решение</vt:lpstr>
      <vt:lpstr>Задачи об объединении пересечений событий</vt:lpstr>
      <vt:lpstr>Решение</vt:lpstr>
      <vt:lpstr>Презентация PowerPoint</vt:lpstr>
      <vt:lpstr>Решение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Вероятностей</dc:title>
  <dc:creator>1</dc:creator>
  <cp:lastModifiedBy>1</cp:lastModifiedBy>
  <cp:revision>27</cp:revision>
  <dcterms:created xsi:type="dcterms:W3CDTF">2016-01-28T11:19:19Z</dcterms:created>
  <dcterms:modified xsi:type="dcterms:W3CDTF">2016-02-03T17:44:27Z</dcterms:modified>
</cp:coreProperties>
</file>