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8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73" r:id="rId13"/>
    <p:sldId id="279" r:id="rId14"/>
    <p:sldId id="281" r:id="rId15"/>
    <p:sldId id="284" r:id="rId16"/>
    <p:sldId id="330" r:id="rId17"/>
    <p:sldId id="287" r:id="rId18"/>
    <p:sldId id="289" r:id="rId19"/>
    <p:sldId id="321" r:id="rId20"/>
    <p:sldId id="290" r:id="rId21"/>
    <p:sldId id="291" r:id="rId22"/>
    <p:sldId id="292" r:id="rId23"/>
    <p:sldId id="296" r:id="rId24"/>
    <p:sldId id="297" r:id="rId25"/>
    <p:sldId id="298" r:id="rId26"/>
    <p:sldId id="303" r:id="rId27"/>
    <p:sldId id="304" r:id="rId28"/>
    <p:sldId id="306" r:id="rId29"/>
    <p:sldId id="307" r:id="rId30"/>
    <p:sldId id="308" r:id="rId31"/>
    <p:sldId id="309" r:id="rId32"/>
    <p:sldId id="313" r:id="rId33"/>
    <p:sldId id="314" r:id="rId34"/>
    <p:sldId id="315" r:id="rId35"/>
    <p:sldId id="325" r:id="rId36"/>
    <p:sldId id="326" r:id="rId37"/>
    <p:sldId id="327" r:id="rId38"/>
    <p:sldId id="328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15A65-2858-4715-A90D-148B65BBF6E0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E64CB-E4E6-48A6-B6D0-5B8216375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240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6DF2D-810C-4C58-8ECC-DD45EC7335DB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642BE-CB99-418F-967E-972EC58C6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930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41D19-2E25-4419-A028-559586A48C5B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B1B04-A9F5-43D2-A04A-D8FBCDF302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547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04951-BCB1-451F-BC2E-D54FCAA74240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D5ADB-110D-4FE6-A2D6-A344AC376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90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ABAE5-B599-4DA2-AC97-3851CAFDA82C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4EED8-E5AD-4107-9623-586AA6DA77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249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6E663-0110-47CF-A5F7-994E3437DF3B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99D6B-04C6-442C-A4B3-694A57F7B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325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6283C-653B-4EEE-B6B7-558BA095A7DB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75CD1-4C7A-468A-BCCA-5A6931BF1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709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CB64-27FF-4C0E-8889-8F679A17138A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E52C5-935F-4638-919F-381480704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83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26C28-0FF9-4C73-BB3F-93FDBC1BA71C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84FE5-1131-4E82-880E-4C5FE3DD0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398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8FA43-1A20-4DAC-9B17-1501205B3C25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E3451-4767-491A-A78A-03BE8B8F7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185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1FA5E-79FA-411D-967F-8FA1684F169B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72C14-84C8-4E01-858E-E991293BE6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660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9DEAF4-9D6C-48AB-B867-283C66492D85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02FAA3-9D20-4C10-8E99-3316A523A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фон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1428750" y="1357313"/>
            <a:ext cx="6357938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8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Растения и животные луга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3" descr="фон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клевер луговой 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9" b="9955"/>
          <a:stretch>
            <a:fillRect/>
          </a:stretch>
        </p:blipFill>
        <p:spPr bwMode="auto">
          <a:xfrm>
            <a:off x="2581266" y="563074"/>
            <a:ext cx="4135298" cy="5137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10"/>
          <p:cNvSpPr txBox="1">
            <a:spLocks noChangeArrowheads="1"/>
          </p:cNvSpPr>
          <p:nvPr/>
        </p:nvSpPr>
        <p:spPr bwMode="auto">
          <a:xfrm>
            <a:off x="3131840" y="5985329"/>
            <a:ext cx="3357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Клевер луговой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3" descr="фон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львиный зев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4" r="8224" b="9375"/>
          <a:stretch>
            <a:fillRect/>
          </a:stretch>
        </p:blipFill>
        <p:spPr bwMode="auto">
          <a:xfrm>
            <a:off x="214313" y="285750"/>
            <a:ext cx="4286250" cy="621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крапива луг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/>
          <a:stretch>
            <a:fillRect/>
          </a:stretch>
        </p:blipFill>
        <p:spPr bwMode="auto">
          <a:xfrm>
            <a:off x="4572000" y="1500188"/>
            <a:ext cx="4357688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4643438" y="285750"/>
            <a:ext cx="342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Львиный зев</a:t>
            </a:r>
          </a:p>
        </p:txBody>
      </p:sp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5857875" y="5500688"/>
            <a:ext cx="1857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Крапива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3" descr="фон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одуванчик луг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0391"/>
          <a:stretch>
            <a:fillRect/>
          </a:stretch>
        </p:blipFill>
        <p:spPr bwMode="auto">
          <a:xfrm>
            <a:off x="827584" y="1988840"/>
            <a:ext cx="7715250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7"/>
          <p:cNvSpPr txBox="1">
            <a:spLocks noChangeArrowheads="1"/>
          </p:cNvSpPr>
          <p:nvPr/>
        </p:nvSpPr>
        <p:spPr bwMode="auto">
          <a:xfrm>
            <a:off x="3419872" y="476672"/>
            <a:ext cx="3357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Одуванчик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3" descr="фон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тимофеевка луговая 5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928688"/>
            <a:ext cx="842962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2643188" y="285750"/>
            <a:ext cx="6286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Тимофеевка луговая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3" descr="фон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Рисунок 2" descr="цикорий луг 6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99" b="12498"/>
          <a:stretch>
            <a:fillRect/>
          </a:stretch>
        </p:blipFill>
        <p:spPr bwMode="auto">
          <a:xfrm>
            <a:off x="214313" y="980728"/>
            <a:ext cx="5581823" cy="518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5"/>
          <p:cNvSpPr txBox="1">
            <a:spLocks noChangeArrowheads="1"/>
          </p:cNvSpPr>
          <p:nvPr/>
        </p:nvSpPr>
        <p:spPr bwMode="auto">
          <a:xfrm>
            <a:off x="2357438" y="142875"/>
            <a:ext cx="4857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Цикорий</a:t>
            </a:r>
          </a:p>
        </p:txBody>
      </p:sp>
      <p:sp>
        <p:nvSpPr>
          <p:cNvPr id="33797" name="Прямоугольник 4"/>
          <p:cNvSpPr>
            <a:spLocks noChangeArrowheads="1"/>
          </p:cNvSpPr>
          <p:nvPr/>
        </p:nvSpPr>
        <p:spPr bwMode="auto">
          <a:xfrm>
            <a:off x="5810200" y="1497142"/>
            <a:ext cx="3275856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Цикорий является заменителем кофе. Такой кофе не только напоминает по вкусу и цвету настоящий кофе, но и ценен по своей питательности. Из корней цикория добывают сахар, гонят спирт.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3" descr="фон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42938" y="2643188"/>
            <a:ext cx="78581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6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Ядовитые растения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3" descr="фон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ivan-da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8"/>
          <a:stretch>
            <a:fillRect/>
          </a:stretch>
        </p:blipFill>
        <p:spPr bwMode="auto">
          <a:xfrm>
            <a:off x="2333625" y="980728"/>
            <a:ext cx="4762500" cy="539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5"/>
          <p:cNvSpPr txBox="1">
            <a:spLocks noChangeArrowheads="1"/>
          </p:cNvSpPr>
          <p:nvPr/>
        </p:nvSpPr>
        <p:spPr bwMode="auto">
          <a:xfrm>
            <a:off x="2750343" y="232683"/>
            <a:ext cx="3929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Иван - да -Марья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3" descr="фон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Box 5"/>
          <p:cNvSpPr txBox="1">
            <a:spLocks noChangeArrowheads="1"/>
          </p:cNvSpPr>
          <p:nvPr/>
        </p:nvSpPr>
        <p:spPr bwMode="auto">
          <a:xfrm>
            <a:off x="2893218" y="116632"/>
            <a:ext cx="3357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Вьюнок полевой</a:t>
            </a:r>
          </a:p>
        </p:txBody>
      </p:sp>
      <p:pic>
        <p:nvPicPr>
          <p:cNvPr id="6" name="Рисунок 5" descr="Convolvulus_arvensi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191" y="822110"/>
            <a:ext cx="3709615" cy="562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Рисунок 3" descr="фон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Box 4"/>
          <p:cNvSpPr txBox="1">
            <a:spLocks noChangeArrowheads="1"/>
          </p:cNvSpPr>
          <p:nvPr/>
        </p:nvSpPr>
        <p:spPr bwMode="auto">
          <a:xfrm>
            <a:off x="3429000" y="142875"/>
            <a:ext cx="2714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Лютик едкий</a:t>
            </a:r>
          </a:p>
        </p:txBody>
      </p:sp>
      <p:pic>
        <p:nvPicPr>
          <p:cNvPr id="8" name="Рисунок 7" descr="enc_632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57" b="9923"/>
          <a:stretch>
            <a:fillRect/>
          </a:stretch>
        </p:blipFill>
        <p:spPr bwMode="auto">
          <a:xfrm>
            <a:off x="1054183" y="1124744"/>
            <a:ext cx="7102572" cy="477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Рисунок 3" descr="фон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43063" y="2714625"/>
            <a:ext cx="62865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6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Животные луга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 descr="фон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луг7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Рисунок 3" descr="фон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374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2" b="20000"/>
          <a:stretch>
            <a:fillRect/>
          </a:stretch>
        </p:blipFill>
        <p:spPr bwMode="auto">
          <a:xfrm>
            <a:off x="2643188" y="2643188"/>
            <a:ext cx="6286500" cy="398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chernyi-murave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56"/>
          <a:stretch>
            <a:fillRect/>
          </a:stretch>
        </p:blipFill>
        <p:spPr bwMode="auto">
          <a:xfrm>
            <a:off x="285750" y="285750"/>
            <a:ext cx="4286250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Box 7"/>
          <p:cNvSpPr txBox="1">
            <a:spLocks noChangeArrowheads="1"/>
          </p:cNvSpPr>
          <p:nvPr/>
        </p:nvSpPr>
        <p:spPr bwMode="auto">
          <a:xfrm>
            <a:off x="4714875" y="285750"/>
            <a:ext cx="3357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Муравей</a:t>
            </a:r>
          </a:p>
        </p:txBody>
      </p:sp>
      <p:sp>
        <p:nvSpPr>
          <p:cNvPr id="46086" name="TextBox 8"/>
          <p:cNvSpPr txBox="1">
            <a:spLocks noChangeArrowheads="1"/>
          </p:cNvSpPr>
          <p:nvPr/>
        </p:nvSpPr>
        <p:spPr bwMode="auto">
          <a:xfrm>
            <a:off x="1143000" y="6000750"/>
            <a:ext cx="2143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Комар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Рисунок 3" descr="фон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муха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3751" r="17188" b="10001"/>
          <a:stretch>
            <a:fillRect/>
          </a:stretch>
        </p:blipFill>
        <p:spPr bwMode="auto">
          <a:xfrm>
            <a:off x="3429000" y="285750"/>
            <a:ext cx="5451475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тля 67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5" t="4259" r="21875" b="4259"/>
          <a:stretch>
            <a:fillRect/>
          </a:stretch>
        </p:blipFill>
        <p:spPr bwMode="auto">
          <a:xfrm>
            <a:off x="214313" y="2428875"/>
            <a:ext cx="3873500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Box 4"/>
          <p:cNvSpPr txBox="1">
            <a:spLocks noChangeArrowheads="1"/>
          </p:cNvSpPr>
          <p:nvPr/>
        </p:nvSpPr>
        <p:spPr bwMode="auto">
          <a:xfrm>
            <a:off x="214313" y="1714500"/>
            <a:ext cx="3786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Тля</a:t>
            </a:r>
          </a:p>
        </p:txBody>
      </p:sp>
      <p:sp>
        <p:nvSpPr>
          <p:cNvPr id="47110" name="TextBox 5"/>
          <p:cNvSpPr txBox="1">
            <a:spLocks noChangeArrowheads="1"/>
          </p:cNvSpPr>
          <p:nvPr/>
        </p:nvSpPr>
        <p:spPr bwMode="auto">
          <a:xfrm>
            <a:off x="7715250" y="5143500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Муха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Рисунок 3" descr="фон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шмель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071688"/>
            <a:ext cx="5484812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Box 6"/>
          <p:cNvSpPr txBox="1">
            <a:spLocks noChangeArrowheads="1"/>
          </p:cNvSpPr>
          <p:nvPr/>
        </p:nvSpPr>
        <p:spPr bwMode="auto">
          <a:xfrm>
            <a:off x="6000750" y="1285875"/>
            <a:ext cx="3143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Шмель полевой</a:t>
            </a:r>
          </a:p>
        </p:txBody>
      </p:sp>
      <p:pic>
        <p:nvPicPr>
          <p:cNvPr id="8" name="Рисунок 7" descr="пчела 6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85750"/>
            <a:ext cx="4957762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TextBox 8"/>
          <p:cNvSpPr txBox="1">
            <a:spLocks noChangeArrowheads="1"/>
          </p:cNvSpPr>
          <p:nvPr/>
        </p:nvSpPr>
        <p:spPr bwMode="auto">
          <a:xfrm>
            <a:off x="214313" y="4357688"/>
            <a:ext cx="2500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Пчела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Рисунок 3" descr="фон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жук навозник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9375" r="9375" b="16797"/>
          <a:stretch>
            <a:fillRect/>
          </a:stretch>
        </p:blipFill>
        <p:spPr bwMode="auto">
          <a:xfrm>
            <a:off x="285750" y="357188"/>
            <a:ext cx="3857625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Box 3"/>
          <p:cNvSpPr txBox="1">
            <a:spLocks noChangeArrowheads="1"/>
          </p:cNvSpPr>
          <p:nvPr/>
        </p:nvSpPr>
        <p:spPr bwMode="auto">
          <a:xfrm>
            <a:off x="285750" y="5000625"/>
            <a:ext cx="3286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Жук навозник</a:t>
            </a:r>
          </a:p>
        </p:txBody>
      </p:sp>
      <p:pic>
        <p:nvPicPr>
          <p:cNvPr id="5" name="Рисунок 4" descr="кобылка голубоватая 5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" t="1904" r="1656" b="3925"/>
          <a:stretch>
            <a:fillRect/>
          </a:stretch>
        </p:blipFill>
        <p:spPr bwMode="auto">
          <a:xfrm>
            <a:off x="3071813" y="2786063"/>
            <a:ext cx="5857875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TextBox 6"/>
          <p:cNvSpPr txBox="1">
            <a:spLocks noChangeArrowheads="1"/>
          </p:cNvSpPr>
          <p:nvPr/>
        </p:nvSpPr>
        <p:spPr bwMode="auto">
          <a:xfrm>
            <a:off x="4143375" y="2071688"/>
            <a:ext cx="4286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Кобылка голубоватая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Рисунок 3" descr="фон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кузнечик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" t="5357" r="5293" b="6670"/>
          <a:stretch>
            <a:fillRect/>
          </a:stretch>
        </p:blipFill>
        <p:spPr bwMode="auto">
          <a:xfrm>
            <a:off x="1835696" y="1196752"/>
            <a:ext cx="5715000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TextBox 6"/>
          <p:cNvSpPr txBox="1">
            <a:spLocks noChangeArrowheads="1"/>
          </p:cNvSpPr>
          <p:nvPr/>
        </p:nvSpPr>
        <p:spPr bwMode="auto">
          <a:xfrm>
            <a:off x="3585915" y="332656"/>
            <a:ext cx="2214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Кузнечик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Рисунок 3" descr="фон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мягкотелка бурая 68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85750"/>
            <a:ext cx="3714750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TextBox 3"/>
          <p:cNvSpPr txBox="1">
            <a:spLocks noChangeArrowheads="1"/>
          </p:cNvSpPr>
          <p:nvPr/>
        </p:nvSpPr>
        <p:spPr bwMode="auto">
          <a:xfrm>
            <a:off x="285750" y="5857875"/>
            <a:ext cx="4214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Мягкотелка бурая</a:t>
            </a:r>
          </a:p>
        </p:txBody>
      </p:sp>
      <p:pic>
        <p:nvPicPr>
          <p:cNvPr id="6" name="Рисунок 5" descr="божья коровка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68"/>
          <a:stretch>
            <a:fillRect/>
          </a:stretch>
        </p:blipFill>
        <p:spPr bwMode="auto">
          <a:xfrm>
            <a:off x="4143375" y="2235200"/>
            <a:ext cx="4786313" cy="432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TextBox 6"/>
          <p:cNvSpPr txBox="1">
            <a:spLocks noChangeArrowheads="1"/>
          </p:cNvSpPr>
          <p:nvPr/>
        </p:nvSpPr>
        <p:spPr bwMode="auto">
          <a:xfrm>
            <a:off x="5072063" y="1500188"/>
            <a:ext cx="4286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Божья коровка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Рисунок 3" descr="фон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воловий глаз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22" y="1340768"/>
            <a:ext cx="5793269" cy="470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TextBox 4"/>
          <p:cNvSpPr txBox="1">
            <a:spLocks noChangeArrowheads="1"/>
          </p:cNvSpPr>
          <p:nvPr/>
        </p:nvSpPr>
        <p:spPr bwMode="auto">
          <a:xfrm>
            <a:off x="3347864" y="285750"/>
            <a:ext cx="2643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Воловий глаз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Рисунок 3" descr="фон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голубянка 78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4" t="6363" r="3636" b="7727"/>
          <a:stretch>
            <a:fillRect/>
          </a:stretch>
        </p:blipFill>
        <p:spPr bwMode="auto">
          <a:xfrm>
            <a:off x="2035968" y="548680"/>
            <a:ext cx="5072063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Box 4"/>
          <p:cNvSpPr txBox="1">
            <a:spLocks noChangeArrowheads="1"/>
          </p:cNvSpPr>
          <p:nvPr/>
        </p:nvSpPr>
        <p:spPr bwMode="auto">
          <a:xfrm>
            <a:off x="3131840" y="5949280"/>
            <a:ext cx="3500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Голубянка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Рисунок 3" descr="фон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павлиний глаз 67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4" r="7796" b="12500"/>
          <a:stretch>
            <a:fillRect/>
          </a:stretch>
        </p:blipFill>
        <p:spPr bwMode="auto">
          <a:xfrm>
            <a:off x="2000250" y="1196752"/>
            <a:ext cx="5143500" cy="416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TextBox 4"/>
          <p:cNvSpPr txBox="1">
            <a:spLocks noChangeArrowheads="1"/>
          </p:cNvSpPr>
          <p:nvPr/>
        </p:nvSpPr>
        <p:spPr bwMode="auto">
          <a:xfrm>
            <a:off x="3000375" y="5733256"/>
            <a:ext cx="3143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Павлиний глаз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Рисунок 3" descr="фон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лягушка травяная 4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3" b="6248"/>
          <a:stretch>
            <a:fillRect/>
          </a:stretch>
        </p:blipFill>
        <p:spPr bwMode="auto">
          <a:xfrm>
            <a:off x="395536" y="476672"/>
            <a:ext cx="5735538" cy="409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лягушка травяная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5" t="27046" r="20152" b="15234"/>
          <a:stretch>
            <a:fillRect/>
          </a:stretch>
        </p:blipFill>
        <p:spPr bwMode="auto">
          <a:xfrm>
            <a:off x="5857875" y="3786188"/>
            <a:ext cx="3000375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TextBox 4"/>
          <p:cNvSpPr txBox="1">
            <a:spLocks noChangeArrowheads="1"/>
          </p:cNvSpPr>
          <p:nvPr/>
        </p:nvSpPr>
        <p:spPr bwMode="auto">
          <a:xfrm>
            <a:off x="214313" y="5715000"/>
            <a:ext cx="4143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Лягушка травяная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" descr="фон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василёк луговой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6"/>
          <a:stretch>
            <a:fillRect/>
          </a:stretch>
        </p:blipFill>
        <p:spPr bwMode="auto">
          <a:xfrm>
            <a:off x="2627784" y="1417109"/>
            <a:ext cx="4143375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2964656" y="565150"/>
            <a:ext cx="4357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Василёк луговой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Рисунок 3" descr="фон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ящерица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" b="23360"/>
          <a:stretch>
            <a:fillRect/>
          </a:stretch>
        </p:blipFill>
        <p:spPr bwMode="auto">
          <a:xfrm>
            <a:off x="214313" y="285750"/>
            <a:ext cx="6107112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TextBox 3"/>
          <p:cNvSpPr txBox="1">
            <a:spLocks noChangeArrowheads="1"/>
          </p:cNvSpPr>
          <p:nvPr/>
        </p:nvSpPr>
        <p:spPr bwMode="auto">
          <a:xfrm>
            <a:off x="6500813" y="285750"/>
            <a:ext cx="2000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Ящерица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Рисунок 3" descr="фон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коростель9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61" b="3510"/>
          <a:stretch>
            <a:fillRect/>
          </a:stretch>
        </p:blipFill>
        <p:spPr bwMode="auto">
          <a:xfrm>
            <a:off x="285750" y="214313"/>
            <a:ext cx="4132263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жаворонок полевой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95" b="19952"/>
          <a:stretch>
            <a:fillRect/>
          </a:stretch>
        </p:blipFill>
        <p:spPr bwMode="auto">
          <a:xfrm>
            <a:off x="3643313" y="2643188"/>
            <a:ext cx="5286375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TextBox 6"/>
          <p:cNvSpPr txBox="1">
            <a:spLocks noChangeArrowheads="1"/>
          </p:cNvSpPr>
          <p:nvPr/>
        </p:nvSpPr>
        <p:spPr bwMode="auto">
          <a:xfrm>
            <a:off x="285750" y="5643563"/>
            <a:ext cx="2786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Коростель</a:t>
            </a:r>
          </a:p>
        </p:txBody>
      </p:sp>
      <p:sp>
        <p:nvSpPr>
          <p:cNvPr id="65542" name="TextBox 7"/>
          <p:cNvSpPr txBox="1">
            <a:spLocks noChangeArrowheads="1"/>
          </p:cNvSpPr>
          <p:nvPr/>
        </p:nvSpPr>
        <p:spPr bwMode="auto">
          <a:xfrm>
            <a:off x="5357813" y="1785938"/>
            <a:ext cx="3786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Жаворонок полевой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Рисунок 3" descr="фон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беркут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7188"/>
          <a:stretch>
            <a:fillRect/>
          </a:stretch>
        </p:blipFill>
        <p:spPr bwMode="auto">
          <a:xfrm>
            <a:off x="214313" y="214313"/>
            <a:ext cx="535781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Box 4"/>
          <p:cNvSpPr txBox="1">
            <a:spLocks noChangeArrowheads="1"/>
          </p:cNvSpPr>
          <p:nvPr/>
        </p:nvSpPr>
        <p:spPr bwMode="auto">
          <a:xfrm>
            <a:off x="214313" y="6000750"/>
            <a:ext cx="2357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Беркут</a:t>
            </a:r>
          </a:p>
        </p:txBody>
      </p:sp>
      <p:pic>
        <p:nvPicPr>
          <p:cNvPr id="7" name="Рисунок 6" descr="перепёл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0" t="6696" b="2901"/>
          <a:stretch>
            <a:fillRect/>
          </a:stretch>
        </p:blipFill>
        <p:spPr bwMode="auto">
          <a:xfrm>
            <a:off x="3633788" y="2857500"/>
            <a:ext cx="5313362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TextBox 7"/>
          <p:cNvSpPr txBox="1">
            <a:spLocks noChangeArrowheads="1"/>
          </p:cNvSpPr>
          <p:nvPr/>
        </p:nvSpPr>
        <p:spPr bwMode="auto">
          <a:xfrm>
            <a:off x="5572125" y="2214563"/>
            <a:ext cx="2071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Перепёл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Рисунок 3" descr="фон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чекан луговой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2" b="20651"/>
          <a:stretch>
            <a:fillRect/>
          </a:stretch>
        </p:blipFill>
        <p:spPr bwMode="auto">
          <a:xfrm>
            <a:off x="1275891" y="1556792"/>
            <a:ext cx="6592217" cy="427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TextBox 5"/>
          <p:cNvSpPr txBox="1">
            <a:spLocks noChangeArrowheads="1"/>
          </p:cNvSpPr>
          <p:nvPr/>
        </p:nvSpPr>
        <p:spPr bwMode="auto">
          <a:xfrm>
            <a:off x="2699792" y="546555"/>
            <a:ext cx="3214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Чекан луговой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Рисунок 3" descr="фон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TextBox 4"/>
          <p:cNvSpPr txBox="1">
            <a:spLocks noChangeArrowheads="1"/>
          </p:cNvSpPr>
          <p:nvPr/>
        </p:nvSpPr>
        <p:spPr bwMode="auto">
          <a:xfrm>
            <a:off x="3851920" y="4565650"/>
            <a:ext cx="4286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Полёвка</a:t>
            </a:r>
          </a:p>
        </p:txBody>
      </p:sp>
      <p:pic>
        <p:nvPicPr>
          <p:cNvPr id="71685" name="Рисунок 7" descr="мышь полёвка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8" r="3751" b="7800"/>
          <a:stretch>
            <a:fillRect/>
          </a:stretch>
        </p:blipFill>
        <p:spPr bwMode="auto">
          <a:xfrm>
            <a:off x="2123728" y="764704"/>
            <a:ext cx="5500687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Рисунок 3" descr="фон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TextBox 8"/>
          <p:cNvSpPr txBox="1">
            <a:spLocks noChangeArrowheads="1"/>
          </p:cNvSpPr>
          <p:nvPr/>
        </p:nvSpPr>
        <p:spPr bwMode="auto">
          <a:xfrm>
            <a:off x="5286375" y="285750"/>
            <a:ext cx="2214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Крот</a:t>
            </a:r>
          </a:p>
        </p:txBody>
      </p:sp>
      <p:pic>
        <p:nvPicPr>
          <p:cNvPr id="10" name="Рисунок 9" descr="крот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9" b="3876"/>
          <a:stretch>
            <a:fillRect/>
          </a:stretch>
        </p:blipFill>
        <p:spPr bwMode="auto">
          <a:xfrm>
            <a:off x="308469" y="748921"/>
            <a:ext cx="4214242" cy="536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Рисунок 3" descr="фон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extBox 8"/>
          <p:cNvSpPr txBox="1">
            <a:spLocks noChangeArrowheads="1"/>
          </p:cNvSpPr>
          <p:nvPr/>
        </p:nvSpPr>
        <p:spPr bwMode="auto">
          <a:xfrm>
            <a:off x="3707904" y="476672"/>
            <a:ext cx="2214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Суслик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суслик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934" y="1252059"/>
            <a:ext cx="5494131" cy="499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Рисунок 3" descr="фон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TextBox 8"/>
          <p:cNvSpPr txBox="1">
            <a:spLocks noChangeArrowheads="1"/>
          </p:cNvSpPr>
          <p:nvPr/>
        </p:nvSpPr>
        <p:spPr bwMode="auto">
          <a:xfrm>
            <a:off x="0" y="0"/>
            <a:ext cx="9144000" cy="723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AutoNum type="arabicPeriod"/>
            </a:pPr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акие живые существа встречаются на лугу?</a:t>
            </a:r>
          </a:p>
          <a:p>
            <a:pPr algn="just" eaLnBrk="1" hangingPunct="1">
              <a:buFontTx/>
              <a:buAutoNum type="arabicPeriod"/>
            </a:pPr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Как связаны между собой обитатели луга?</a:t>
            </a:r>
          </a:p>
          <a:p>
            <a:pPr algn="just" eaLnBrk="1" hangingPunct="1">
              <a:buFontTx/>
              <a:buAutoNum type="arabicPeriod"/>
            </a:pPr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Почему луг называют природным сообществом?</a:t>
            </a:r>
          </a:p>
          <a:p>
            <a:pPr algn="just" eaLnBrk="1" hangingPunct="1">
              <a:buFontTx/>
              <a:buAutoNum type="arabicPeriod"/>
            </a:pPr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В чём видна приспособленность животных луга к условиям жизни на лугу?</a:t>
            </a:r>
          </a:p>
          <a:p>
            <a:pPr algn="just" eaLnBrk="1" hangingPunct="1">
              <a:buFontTx/>
              <a:buAutoNum type="arabicPeriod"/>
            </a:pPr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Приведите примеры правильного и неправильного поведения людей на лугу?</a:t>
            </a:r>
          </a:p>
          <a:p>
            <a:pPr algn="just" eaLnBrk="1" hangingPunct="1">
              <a:buFontTx/>
              <a:buAutoNum type="arabicPeriod"/>
            </a:pPr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Как нужно охранять луг?</a:t>
            </a:r>
          </a:p>
          <a:p>
            <a:pPr algn="just" eaLnBrk="1" hangingPunct="1">
              <a:buFontTx/>
              <a:buAutoNum type="arabicPeriod"/>
            </a:pPr>
            <a:endParaRPr lang="ru-RU" sz="3200" b="1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Рисунок 3" descr="фон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8688" y="1071563"/>
            <a:ext cx="7286625" cy="3970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3600" b="1" i="1" u="sng" dirty="0"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Составь 3-4 цепи питания, которые складываются на лугу.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Составь памятку «Как вести себя на лугу». К правилам поведения нарисуй условные знаки.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 descr="фон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гвоздика полевая - луга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" b="6654"/>
          <a:stretch>
            <a:fillRect/>
          </a:stretch>
        </p:blipFill>
        <p:spPr bwMode="auto">
          <a:xfrm>
            <a:off x="285750" y="285750"/>
            <a:ext cx="466725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214313" y="5357813"/>
            <a:ext cx="4071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Гвоздика</a:t>
            </a:r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полевая</a:t>
            </a: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5357813" y="642938"/>
            <a:ext cx="285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Герань луговая</a:t>
            </a:r>
          </a:p>
        </p:txBody>
      </p:sp>
      <p:pic>
        <p:nvPicPr>
          <p:cNvPr id="10" name="Рисунок 9" descr="geran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00" b="11092"/>
          <a:stretch>
            <a:fillRect/>
          </a:stretch>
        </p:blipFill>
        <p:spPr bwMode="auto">
          <a:xfrm>
            <a:off x="4572000" y="1449388"/>
            <a:ext cx="4310063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 descr="фон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горошек мышиный 4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r="12759"/>
          <a:stretch>
            <a:fillRect/>
          </a:stretch>
        </p:blipFill>
        <p:spPr bwMode="auto">
          <a:xfrm>
            <a:off x="2339752" y="1760967"/>
            <a:ext cx="4357688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Box 10"/>
          <p:cNvSpPr txBox="1">
            <a:spLocks noChangeArrowheads="1"/>
          </p:cNvSpPr>
          <p:nvPr/>
        </p:nvSpPr>
        <p:spPr bwMode="auto">
          <a:xfrm>
            <a:off x="2555776" y="698944"/>
            <a:ext cx="47525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Горошек мышиный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фон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донник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971" y="509340"/>
            <a:ext cx="3871708" cy="5209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3851920" y="6021288"/>
            <a:ext cx="4357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Донник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 descr="фон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душица луг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5" r="5969"/>
          <a:stretch>
            <a:fillRect/>
          </a:stretch>
        </p:blipFill>
        <p:spPr bwMode="auto">
          <a:xfrm>
            <a:off x="3500438" y="1071563"/>
            <a:ext cx="5357812" cy="548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1714500" y="5929313"/>
            <a:ext cx="2357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Душица</a:t>
            </a:r>
          </a:p>
        </p:txBody>
      </p:sp>
      <p:pic>
        <p:nvPicPr>
          <p:cNvPr id="5" name="Рисунок 4" descr="ежа сборная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08"/>
          <a:stretch>
            <a:fillRect/>
          </a:stretch>
        </p:blipFill>
        <p:spPr bwMode="auto">
          <a:xfrm>
            <a:off x="214313" y="214313"/>
            <a:ext cx="3786187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4071938" y="214313"/>
            <a:ext cx="4071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Ежа сборная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 descr="фон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зверобой - луг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" b="12500"/>
          <a:stretch>
            <a:fillRect/>
          </a:stretch>
        </p:blipFill>
        <p:spPr bwMode="auto">
          <a:xfrm>
            <a:off x="2238375" y="1484784"/>
            <a:ext cx="4667250" cy="416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3643313" y="548680"/>
            <a:ext cx="5500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Зверобой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3" descr="фон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иван -чай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14"/>
          <a:stretch>
            <a:fillRect/>
          </a:stretch>
        </p:blipFill>
        <p:spPr bwMode="auto">
          <a:xfrm>
            <a:off x="674538" y="1052736"/>
            <a:ext cx="3919368" cy="487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2915816" y="243569"/>
            <a:ext cx="3571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Иван-чай (кипрей)</a:t>
            </a:r>
          </a:p>
        </p:txBody>
      </p:sp>
      <p:sp>
        <p:nvSpPr>
          <p:cNvPr id="16389" name="Прямоугольник 4"/>
          <p:cNvSpPr>
            <a:spLocks noChangeArrowheads="1"/>
          </p:cNvSpPr>
          <p:nvPr/>
        </p:nvSpPr>
        <p:spPr bwMode="auto">
          <a:xfrm>
            <a:off x="4572001" y="857250"/>
            <a:ext cx="45720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Из молодых побегов и листьев иван-чая готовят салаты, супы, а свежие корни можно употреблять в сыром или вареном виде вместо спаржи или капусты. Из высушенных корней готовят муку, выпекают хлеб. оладьи и лепешки, а поджаренные корни используют для приготовления "кофе". Высушенные листья заваривают и получают крепкий и вкусный чай.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7</TotalTime>
  <Words>245</Words>
  <Application>Microsoft Office PowerPoint</Application>
  <PresentationFormat>Экран (4:3)</PresentationFormat>
  <Paragraphs>56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Презентация1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Ермек</dc:creator>
  <cp:lastModifiedBy>Ермек</cp:lastModifiedBy>
  <cp:revision>3</cp:revision>
  <dcterms:created xsi:type="dcterms:W3CDTF">2012-12-26T12:39:56Z</dcterms:created>
  <dcterms:modified xsi:type="dcterms:W3CDTF">2012-12-26T12:48:22Z</dcterms:modified>
</cp:coreProperties>
</file>