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20688"/>
            <a:ext cx="499079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</a:t>
            </a:r>
            <a:r>
              <a:rPr lang="ru-RU" sz="1600" b="1" dirty="0" smtClean="0"/>
              <a:t>МАОУ </a:t>
            </a:r>
            <a:r>
              <a:rPr lang="ru-RU" sz="1600" b="1" dirty="0"/>
              <a:t>«Начальная школа-детский сад №52»</a:t>
            </a:r>
          </a:p>
          <a:p>
            <a:r>
              <a:rPr lang="ru-RU" sz="1600" b="1" dirty="0"/>
              <a:t>Петропавловск-Камчатского городского округа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4941168"/>
            <a:ext cx="425892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    </a:t>
            </a:r>
            <a:r>
              <a:rPr lang="ru-RU" sz="1600" b="1" dirty="0" smtClean="0"/>
              <a:t>Презентацию </a:t>
            </a:r>
            <a:r>
              <a:rPr lang="ru-RU" sz="1600" b="1" dirty="0"/>
              <a:t>подготовила:</a:t>
            </a:r>
          </a:p>
          <a:p>
            <a:r>
              <a:rPr lang="ru-RU" sz="1600" b="1" dirty="0"/>
              <a:t>           </a:t>
            </a:r>
            <a:r>
              <a:rPr lang="ru-RU" sz="1600" b="1" dirty="0" smtClean="0"/>
              <a:t>      Киселева Е.Л.,</a:t>
            </a:r>
            <a:endParaRPr lang="ru-RU" sz="1600" b="1" dirty="0"/>
          </a:p>
          <a:p>
            <a:r>
              <a:rPr lang="ru-RU" sz="1600" b="1" dirty="0"/>
              <a:t>учитель </a:t>
            </a:r>
            <a:r>
              <a:rPr lang="en-US" sz="1600" b="1" dirty="0"/>
              <a:t>I</a:t>
            </a:r>
            <a:r>
              <a:rPr lang="ru-RU" sz="1600" b="1" dirty="0"/>
              <a:t> квалификационной категории</a:t>
            </a:r>
          </a:p>
          <a:p>
            <a:endParaRPr lang="ru-RU" sz="1600" b="1" dirty="0"/>
          </a:p>
          <a:p>
            <a:r>
              <a:rPr lang="ru-RU" sz="1600" b="1" dirty="0"/>
              <a:t>                        </a:t>
            </a:r>
            <a:r>
              <a:rPr lang="ru-RU" sz="1600" b="1" dirty="0" smtClean="0"/>
              <a:t> </a:t>
            </a:r>
            <a:r>
              <a:rPr lang="ru-RU" sz="1600" b="1" dirty="0"/>
              <a:t>2016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3453" y="2060848"/>
            <a:ext cx="67666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4"/>
                </a:solidFill>
                <a:effectLst/>
              </a:rPr>
              <a:t>Формирование универсальных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4"/>
                </a:solidFill>
                <a:effectLst/>
              </a:rPr>
              <a:t>учебных действий</a:t>
            </a:r>
          </a:p>
          <a:p>
            <a:pPr algn="ctr"/>
            <a:r>
              <a:rPr lang="ru-RU" sz="3200" b="1" dirty="0" smtClean="0">
                <a:ln/>
                <a:solidFill>
                  <a:schemeClr val="accent4"/>
                </a:solidFill>
              </a:rPr>
              <a:t>на уроках в начальной школе</a:t>
            </a:r>
            <a:endParaRPr lang="ru-RU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77277" y="2253798"/>
            <a:ext cx="374441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Главная роль начальной школы-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научить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6735" y="859399"/>
            <a:ext cx="1944216" cy="116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читать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926" y="4569817"/>
            <a:ext cx="2197625" cy="11156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709178"/>
            <a:ext cx="2232248" cy="11524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596" y="4569816"/>
            <a:ext cx="2952328" cy="11156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7554" y="2709178"/>
            <a:ext cx="2005270" cy="11410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217" y="867491"/>
            <a:ext cx="2376264" cy="114541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170" y="867491"/>
            <a:ext cx="2378266" cy="11691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47751" y="1101672"/>
            <a:ext cx="1597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писать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99178" y="1183749"/>
            <a:ext cx="17722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считать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2900509"/>
            <a:ext cx="1705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слушать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51927" y="2901407"/>
            <a:ext cx="1816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слышать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48206" y="4866037"/>
            <a:ext cx="1823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говорить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93975" y="4857391"/>
            <a:ext cx="272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сопереживать</a:t>
            </a:r>
            <a:endParaRPr lang="ru-RU" sz="28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697411" y="3773544"/>
            <a:ext cx="9144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699792" y="3847368"/>
            <a:ext cx="973934" cy="9985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271856" y="3434472"/>
            <a:ext cx="1108456" cy="342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2339753" y="1708141"/>
            <a:ext cx="751510" cy="85649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5982327" y="1708141"/>
            <a:ext cx="769600" cy="7838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4513465" y="1686447"/>
            <a:ext cx="11876" cy="805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195736" y="3522367"/>
            <a:ext cx="780885" cy="33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3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628800"/>
            <a:ext cx="72738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4"/>
                </a:solidFill>
                <a:effectLst/>
              </a:rPr>
              <a:t>Главная задача современной</a:t>
            </a:r>
          </a:p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</a:rPr>
              <a:t>школы – </a:t>
            </a:r>
            <a:r>
              <a:rPr lang="ru-RU" sz="3600" b="1" u="sng" dirty="0" smtClean="0">
                <a:ln/>
                <a:solidFill>
                  <a:srgbClr val="FFFF00"/>
                </a:solidFill>
              </a:rPr>
              <a:t>научиться учить себя</a:t>
            </a:r>
            <a:endParaRPr lang="ru-RU" sz="3600" b="1" u="sng" cap="none" spc="0" dirty="0">
              <a:ln/>
              <a:solidFill>
                <a:srgbClr val="FFFF00"/>
              </a:solidFill>
              <a:effectLst/>
            </a:endParaRP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flipH="1">
            <a:off x="4464509" y="2829129"/>
            <a:ext cx="1" cy="12479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75656" y="4077072"/>
            <a:ext cx="72953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</a:t>
            </a:r>
            <a:r>
              <a:rPr lang="ru-RU" sz="2800" b="1" dirty="0" smtClean="0">
                <a:solidFill>
                  <a:srgbClr val="FFFF00"/>
                </a:solidFill>
              </a:rPr>
              <a:t>формирование УУД</a:t>
            </a:r>
          </a:p>
          <a:p>
            <a:r>
              <a:rPr lang="ru-RU" sz="2400" b="1" dirty="0" smtClean="0"/>
              <a:t>(система универсальных учебных действий)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020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4031" y="620688"/>
            <a:ext cx="37124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4"/>
                </a:solidFill>
                <a:effectLst/>
              </a:rPr>
              <a:t>Функции УУД:</a:t>
            </a:r>
            <a:endParaRPr lang="ru-RU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08420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/>
              <a:t>обеспечение возможностей обучающегося </a:t>
            </a:r>
          </a:p>
          <a:p>
            <a:r>
              <a:rPr lang="ru-RU" sz="2400" b="1" dirty="0" smtClean="0"/>
              <a:t>самостоятельно осуществлять деятельность</a:t>
            </a:r>
          </a:p>
          <a:p>
            <a:r>
              <a:rPr lang="ru-RU" sz="2400" b="1" dirty="0" smtClean="0"/>
              <a:t>учения, ставить учебные цели, искать средства и </a:t>
            </a:r>
          </a:p>
          <a:p>
            <a:r>
              <a:rPr lang="ru-RU" sz="2400" b="1" dirty="0" smtClean="0"/>
              <a:t>способы их достижения;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/>
              <a:t>создание условий для гармоничного развития </a:t>
            </a:r>
          </a:p>
          <a:p>
            <a:r>
              <a:rPr lang="ru-RU" sz="2400" b="1" dirty="0" smtClean="0"/>
              <a:t>личности со способностью </a:t>
            </a:r>
            <a:r>
              <a:rPr lang="ru-RU" sz="2400" b="1" dirty="0" err="1" smtClean="0"/>
              <a:t>самореализовываться</a:t>
            </a:r>
            <a:r>
              <a:rPr lang="ru-RU" sz="2400" b="1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/>
              <a:t>обеспечение успешного усвоения знаний, </a:t>
            </a:r>
          </a:p>
          <a:p>
            <a:r>
              <a:rPr lang="ru-RU" sz="2400" b="1" dirty="0" smtClean="0"/>
              <a:t>          формирование умений, навыков и </a:t>
            </a:r>
          </a:p>
          <a:p>
            <a:r>
              <a:rPr lang="ru-RU" sz="2400" b="1" dirty="0" smtClean="0"/>
              <a:t>           компетентностей в любой предметной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области.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294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2"/>
            <a:ext cx="54963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4"/>
                </a:solidFill>
                <a:effectLst/>
              </a:rPr>
              <a:t>4 основных блока УУД:</a:t>
            </a:r>
            <a:endParaRPr lang="ru-RU" sz="3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87" y="1657328"/>
            <a:ext cx="5253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rgbClr val="FFFF00"/>
                </a:solidFill>
              </a:rPr>
              <a:t>л</a:t>
            </a:r>
            <a:r>
              <a:rPr lang="ru-RU" sz="3200" b="1" dirty="0" smtClean="0">
                <a:solidFill>
                  <a:srgbClr val="FFFF00"/>
                </a:solidFill>
              </a:rPr>
              <a:t>ичностные действия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395029"/>
            <a:ext cx="5573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FFFF00"/>
                </a:solidFill>
              </a:rPr>
              <a:t>регулятивные действия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4273" y="3095610"/>
            <a:ext cx="6085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FFFF00"/>
                </a:solidFill>
              </a:rPr>
              <a:t>познавательные действия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3782382"/>
            <a:ext cx="640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FFFF00"/>
                </a:solidFill>
              </a:rPr>
              <a:t>коммуникативные действия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987824" y="2276872"/>
            <a:ext cx="3024336" cy="1800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Личностные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548680"/>
            <a:ext cx="266429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Осмысление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828" y="4663934"/>
            <a:ext cx="2688569" cy="13900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548680"/>
            <a:ext cx="2688569" cy="13900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6667" y="931658"/>
            <a:ext cx="2383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Осознание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02741" y="4654249"/>
            <a:ext cx="2473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Принятие</a:t>
            </a:r>
          </a:p>
          <a:p>
            <a:r>
              <a:rPr lang="ru-RU" sz="2800" b="1" dirty="0" smtClean="0"/>
              <a:t>жизненных</a:t>
            </a:r>
          </a:p>
          <a:p>
            <a:r>
              <a:rPr lang="ru-RU" sz="2800" b="1" dirty="0" smtClean="0"/>
              <a:t>ценностей</a:t>
            </a:r>
            <a:endParaRPr lang="ru-RU" sz="28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2627784" y="1584891"/>
            <a:ext cx="792088" cy="9800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093311">
            <a:off x="4048512" y="3714283"/>
            <a:ext cx="926672" cy="110956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275374">
            <a:off x="5430016" y="1424610"/>
            <a:ext cx="926672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99792" y="2338028"/>
            <a:ext cx="3672408" cy="16561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Регулятивные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606164"/>
            <a:ext cx="31683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Саморегуляция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7029" y="2544946"/>
            <a:ext cx="20882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Оценка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01263" y="2472968"/>
            <a:ext cx="2076074" cy="1011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Контроль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548680"/>
            <a:ext cx="348716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Коррекция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342243"/>
            <a:ext cx="2880320" cy="9388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390" y="5405396"/>
            <a:ext cx="3061922" cy="93886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9114" y="4342243"/>
            <a:ext cx="3396318" cy="9388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9208" y="4595648"/>
            <a:ext cx="2802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Планирование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09898" y="4550065"/>
            <a:ext cx="3355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Прогнозирование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35358" y="5675836"/>
            <a:ext cx="2918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Целеполагание</a:t>
            </a:r>
            <a:endParaRPr lang="ru-RU" sz="28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209898" y="1268760"/>
            <a:ext cx="943567" cy="12761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711593">
            <a:off x="5183094" y="3301271"/>
            <a:ext cx="1072989" cy="14082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202955">
            <a:off x="2683057" y="1177643"/>
            <a:ext cx="1072989" cy="140829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094902">
            <a:off x="2602359" y="3544685"/>
            <a:ext cx="843334" cy="110687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058851">
            <a:off x="2418246" y="2483569"/>
            <a:ext cx="642353" cy="8430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624720">
            <a:off x="4044576" y="3961576"/>
            <a:ext cx="1189550" cy="156128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115242">
            <a:off x="6278704" y="2733218"/>
            <a:ext cx="840281" cy="105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7784" y="2420888"/>
            <a:ext cx="3960440" cy="1800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Познавательные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2131" y="600102"/>
            <a:ext cx="410445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Поиск, отбор,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структурирование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информации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919" y="4805250"/>
            <a:ext cx="3558538" cy="11095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4776548"/>
            <a:ext cx="2975106" cy="11095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903" y="600102"/>
            <a:ext cx="3287753" cy="14034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57089" y="1040223"/>
            <a:ext cx="3070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Моделирование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2657" y="4836693"/>
            <a:ext cx="3103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Логические действия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39535" y="4836693"/>
            <a:ext cx="3567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Способы решения</a:t>
            </a:r>
          </a:p>
          <a:p>
            <a:r>
              <a:rPr lang="ru-RU" sz="2800" b="1" dirty="0" smtClean="0"/>
              <a:t>задач</a:t>
            </a:r>
            <a:endParaRPr lang="ru-RU" sz="28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3906661" y="1686705"/>
            <a:ext cx="599094" cy="9756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391099">
            <a:off x="2940498" y="4007227"/>
            <a:ext cx="731583" cy="110347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134052">
            <a:off x="5613752" y="1561350"/>
            <a:ext cx="731583" cy="110347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327957">
            <a:off x="5613632" y="3970478"/>
            <a:ext cx="731583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5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75288" y="1952314"/>
            <a:ext cx="3744416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Коммуникативные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551930"/>
            <a:ext cx="3528392" cy="137437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Планирование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dirty="0" smtClean="0">
                <a:solidFill>
                  <a:schemeClr val="tx1"/>
                </a:solidFill>
              </a:rPr>
              <a:t>чебного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сотрудничества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79" y="3803892"/>
            <a:ext cx="3437499" cy="11794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918" y="5094714"/>
            <a:ext cx="3716580" cy="9981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486" y="3756157"/>
            <a:ext cx="3963281" cy="14730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704" y="1748211"/>
            <a:ext cx="2341641" cy="12971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80" y="481593"/>
            <a:ext cx="3215712" cy="13333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18022" y="706432"/>
            <a:ext cx="2056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Постановка </a:t>
            </a:r>
          </a:p>
          <a:p>
            <a:r>
              <a:rPr lang="ru-RU" sz="2400" b="1" dirty="0" smtClean="0"/>
              <a:t>вопросов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44207" y="1926304"/>
            <a:ext cx="2520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Разрешение</a:t>
            </a:r>
          </a:p>
          <a:p>
            <a:r>
              <a:rPr lang="ru-RU" sz="2400" b="1" dirty="0" smtClean="0"/>
              <a:t>конфликтов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55466" y="3825271"/>
            <a:ext cx="3411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Контроль, </a:t>
            </a:r>
          </a:p>
          <a:p>
            <a:r>
              <a:rPr lang="ru-RU" sz="2400" b="1" dirty="0" smtClean="0"/>
              <a:t>коррекция, оценка</a:t>
            </a:r>
          </a:p>
          <a:p>
            <a:r>
              <a:rPr lang="ru-RU" sz="2400" b="1" dirty="0" smtClean="0"/>
              <a:t>действий партнера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0217" y="5183989"/>
            <a:ext cx="2935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Умение выражать</a:t>
            </a:r>
          </a:p>
          <a:p>
            <a:r>
              <a:rPr lang="ru-RU" sz="2400" b="1" dirty="0"/>
              <a:t>с</a:t>
            </a:r>
            <a:r>
              <a:rPr lang="ru-RU" sz="2400" b="1" dirty="0" smtClean="0"/>
              <a:t>вои мысли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76341" y="3824382"/>
            <a:ext cx="3383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Владение</a:t>
            </a:r>
          </a:p>
          <a:p>
            <a:r>
              <a:rPr lang="ru-RU" sz="2400" b="1" dirty="0" smtClean="0"/>
              <a:t>формами речи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3491880" y="1537429"/>
            <a:ext cx="768016" cy="8593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125139">
            <a:off x="6230407" y="3296894"/>
            <a:ext cx="902286" cy="98763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572658" y="3293478"/>
            <a:ext cx="803337" cy="87933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06001">
            <a:off x="6172457" y="1875808"/>
            <a:ext cx="902286" cy="98763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474101">
            <a:off x="3554857" y="3658684"/>
            <a:ext cx="1451277" cy="158856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12283">
            <a:off x="4980803" y="1421867"/>
            <a:ext cx="902286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179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Wingdings</vt:lpstr>
      <vt:lpstr>Diseño predeterminado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дет.сад52_учитель</cp:lastModifiedBy>
  <cp:revision>47</cp:revision>
  <dcterms:created xsi:type="dcterms:W3CDTF">2009-10-07T17:55:06Z</dcterms:created>
  <dcterms:modified xsi:type="dcterms:W3CDTF">2016-02-08T01:19:50Z</dcterms:modified>
</cp:coreProperties>
</file>