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72" r:id="rId3"/>
    <p:sldId id="273" r:id="rId4"/>
    <p:sldId id="274" r:id="rId5"/>
    <p:sldId id="275" r:id="rId6"/>
    <p:sldId id="276" r:id="rId7"/>
    <p:sldId id="277" r:id="rId8"/>
    <p:sldId id="278" r:id="rId9"/>
    <p:sldId id="264" r:id="rId10"/>
    <p:sldId id="267" r:id="rId11"/>
    <p:sldId id="271" r:id="rId12"/>
    <p:sldId id="263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12.02.2016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12.02.2016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12.02.2016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12.02.2016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12.02.2016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12.02.2016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12.02.2016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476672"/>
            <a:ext cx="8964488" cy="4176464"/>
          </a:xfrm>
        </p:spPr>
        <p:txBody>
          <a:bodyPr>
            <a:noAutofit/>
          </a:bodyPr>
          <a:lstStyle/>
          <a:p>
            <a:pPr algn="ctr"/>
            <a:r>
              <a:rPr lang="ru-RU" sz="7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РАЗВИВАЮЩИЕ ИГРЫ </a:t>
            </a:r>
            <a:br>
              <a:rPr lang="ru-RU" sz="7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7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ДЛЯ ДЕТЕЙ </a:t>
            </a:r>
            <a:br>
              <a:rPr lang="ru-RU" sz="7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7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4-5ЛЕТ.</a:t>
            </a:r>
            <a:endParaRPr lang="ru-RU" sz="7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292080" y="4869160"/>
            <a:ext cx="3600400" cy="1443608"/>
          </a:xfrm>
        </p:spPr>
        <p:txBody>
          <a:bodyPr>
            <a:normAutofit/>
          </a:bodyPr>
          <a:lstStyle/>
          <a:p>
            <a:r>
              <a:rPr lang="ru-RU" sz="2000" dirty="0" smtClean="0"/>
              <a:t>Воспитатель: Кайсина Светлана  Юрьевна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442617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16632"/>
            <a:ext cx="8676456" cy="6120680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ИГРЫ НА РАЗВИТИЕ РЕЧИ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«Разложи и придумай рассказ»</a:t>
            </a:r>
            <a:br>
              <a:rPr lang="ru-RU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ИГРЫ НА РАЗВИТИЕ РЕЧИ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«Угадай дерево по описанию</a:t>
            </a:r>
            <a:r>
              <a:rPr lang="ru-RU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</a:t>
            </a:r>
            <a:br>
              <a:rPr lang="ru-RU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ИГРА НА </a:t>
            </a:r>
            <a:b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ЛОГИЧЕСКОЕ МЫШЛЕНИЕ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«Найди нужную цифру</a:t>
            </a:r>
            <a:r>
              <a:rPr lang="ru-RU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</a:t>
            </a:r>
            <a:br>
              <a:rPr lang="ru-RU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ИГРА НА </a:t>
            </a:r>
            <a:b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ЛОГИЧЕСКОЕ МЫШЛЕНИЕ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«Найди тень»</a:t>
            </a:r>
          </a:p>
        </p:txBody>
      </p:sp>
    </p:spTree>
    <p:extLst>
      <p:ext uri="{BB962C8B-B14F-4D97-AF65-F5344CB8AC3E}">
        <p14:creationId xmlns:p14="http://schemas.microsoft.com/office/powerpoint/2010/main" val="1979014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548680"/>
            <a:ext cx="8676456" cy="4752528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ИГРА НА </a:t>
            </a:r>
            <a:b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РАЗВИТИЕ МЫШЛЕНИЯ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«У кого что есть?»</a:t>
            </a:r>
            <a:br>
              <a:rPr lang="ru-RU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600" b="1" dirty="0">
                <a:solidFill>
                  <a:srgbClr val="575F6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ИГРА НА </a:t>
            </a:r>
            <a:br>
              <a:rPr lang="ru-RU" sz="3600" b="1" dirty="0">
                <a:solidFill>
                  <a:srgbClr val="575F6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600" b="1" dirty="0">
                <a:solidFill>
                  <a:srgbClr val="575F6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РАЗВИТИЕ МЫШЛЕНИЯ</a:t>
            </a:r>
            <a:r>
              <a:rPr lang="ru-RU" sz="2700" b="1" dirty="0">
                <a:solidFill>
                  <a:srgbClr val="575F6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700" b="1" dirty="0">
                <a:solidFill>
                  <a:srgbClr val="575F6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7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«Что бывает?» (желтое, зеленое, и т.д</a:t>
            </a:r>
            <a:r>
              <a:rPr lang="ru-RU" sz="27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.)</a:t>
            </a:r>
            <a:br>
              <a:rPr lang="ru-RU" sz="27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00818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07504" y="188640"/>
            <a:ext cx="8856984" cy="626469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9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СПАСИБО ЗА ВНИМАНИЕ</a:t>
            </a:r>
            <a:endParaRPr lang="ru-RU" sz="9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59119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1143000"/>
          </a:xfrm>
        </p:spPr>
        <p:txBody>
          <a:bodyPr>
            <a:normAutofit/>
          </a:bodyPr>
          <a:lstStyle/>
          <a:p>
            <a:pPr algn="ctr"/>
            <a:r>
              <a:rPr lang="ru-RU" sz="6000" b="1" dirty="0" smtClean="0"/>
              <a:t>АКТУАЛЬНОСТЬ</a:t>
            </a:r>
            <a:endParaRPr lang="ru-RU" sz="6000" b="1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 smtClean="0"/>
              <a:t>	Игра – это естественный способ развития ребенка. Только в игре ребенок радостно и легко, как цветок под солнцем, раскрывает свои творческие способности, осваивает и закрепляет новые навыки и знания. </a:t>
            </a:r>
          </a:p>
          <a:p>
            <a:pPr marL="0" indent="0">
              <a:buNone/>
            </a:pPr>
            <a:r>
              <a:rPr lang="ru-RU" sz="2800" dirty="0"/>
              <a:t>	</a:t>
            </a:r>
            <a:r>
              <a:rPr lang="ru-RU" sz="2800" dirty="0" smtClean="0"/>
              <a:t>Развивает наблюдательность, фантазию, память, учится размышлять, анализировать, преодолевать трудности, одновременно впитывая неоценимый опыт общения.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003169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95536" y="1052736"/>
            <a:ext cx="7848872" cy="4945760"/>
          </a:xfrm>
        </p:spPr>
        <p:txBody>
          <a:bodyPr/>
          <a:lstStyle/>
          <a:p>
            <a:pPr marL="0" lvl="0" indent="0">
              <a:buClr>
                <a:srgbClr val="FE8637"/>
              </a:buClr>
              <a:buNone/>
            </a:pPr>
            <a:r>
              <a:rPr lang="ru-RU" sz="2800" dirty="0" smtClean="0">
                <a:solidFill>
                  <a:prstClr val="black"/>
                </a:solidFill>
              </a:rPr>
              <a:t>	</a:t>
            </a:r>
            <a:r>
              <a:rPr lang="ru-RU" sz="3200" dirty="0" smtClean="0">
                <a:solidFill>
                  <a:prstClr val="black"/>
                </a:solidFill>
              </a:rPr>
              <a:t>Занимаясь </a:t>
            </a:r>
            <a:r>
              <a:rPr lang="ru-RU" sz="3200" dirty="0">
                <a:solidFill>
                  <a:prstClr val="black"/>
                </a:solidFill>
              </a:rPr>
              <a:t>с детьми, я понимаю, что совместная развивающая игра, как ни что другое способствует </a:t>
            </a:r>
            <a:r>
              <a:rPr lang="ru-RU" sz="3200" dirty="0" smtClean="0">
                <a:solidFill>
                  <a:prstClr val="black"/>
                </a:solidFill>
              </a:rPr>
              <a:t>укреплению доверительных </a:t>
            </a:r>
            <a:r>
              <a:rPr lang="ru-RU" sz="3200" dirty="0">
                <a:solidFill>
                  <a:prstClr val="black"/>
                </a:solidFill>
              </a:rPr>
              <a:t>отношений. </a:t>
            </a:r>
            <a:r>
              <a:rPr lang="ru-RU" sz="3200" dirty="0" smtClean="0">
                <a:solidFill>
                  <a:prstClr val="black"/>
                </a:solidFill>
              </a:rPr>
              <a:t>	</a:t>
            </a:r>
          </a:p>
          <a:p>
            <a:pPr marL="0" lvl="0" indent="0">
              <a:buClr>
                <a:srgbClr val="FE8637"/>
              </a:buClr>
              <a:buNone/>
            </a:pPr>
            <a:r>
              <a:rPr lang="ru-RU" sz="3200" dirty="0">
                <a:solidFill>
                  <a:prstClr val="black"/>
                </a:solidFill>
              </a:rPr>
              <a:t>	</a:t>
            </a:r>
            <a:r>
              <a:rPr lang="ru-RU" sz="3200" dirty="0" smtClean="0">
                <a:solidFill>
                  <a:prstClr val="black"/>
                </a:solidFill>
              </a:rPr>
              <a:t>Эти </a:t>
            </a:r>
            <a:r>
              <a:rPr lang="ru-RU" sz="3200" dirty="0">
                <a:solidFill>
                  <a:prstClr val="black"/>
                </a:solidFill>
              </a:rPr>
              <a:t>игры помогут сделать процесс </a:t>
            </a:r>
            <a:r>
              <a:rPr lang="ru-RU" sz="3200" dirty="0" smtClean="0">
                <a:solidFill>
                  <a:prstClr val="black"/>
                </a:solidFill>
              </a:rPr>
              <a:t>всестороннего </a:t>
            </a:r>
            <a:r>
              <a:rPr lang="ru-RU" sz="3200" dirty="0">
                <a:solidFill>
                  <a:prstClr val="black"/>
                </a:solidFill>
              </a:rPr>
              <a:t>обучения и развития ребенка осмысленным, увлекательным, эффективным.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92479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07288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ЗАДАЧИ ДЛЯ ДЕТЕЙ</a:t>
            </a:r>
            <a:endParaRPr lang="ru-RU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147248" cy="4873752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Познакомить детей с новыми </a:t>
            </a:r>
            <a:r>
              <a:rPr lang="ru-RU" sz="2800" dirty="0"/>
              <a:t>и</a:t>
            </a:r>
            <a:r>
              <a:rPr lang="ru-RU" sz="2800" dirty="0" smtClean="0"/>
              <a:t>грами</a:t>
            </a:r>
          </a:p>
          <a:p>
            <a:r>
              <a:rPr lang="ru-RU" sz="2800" dirty="0" smtClean="0"/>
              <a:t>Развивать интерес к развивающим играм</a:t>
            </a:r>
          </a:p>
          <a:p>
            <a:r>
              <a:rPr lang="ru-RU" sz="2800" dirty="0" smtClean="0"/>
              <a:t>Развивать у детей активную мыслительную деятельность через развивающие игры и создание интереса к поставленной задаче</a:t>
            </a:r>
          </a:p>
          <a:p>
            <a:r>
              <a:rPr lang="ru-RU" sz="2800" dirty="0" smtClean="0"/>
              <a:t>Формировать у детей способность принимать предложенные им задачи, решать их самостоятельно через развивающие игры.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530776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16632"/>
            <a:ext cx="9036496" cy="1080120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ПРИНЦИЫ В ОСНОВЕ РАЗВИВАЮЩИХ ИГР</a:t>
            </a:r>
            <a:endParaRPr lang="ru-RU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412776"/>
            <a:ext cx="8147248" cy="5061176"/>
          </a:xfrm>
        </p:spPr>
        <p:txBody>
          <a:bodyPr>
            <a:normAutofit/>
          </a:bodyPr>
          <a:lstStyle/>
          <a:p>
            <a:pPr marL="800100" indent="-342900" algn="just">
              <a:buFont typeface="Arial" pitchFamily="34" charset="0"/>
              <a:buChar char="•"/>
            </a:pPr>
            <a:r>
              <a:rPr lang="ru-RU" dirty="0" smtClean="0">
                <a:solidFill>
                  <a:srgbClr val="000000"/>
                </a:solidFill>
                <a:latin typeface="Arial"/>
              </a:rPr>
              <a:t>совмещение </a:t>
            </a:r>
            <a:r>
              <a:rPr lang="ru-RU" dirty="0">
                <a:solidFill>
                  <a:srgbClr val="000000"/>
                </a:solidFill>
                <a:latin typeface="Arial"/>
              </a:rPr>
              <a:t>в деятельности ребенка элементов игры и учения и постепенный переход от игр – забав через  игры – задачи к учебно-познавательной деятельности;</a:t>
            </a:r>
            <a:endParaRPr lang="ru-RU" sz="1800" dirty="0">
              <a:solidFill>
                <a:srgbClr val="000000"/>
              </a:solidFill>
              <a:latin typeface="Arial"/>
            </a:endParaRPr>
          </a:p>
          <a:p>
            <a:pPr marL="800100" indent="-342900" algn="just">
              <a:buFont typeface="Arial" pitchFamily="34" charset="0"/>
              <a:buChar char="•"/>
            </a:pPr>
            <a:r>
              <a:rPr lang="ru-RU" dirty="0">
                <a:solidFill>
                  <a:srgbClr val="000000"/>
                </a:solidFill>
                <a:latin typeface="Arial"/>
              </a:rPr>
              <a:t>постепенное усложнение обучающей задачи и условий игры;</a:t>
            </a:r>
            <a:endParaRPr lang="ru-RU" sz="1800" dirty="0">
              <a:solidFill>
                <a:srgbClr val="000000"/>
              </a:solidFill>
              <a:latin typeface="Arial"/>
            </a:endParaRPr>
          </a:p>
          <a:p>
            <a:pPr marL="800100" indent="-342900" algn="just">
              <a:buFont typeface="Arial" pitchFamily="34" charset="0"/>
              <a:buChar char="•"/>
            </a:pPr>
            <a:r>
              <a:rPr lang="ru-RU" dirty="0">
                <a:solidFill>
                  <a:srgbClr val="000000"/>
                </a:solidFill>
                <a:latin typeface="Arial"/>
              </a:rPr>
              <a:t>повышение умственной активности ребенка в решении предлагаемых задач;</a:t>
            </a:r>
            <a:endParaRPr lang="ru-RU" sz="1800" dirty="0">
              <a:solidFill>
                <a:srgbClr val="000000"/>
              </a:solidFill>
              <a:latin typeface="Arial"/>
            </a:endParaRPr>
          </a:p>
          <a:p>
            <a:pPr marL="800100" indent="-342900" algn="just">
              <a:buFont typeface="Arial" pitchFamily="34" charset="0"/>
              <a:buChar char="•"/>
            </a:pPr>
            <a:r>
              <a:rPr lang="ru-RU" dirty="0">
                <a:solidFill>
                  <a:srgbClr val="000000"/>
                </a:solidFill>
                <a:latin typeface="Arial"/>
              </a:rPr>
              <a:t>о</a:t>
            </a:r>
            <a:r>
              <a:rPr lang="ru-RU" dirty="0" smtClean="0">
                <a:solidFill>
                  <a:srgbClr val="000000"/>
                </a:solidFill>
                <a:latin typeface="Arial"/>
              </a:rPr>
              <a:t>рганическая </a:t>
            </a:r>
            <a:r>
              <a:rPr lang="ru-RU" dirty="0">
                <a:solidFill>
                  <a:srgbClr val="000000"/>
                </a:solidFill>
                <a:latin typeface="Arial"/>
              </a:rPr>
              <a:t>связь и взаимосвязь между внешней и внутренней (умственной) активностью ребенка и постепенный переход к более интенсивному умственному труду;</a:t>
            </a:r>
            <a:endParaRPr lang="ru-RU" sz="1800" dirty="0">
              <a:solidFill>
                <a:srgbClr val="000000"/>
              </a:solidFill>
              <a:latin typeface="Arial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21324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pPr algn="ctr"/>
            <a:r>
              <a:rPr lang="ru-RU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РАБОТА С РОДИТЕЛЯМИ </a:t>
            </a:r>
            <a:endParaRPr lang="ru-RU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67544" y="1772816"/>
            <a:ext cx="7457256" cy="4701136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Знакомство родителей на собрании с темами самообразования.</a:t>
            </a:r>
          </a:p>
          <a:p>
            <a:r>
              <a:rPr lang="ru-RU" sz="3200" dirty="0" smtClean="0"/>
              <a:t>Ширма «Советуем поиграть дома в развивающие игры »</a:t>
            </a:r>
          </a:p>
          <a:p>
            <a:r>
              <a:rPr lang="ru-RU" sz="3200" dirty="0" smtClean="0"/>
              <a:t>Выставка развивающих игр для родителей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515523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8496944" cy="2160240"/>
          </a:xfrm>
        </p:spPr>
        <p:txBody>
          <a:bodyPr>
            <a:noAutofit/>
          </a:bodyPr>
          <a:lstStyle/>
          <a:p>
            <a:pPr algn="ctr"/>
            <a:r>
              <a:rPr lang="ru-RU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ПЕРСПЕКТИВНЫЙ ПЛАН РАБОТЫ </a:t>
            </a:r>
            <a:br>
              <a:rPr lang="ru-RU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2015-2016Г.</a:t>
            </a:r>
            <a:endParaRPr lang="ru-RU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981102271"/>
              </p:ext>
            </p:extLst>
          </p:nvPr>
        </p:nvGraphicFramePr>
        <p:xfrm>
          <a:off x="251520" y="2564904"/>
          <a:ext cx="8179662" cy="3960439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2425758"/>
                <a:gridCol w="5753904"/>
              </a:tblGrid>
              <a:tr h="906392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СЕНТЯБРЬ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b="1" dirty="0" smtClean="0"/>
                        <a:t>Изучение литературы, </a:t>
                      </a:r>
                    </a:p>
                    <a:p>
                      <a:pPr algn="l"/>
                      <a:r>
                        <a:rPr lang="ru-RU" sz="2400" b="1" dirty="0" smtClean="0"/>
                        <a:t>картотека игр</a:t>
                      </a:r>
                      <a:endParaRPr lang="ru-RU" sz="2400" b="1" dirty="0"/>
                    </a:p>
                  </a:txBody>
                  <a:tcPr/>
                </a:tc>
              </a:tr>
              <a:tr h="906392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ОКТЯБРЬ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b="1" dirty="0" smtClean="0"/>
                        <a:t>Изготовление развивающих игр</a:t>
                      </a:r>
                      <a:endParaRPr lang="ru-RU" sz="2400" b="1" dirty="0"/>
                    </a:p>
                  </a:txBody>
                  <a:tcPr/>
                </a:tc>
              </a:tr>
              <a:tr h="1241263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НОЯБРЬ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b="1" dirty="0" smtClean="0"/>
                        <a:t>Ширма для родителей</a:t>
                      </a:r>
                      <a:r>
                        <a:rPr lang="ru-RU" sz="2400" b="1" baseline="0" dirty="0" smtClean="0"/>
                        <a:t> </a:t>
                      </a:r>
                    </a:p>
                    <a:p>
                      <a:pPr algn="l"/>
                      <a:r>
                        <a:rPr lang="ru-RU" sz="2400" b="1" baseline="0" dirty="0" smtClean="0"/>
                        <a:t>«Советуем поиграть дома </a:t>
                      </a:r>
                    </a:p>
                    <a:p>
                      <a:pPr algn="l"/>
                      <a:r>
                        <a:rPr lang="ru-RU" sz="2400" b="1" baseline="0" dirty="0" smtClean="0"/>
                        <a:t>в развивающие игры»</a:t>
                      </a:r>
                      <a:endParaRPr lang="ru-RU" sz="2400" b="1" dirty="0"/>
                    </a:p>
                  </a:txBody>
                  <a:tcPr/>
                </a:tc>
              </a:tr>
              <a:tr h="906392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ДЕКАБРЬ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b="1" dirty="0" smtClean="0"/>
                        <a:t>Составление конспекта с использование развивающих игр</a:t>
                      </a:r>
                      <a:endParaRPr lang="ru-RU" sz="24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9079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355395559"/>
              </p:ext>
            </p:extLst>
          </p:nvPr>
        </p:nvGraphicFramePr>
        <p:xfrm>
          <a:off x="395536" y="836712"/>
          <a:ext cx="8208912" cy="4752529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2785167"/>
                <a:gridCol w="5423745"/>
              </a:tblGrid>
              <a:tr h="953612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ЯНВАРЬ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Изготовление развивающих</a:t>
                      </a:r>
                      <a:r>
                        <a:rPr lang="ru-RU" sz="2400" b="1" baseline="0" dirty="0" smtClean="0"/>
                        <a:t> игр</a:t>
                      </a:r>
                      <a:endParaRPr lang="ru-RU" sz="2400" b="1" dirty="0"/>
                    </a:p>
                  </a:txBody>
                  <a:tcPr/>
                </a:tc>
              </a:tr>
              <a:tr h="948435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ФЕВРАЛЬ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Консультация для педагогов</a:t>
                      </a:r>
                      <a:endParaRPr lang="ru-RU" sz="2400" b="1" dirty="0"/>
                    </a:p>
                  </a:txBody>
                  <a:tcPr/>
                </a:tc>
              </a:tr>
              <a:tr h="948435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МАРТ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Написание статьи </a:t>
                      </a:r>
                      <a:endParaRPr lang="ru-RU" sz="2400" b="1" dirty="0"/>
                    </a:p>
                  </a:txBody>
                  <a:tcPr/>
                </a:tc>
              </a:tr>
              <a:tr h="953612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АПРЕЛЬ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Выставка для родителей с развивающими играми</a:t>
                      </a:r>
                      <a:endParaRPr lang="ru-RU" sz="2400" b="1" dirty="0"/>
                    </a:p>
                  </a:txBody>
                  <a:tcPr/>
                </a:tc>
              </a:tr>
              <a:tr h="948435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МАЙ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Рекомендации для педагогов</a:t>
                      </a:r>
                      <a:endParaRPr lang="ru-RU" sz="24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493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568952" cy="5472608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ИГРА НА РАЗВИТИЕ ТАКТИЛЬНЫХ ОЩУЩЕНИЙ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«Угадай, что лежит в воздушном шарике»</a:t>
            </a:r>
            <a:br>
              <a:rPr lang="ru-RU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ИГРЫ НА ВНИМАНИЕ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«Отыщи букву или цифру</a:t>
            </a:r>
            <a:r>
              <a:rPr lang="ru-RU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</a:t>
            </a:r>
            <a:br>
              <a:rPr lang="ru-RU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ИГРЫ НА ВНИМАНИЕ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«Найди 5 отличий»</a:t>
            </a:r>
          </a:p>
        </p:txBody>
      </p:sp>
    </p:spTree>
    <p:extLst>
      <p:ext uri="{BB962C8B-B14F-4D97-AF65-F5344CB8AC3E}">
        <p14:creationId xmlns:p14="http://schemas.microsoft.com/office/powerpoint/2010/main" val="3170036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75</TotalTime>
  <Words>166</Words>
  <Application>Microsoft Office PowerPoint</Application>
  <PresentationFormat>Экран (4:3)</PresentationFormat>
  <Paragraphs>47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Эркер</vt:lpstr>
      <vt:lpstr>РАЗВИВАЮЩИЕ ИГРЫ  ДЛЯ ДЕТЕЙ  4-5ЛЕТ.</vt:lpstr>
      <vt:lpstr>АКТУАЛЬНОСТЬ</vt:lpstr>
      <vt:lpstr>Презентация PowerPoint</vt:lpstr>
      <vt:lpstr>ЗАДАЧИ ДЛЯ ДЕТЕЙ</vt:lpstr>
      <vt:lpstr>ПРИНЦИЫ В ОСНОВЕ РАЗВИВАЮЩИХ ИГР</vt:lpstr>
      <vt:lpstr>РАБОТА С РОДИТЕЛЯМИ </vt:lpstr>
      <vt:lpstr>ПЕРСПЕКТИВНЫЙ ПЛАН РАБОТЫ  НА 2015-2016Г.</vt:lpstr>
      <vt:lpstr>Презентация PowerPoint</vt:lpstr>
      <vt:lpstr>ИГРА НА РАЗВИТИЕ ТАКТИЛЬНЫХ ОЩУЩЕНИЙ «Угадай, что лежит в воздушном шарике» ИГРЫ НА ВНИМАНИЕ «Отыщи букву или цифру» ИГРЫ НА ВНИМАНИЕ «Найди 5 отличий»</vt:lpstr>
      <vt:lpstr>ИГРЫ НА РАЗВИТИЕ РЕЧИ «Разложи и придумай рассказ» ИГРЫ НА РАЗВИТИЕ РЕЧИ «Угадай дерево по описанию» ИГРА НА  ЛОГИЧЕСКОЕ МЫШЛЕНИЕ «Найди нужную цифру» ИГРА НА  ЛОГИЧЕСКОЕ МЫШЛЕНИЕ «Найди тень»</vt:lpstr>
      <vt:lpstr>ИГРА НА  РАЗВИТИЕ МЫШЛЕНИЯ «У кого что есть?» ИГРА НА  РАЗВИТИЕ МЫШЛЕНИЯ «Что бывает?» (желтое, зеленое, и т.д.)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РАЗВИВАЮЩИЕ ИГРЫ  ДЛЯ ДЕТЕЙ  4-5ЛЕТ.</dc:title>
  <dc:creator>ALEX</dc:creator>
  <cp:lastModifiedBy>ALEX</cp:lastModifiedBy>
  <cp:revision>18</cp:revision>
  <dcterms:created xsi:type="dcterms:W3CDTF">2016-02-03T18:26:11Z</dcterms:created>
  <dcterms:modified xsi:type="dcterms:W3CDTF">2016-02-12T08:47:42Z</dcterms:modified>
</cp:coreProperties>
</file>