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70" r:id="rId12"/>
    <p:sldId id="268" r:id="rId13"/>
    <p:sldId id="269" r:id="rId14"/>
    <p:sldId id="263" r:id="rId15"/>
    <p:sldId id="267" r:id="rId16"/>
    <p:sldId id="271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картинки\обои\svet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57158" y="5572140"/>
            <a:ext cx="864396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Выступление подготовила: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учитель начальных классов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МБОУ «СОШ №2 г. Щигры Курской области»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Медведева Оксана Викторовна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00034" y="1714488"/>
            <a:ext cx="828680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Использование краеведческого материала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на уроках «Окружающий мир»</a:t>
            </a:r>
            <a:endParaRPr kumimoji="0" lang="ru-RU" sz="4800" b="1" i="0" u="none" strike="noStrike" cap="none" normalizeH="0" baseline="0" dirty="0" smtClean="0">
              <a:ln>
                <a:noFill/>
              </a:ln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картинки\обои\svet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0" name="Picture 2" descr="M:\5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533" y="142852"/>
            <a:ext cx="9117467" cy="65722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картинки\обои\svet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1746" name="Picture 2" descr="M:\Школа\DSC_478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2844" y="285728"/>
            <a:ext cx="4179122" cy="2786082"/>
          </a:xfrm>
          <a:prstGeom prst="rect">
            <a:avLst/>
          </a:prstGeom>
          <a:noFill/>
        </p:spPr>
      </p:pic>
      <p:pic>
        <p:nvPicPr>
          <p:cNvPr id="31747" name="Picture 3" descr="M:\Школа\DSC_475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72000" y="285728"/>
            <a:ext cx="4393436" cy="2928958"/>
          </a:xfrm>
          <a:prstGeom prst="rect">
            <a:avLst/>
          </a:prstGeom>
          <a:noFill/>
        </p:spPr>
      </p:pic>
      <p:pic>
        <p:nvPicPr>
          <p:cNvPr id="31749" name="Picture 5" descr="M:\Школа\DSC_4709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2844" y="3643314"/>
            <a:ext cx="4400483" cy="2933656"/>
          </a:xfrm>
          <a:prstGeom prst="rect">
            <a:avLst/>
          </a:prstGeom>
          <a:noFill/>
        </p:spPr>
      </p:pic>
      <p:pic>
        <p:nvPicPr>
          <p:cNvPr id="31750" name="Picture 6" descr="M:\Школа\DSC_4743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643438" y="3633758"/>
            <a:ext cx="4286280" cy="28575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картинки\обои\svet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6" name="Picture 2" descr="http://www.outdoors.ru/foto/album/3036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34" y="500042"/>
            <a:ext cx="3429024" cy="2726075"/>
          </a:xfrm>
          <a:prstGeom prst="rect">
            <a:avLst/>
          </a:prstGeom>
          <a:noFill/>
        </p:spPr>
      </p:pic>
      <p:pic>
        <p:nvPicPr>
          <p:cNvPr id="1030" name="Picture 6" descr="http://www.outdoors.ru/foto/album/3039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143504" y="571480"/>
            <a:ext cx="3333741" cy="2500306"/>
          </a:xfrm>
          <a:prstGeom prst="rect">
            <a:avLst/>
          </a:prstGeom>
          <a:noFill/>
        </p:spPr>
      </p:pic>
      <p:pic>
        <p:nvPicPr>
          <p:cNvPr id="1032" name="Picture 8" descr="http://upload.wikimedia.org/wikipedia/commons/thumb/8/80/Shchigry_Local_History_Museum_1.jpg/800px-Shchigry_Local_History_Museum_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28596" y="3643314"/>
            <a:ext cx="4071966" cy="2712948"/>
          </a:xfrm>
          <a:prstGeom prst="rect">
            <a:avLst/>
          </a:prstGeom>
          <a:noFill/>
        </p:spPr>
      </p:pic>
      <p:pic>
        <p:nvPicPr>
          <p:cNvPr id="1034" name="Picture 10" descr="http://upload.wikimedia.org/wikipedia/commons/thumb/5/5d/Shchigry_Train_Station_3.jpg/800px-Shchigry_Train_Station_3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929190" y="3571876"/>
            <a:ext cx="3929090" cy="261775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:\картинки\обои\svet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22" name="Picture 2" descr="http://hamovniki.molparlam.ru/upload/medialibrary/988/%D0%9A%D0%BE%D1%80%D0%B5%D0%BD%D0%BD%D0%B0%D1%8F%20%D0%BF%D1%83%D1%81%D1%82%D1%8B%D0%BD%D1%8C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2844" y="285728"/>
            <a:ext cx="4071966" cy="305397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71604" y="0"/>
            <a:ext cx="264860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Коренная пустынь</a:t>
            </a:r>
            <a:endParaRPr lang="ru-RU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0724" name="Picture 4" descr="http://images46.fotki.com/v1611/photos/1/1424276/6962472/101024x768-vi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00562" y="1142984"/>
            <a:ext cx="4429156" cy="293800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43438" y="714356"/>
            <a:ext cx="420704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Марьино</a:t>
            </a:r>
            <a:r>
              <a:rPr lang="ru-RU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Усадьба братьев Барятинских</a:t>
            </a:r>
            <a:endParaRPr lang="ru-RU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0726" name="Picture 6" descr="http://edu.botik.ru/proceedings/sit2015/Donbass/images/18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71472" y="4217651"/>
            <a:ext cx="4000528" cy="264034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500430" y="4572008"/>
            <a:ext cx="251748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Стрелецкая степь</a:t>
            </a:r>
            <a:endParaRPr lang="ru-RU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D:\картинки\обои\svet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285984" y="2643182"/>
            <a:ext cx="3929090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Наглядные </a:t>
            </a:r>
          </a:p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методы обучения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482" name="Picture 2" descr="C:\Users\Admin\Desktop\наблюд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142852"/>
            <a:ext cx="2468725" cy="1643074"/>
          </a:xfrm>
          <a:prstGeom prst="rect">
            <a:avLst/>
          </a:prstGeom>
          <a:noFill/>
        </p:spPr>
      </p:pic>
      <p:pic>
        <p:nvPicPr>
          <p:cNvPr id="20483" name="Picture 3" descr="C:\Users\Admin\Desktop\Урок-окружающий-мир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072198" y="4643446"/>
            <a:ext cx="2666017" cy="2002475"/>
          </a:xfrm>
          <a:prstGeom prst="rect">
            <a:avLst/>
          </a:prstGeom>
          <a:noFill/>
        </p:spPr>
      </p:pic>
      <p:pic>
        <p:nvPicPr>
          <p:cNvPr id="20484" name="Picture 4" descr="C:\Users\Admin\Desktop\опыты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4929198"/>
            <a:ext cx="2500330" cy="1721190"/>
          </a:xfrm>
          <a:prstGeom prst="rect">
            <a:avLst/>
          </a:prstGeom>
          <a:noFill/>
        </p:spPr>
      </p:pic>
      <p:pic>
        <p:nvPicPr>
          <p:cNvPr id="20485" name="Picture 5" descr="C:\Users\Admin\Desktop\0007-006-Prezentatsii-demonstratsii-i-sozdanie-modelej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429388" y="142852"/>
            <a:ext cx="2571768" cy="192945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85720" y="1857364"/>
            <a:ext cx="215757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наблюдение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00826" y="2214554"/>
            <a:ext cx="245535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демонстрация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4357694"/>
            <a:ext cx="96372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опыт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72198" y="4000504"/>
            <a:ext cx="27126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моделирование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 flipH="1" flipV="1">
            <a:off x="4893471" y="1321579"/>
            <a:ext cx="1143008" cy="10715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V="1">
            <a:off x="2714612" y="1428736"/>
            <a:ext cx="1214446" cy="785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2714612" y="4214818"/>
            <a:ext cx="1285884" cy="857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6200000" flipH="1">
            <a:off x="4643438" y="4214818"/>
            <a:ext cx="1357322" cy="9286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картинки\обои\svet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0" name="Picture 2" descr="http://parusmedia.ru/upload/blogs/be847e4d4bb19432599f38abdb7ac6c6.jpg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2844" y="747394"/>
            <a:ext cx="4071966" cy="5039060"/>
          </a:xfrm>
          <a:prstGeom prst="rect">
            <a:avLst/>
          </a:prstGeom>
          <a:noFill/>
        </p:spPr>
      </p:pic>
      <p:pic>
        <p:nvPicPr>
          <p:cNvPr id="2052" name="Picture 4" descr="http://asklove.ru/wp-content/uploads/2012/07/kormushka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00562" y="3732578"/>
            <a:ext cx="4000528" cy="3002272"/>
          </a:xfrm>
          <a:prstGeom prst="rect">
            <a:avLst/>
          </a:prstGeom>
          <a:noFill/>
        </p:spPr>
      </p:pic>
      <p:pic>
        <p:nvPicPr>
          <p:cNvPr id="2054" name="Picture 6" descr="http://mariya-sergeeva.ucoz.ru/_ph/2/210198025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643438" y="285728"/>
            <a:ext cx="4143404" cy="310755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картинки\обои\svet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571472" y="2857496"/>
            <a:ext cx="8342669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Методы формирования отношений: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500042"/>
            <a:ext cx="5125314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 smtClean="0"/>
              <a:t>метод экологической идентификации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4214818"/>
            <a:ext cx="4213269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 smtClean="0"/>
              <a:t>метод экологической эмпатии 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6248" y="1714488"/>
            <a:ext cx="4525598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 smtClean="0"/>
              <a:t>метод экологической рефлексии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43174" y="5643578"/>
            <a:ext cx="6215106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/>
              <a:t>метод поиска морфологического и поведенческого сходства природных объектов с человеком  </a:t>
            </a:r>
            <a:endParaRPr lang="ru-RU" sz="2000" dirty="0"/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картинки\обои\svet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714348" y="500042"/>
            <a:ext cx="7929618" cy="578647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sz="4400" b="1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Monotype Corsiva" pitchFamily="66" charset="0"/>
              </a:rPr>
              <a:t>Краеведческий справочник </a:t>
            </a:r>
          </a:p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Monotype Corsiva" pitchFamily="66" charset="0"/>
              </a:rPr>
              <a:t>Щигровского района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Составили</a:t>
            </a:r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ученики 1 В класса</a:t>
            </a:r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МБОУ «СОШ №2 г. Щигры Курской области»</a:t>
            </a:r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под руководством учителя</a:t>
            </a:r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Медведевой О.В.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картинки\обои\svet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3" name="Picture 1" descr="C:\Users\Admin\Desktop\Фото\музей\GEDC100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7" y="357166"/>
            <a:ext cx="4000527" cy="3000396"/>
          </a:xfrm>
          <a:prstGeom prst="rect">
            <a:avLst/>
          </a:prstGeom>
          <a:noFill/>
        </p:spPr>
      </p:pic>
      <p:pic>
        <p:nvPicPr>
          <p:cNvPr id="1027" name="Picture 3" descr="M:\3.jpe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714480" y="3500438"/>
            <a:ext cx="4357718" cy="3242454"/>
          </a:xfrm>
          <a:prstGeom prst="rect">
            <a:avLst/>
          </a:prstGeom>
          <a:noFill/>
        </p:spPr>
      </p:pic>
      <p:pic>
        <p:nvPicPr>
          <p:cNvPr id="3074" name="Picture 2" descr="C:\Users\Admin\Desktop\Фото\музей\GEDC1005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14876" y="428604"/>
            <a:ext cx="4095778" cy="307183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картинки\обои\svet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WordArt 11"/>
          <p:cNvSpPr>
            <a:spLocks noChangeArrowheads="1" noChangeShapeType="1" noTextEdit="1"/>
          </p:cNvSpPr>
          <p:nvPr/>
        </p:nvSpPr>
        <p:spPr bwMode="auto">
          <a:xfrm>
            <a:off x="928662" y="3929066"/>
            <a:ext cx="7715304" cy="2163957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ru-RU" sz="11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Спасибо  за  внимание</a:t>
            </a:r>
            <a:endParaRPr lang="ru-RU" sz="11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  <p:pic>
        <p:nvPicPr>
          <p:cNvPr id="14339" name="Picture 3" descr="C:\Documents and Settings\Кристина\Рабочий стол\1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404664"/>
            <a:ext cx="4687594" cy="274874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картинки\обои\svet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4282" y="1571612"/>
            <a:ext cx="8643966" cy="3300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Воспитание любви к родному краю, к родной культуре, к родной речи -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задача первостепенной важности, и нет необходимости это доказывать.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Но как воспитать эту любовь?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Она начинается с малого  –  с любви к своей семье,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 своему жилищу, к своей школе.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Постепенно расширяясь, эта любовь к родному  переходит в любовь к своей стране –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 ее истории, ее прошлому, настоящему,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 затем ко всему человечеству, человеческой культуре…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i="1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Д.С. Лихачев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картинки\обои\svet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143240" y="571480"/>
            <a:ext cx="2813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Задачи: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2214554"/>
            <a:ext cx="857256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воспитание у учащихся новых ценностных  ориентаций;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восприятие окружающей действительности и ее оценка;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деятельность и поведение человека в природной среде и обществе.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D:\картинки\обои\svet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Овал 1"/>
          <p:cNvSpPr/>
          <p:nvPr/>
        </p:nvSpPr>
        <p:spPr>
          <a:xfrm>
            <a:off x="3000364" y="285728"/>
            <a:ext cx="3286148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C000"/>
                </a:solidFill>
              </a:rPr>
              <a:t>«Окружающий мир»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 rot="2108772">
            <a:off x="1812082" y="1854734"/>
            <a:ext cx="821901" cy="18403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286248" y="2500306"/>
            <a:ext cx="785818" cy="22145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20015525">
            <a:off x="6281952" y="1950281"/>
            <a:ext cx="800629" cy="17479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42844" y="4143380"/>
            <a:ext cx="3357554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Формирует у школьников целостный взгляд на окружающий мир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857488" y="5500702"/>
            <a:ext cx="3714744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Помогает пониманию учащимися его материальности и познаваемости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715008" y="4214818"/>
            <a:ext cx="3214710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Способствует развитию личности ребенка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D:\картинки\обои\svet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000364" y="1285860"/>
            <a:ext cx="3000396" cy="10001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Функции краеведческого материала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15074" y="3929066"/>
            <a:ext cx="2214578" cy="857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воспитывающие</a:t>
            </a:r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4000504"/>
            <a:ext cx="2286016" cy="7858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развивающие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4000504"/>
            <a:ext cx="2071702" cy="7858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обучающие</a:t>
            </a:r>
            <a:endParaRPr lang="ru-RU" sz="2000" b="1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3429786" y="3142454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5" idx="0"/>
          </p:cNvCxnSpPr>
          <p:nvPr/>
        </p:nvCxnSpPr>
        <p:spPr>
          <a:xfrm rot="10800000" flipV="1">
            <a:off x="1607324" y="2285992"/>
            <a:ext cx="2678925" cy="1714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3" idx="0"/>
          </p:cNvCxnSpPr>
          <p:nvPr/>
        </p:nvCxnSpPr>
        <p:spPr>
          <a:xfrm>
            <a:off x="4286248" y="2285992"/>
            <a:ext cx="3036115" cy="16430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картинки\обои\svet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6386" name="Picture 2" descr="http://www.chitalnya.ru/upload2/183/1637619128450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28926" y="0"/>
            <a:ext cx="2857520" cy="4013228"/>
          </a:xfrm>
          <a:prstGeom prst="rect">
            <a:avLst/>
          </a:prstGeom>
          <a:noFill/>
        </p:spPr>
      </p:pic>
      <p:cxnSp>
        <p:nvCxnSpPr>
          <p:cNvPr id="4" name="Прямая со стрелкой 3"/>
          <p:cNvCxnSpPr/>
          <p:nvPr/>
        </p:nvCxnSpPr>
        <p:spPr>
          <a:xfrm rot="16200000" flipV="1">
            <a:off x="1500166" y="2143116"/>
            <a:ext cx="1214446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5400000">
            <a:off x="3607984" y="4607330"/>
            <a:ext cx="107157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 flipH="1" flipV="1">
            <a:off x="5572132" y="2071678"/>
            <a:ext cx="1285884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блако 11"/>
          <p:cNvSpPr/>
          <p:nvPr/>
        </p:nvSpPr>
        <p:spPr>
          <a:xfrm>
            <a:off x="0" y="285728"/>
            <a:ext cx="3357554" cy="1571636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интеллектуальная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блако 12"/>
          <p:cNvSpPr/>
          <p:nvPr/>
        </p:nvSpPr>
        <p:spPr>
          <a:xfrm>
            <a:off x="2571736" y="5214950"/>
            <a:ext cx="3143272" cy="1428760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эмоциональная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блако 13"/>
          <p:cNvSpPr/>
          <p:nvPr/>
        </p:nvSpPr>
        <p:spPr>
          <a:xfrm>
            <a:off x="5929322" y="357166"/>
            <a:ext cx="2857520" cy="1357322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волевая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 rot="19716434">
            <a:off x="-380299" y="4644691"/>
            <a:ext cx="47863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ф е р ы</a:t>
            </a:r>
            <a:endParaRPr kumimoji="0" lang="ru-RU" sz="3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 rot="1021206">
            <a:off x="5790438" y="4709443"/>
            <a:ext cx="22860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з н а н и я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картинки\обои\svet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85720" y="928670"/>
            <a:ext cx="8501122" cy="502445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Arial Black" pitchFamily="34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спользование краеведческого подхода будет способствовать: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формированию у младших школьников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научного мировоззрения и целостного взгляда на окружающий мир;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углублению и систематизации знаний учащихся о родном крае (его природе, населении, культуре, социально-экономических и экологических особенностях);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развитию личности младших школьников в эмоциональной, интеллектуальной, мотивационной сферах;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воспитанию у учащихся чувства патриотизма, гражданской ответственности, любви к природе родного края.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картинки\обои\svet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500166" y="428604"/>
            <a:ext cx="7000924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Организация работы учебного занятия: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785926"/>
            <a:ext cx="3071834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Корректировка содержания темы, исходя из природных  и экологических особенностей нашего края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28596" y="4286256"/>
            <a:ext cx="3071834" cy="14773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Составление тематического планирования уроков «Окружающего мира» с учетом краеведческого материала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143504" y="1857364"/>
            <a:ext cx="3071834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ыбор наиболее эффективных методов и приемов работы с краеведческим материалом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6314" y="4357694"/>
            <a:ext cx="3714776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Подбор необходимых учебно-наглядных средств   краеведческого содержания и оптимальных форм организации работы с краеведческим материалом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D:\картинки\обои\svet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Скругленный прямоугольник 1"/>
          <p:cNvSpPr/>
          <p:nvPr/>
        </p:nvSpPr>
        <p:spPr>
          <a:xfrm>
            <a:off x="3428992" y="2500306"/>
            <a:ext cx="2500330" cy="18573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Black" pitchFamily="34" charset="0"/>
              </a:rPr>
              <a:t>Изучение краеведческого материала</a:t>
            </a:r>
          </a:p>
          <a:p>
            <a:pPr algn="ctr"/>
            <a:r>
              <a:rPr lang="ru-RU" dirty="0" smtClean="0">
                <a:latin typeface="Arial Black" pitchFamily="34" charset="0"/>
              </a:rPr>
              <a:t>в начальной школе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642918"/>
            <a:ext cx="1954061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dirty="0" smtClean="0"/>
              <a:t>«Мой дом»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928934"/>
            <a:ext cx="2688813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dirty="0" smtClean="0"/>
              <a:t>«Родная школа»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14414" y="5500702"/>
            <a:ext cx="3243196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dirty="0" smtClean="0"/>
              <a:t>«Мой микрорайон»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72198" y="5429264"/>
            <a:ext cx="2284984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dirty="0" smtClean="0"/>
              <a:t> «Мой город»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572264" y="3000372"/>
            <a:ext cx="226215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dirty="0" smtClean="0"/>
              <a:t>«Мой район»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143504" y="571480"/>
            <a:ext cx="248952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dirty="0" smtClean="0"/>
              <a:t>«Моя область»</a:t>
            </a:r>
            <a:endParaRPr lang="ru-RU" sz="2800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248</Words>
  <PresentationFormat>Экран (4:3)</PresentationFormat>
  <Paragraphs>97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MASTER</dc:creator>
  <cp:lastModifiedBy>Игорь</cp:lastModifiedBy>
  <cp:revision>29</cp:revision>
  <dcterms:created xsi:type="dcterms:W3CDTF">2015-08-25T17:29:59Z</dcterms:created>
  <dcterms:modified xsi:type="dcterms:W3CDTF">2016-02-12T17:47:11Z</dcterms:modified>
</cp:coreProperties>
</file>