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84" r:id="rId3"/>
    <p:sldId id="257" r:id="rId4"/>
    <p:sldId id="260" r:id="rId5"/>
    <p:sldId id="261" r:id="rId6"/>
    <p:sldId id="262" r:id="rId7"/>
    <p:sldId id="263" r:id="rId8"/>
    <p:sldId id="264" r:id="rId9"/>
    <p:sldId id="271" r:id="rId10"/>
    <p:sldId id="270" r:id="rId11"/>
    <p:sldId id="267" r:id="rId12"/>
    <p:sldId id="269" r:id="rId13"/>
    <p:sldId id="272" r:id="rId14"/>
    <p:sldId id="274" r:id="rId15"/>
    <p:sldId id="276" r:id="rId16"/>
    <p:sldId id="277" r:id="rId17"/>
    <p:sldId id="275" r:id="rId18"/>
    <p:sldId id="279" r:id="rId19"/>
    <p:sldId id="286" r:id="rId20"/>
    <p:sldId id="285" r:id="rId21"/>
    <p:sldId id="280" r:id="rId22"/>
    <p:sldId id="281" r:id="rId23"/>
    <p:sldId id="288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2BA66"/>
    <a:srgbClr val="F61897"/>
    <a:srgbClr val="230FBB"/>
    <a:srgbClr val="F01E78"/>
    <a:srgbClr val="CC3300"/>
    <a:srgbClr val="9E2C37"/>
    <a:srgbClr val="B1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ln w="38100">
                <a:solidFill>
                  <a:srgbClr val="0066FF"/>
                </a:solidFill>
              </a:ln>
            </c:spPr>
          </c:dPt>
          <c:dPt>
            <c:idx val="1"/>
            <c:bubble3D val="0"/>
            <c:spPr>
              <a:ln w="38100"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ln w="38100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0.24000000000000005</c:v>
                </c:pt>
                <c:pt idx="1">
                  <c:v>0.35000000000000009</c:v>
                </c:pt>
                <c:pt idx="2">
                  <c:v>0.41000000000000009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252654560239256"/>
          <c:y val="0.37475891870967587"/>
          <c:w val="0.14622219991469895"/>
          <c:h val="0.233645966615281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94053038490709E-2"/>
          <c:y val="5.4081750115942184E-2"/>
          <c:w val="0.70341211784459212"/>
          <c:h val="0.81326758526306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4450"/>
          </c:spPr>
          <c:explosion val="25"/>
          <c:dPt>
            <c:idx val="0"/>
            <c:bubble3D val="0"/>
            <c:spPr>
              <a:ln w="50800">
                <a:solidFill>
                  <a:srgbClr val="230FBB"/>
                </a:solidFill>
              </a:ln>
            </c:spPr>
          </c:dPt>
          <c:dPt>
            <c:idx val="1"/>
            <c:bubble3D val="0"/>
            <c:spPr>
              <a:ln w="50800">
                <a:solidFill>
                  <a:srgbClr val="B1192F"/>
                </a:solidFill>
              </a:ln>
              <a:effectLst/>
            </c:spPr>
          </c:dPt>
          <c:dPt>
            <c:idx val="2"/>
            <c:bubble3D val="0"/>
            <c:spPr>
              <a:ln w="50800">
                <a:solidFill>
                  <a:srgbClr val="00B05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0.58000000000000007</c:v>
                </c:pt>
                <c:pt idx="1">
                  <c:v>0.34</c:v>
                </c:pt>
                <c:pt idx="2">
                  <c:v>8.0000000000000029E-2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09.02.2016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768752" cy="388843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01E78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F01E78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через нетрадиционную форму обучения рассказыванию.»</a:t>
            </a:r>
            <a:endParaRPr lang="ru-RU" sz="4000" dirty="0">
              <a:solidFill>
                <a:srgbClr val="F01E7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09120"/>
            <a:ext cx="5653260" cy="201622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Latha" pitchFamily="2"/>
              </a:rPr>
              <a:t>Автор: Силантьева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Latha" pitchFamily="2"/>
              </a:rPr>
              <a:t>                         Олеся Даниловна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Latha" pitchFamily="2"/>
              </a:rPr>
              <a:t>воспитатель МБДОУ Д/С №14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Latha" pitchFamily="2"/>
              </a:rPr>
              <a:t>«Ромашка»</a:t>
            </a:r>
            <a:endParaRPr lang="ru-RU" dirty="0">
              <a:solidFill>
                <a:schemeClr val="tx1"/>
              </a:solidFill>
              <a:cs typeface="Lath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635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Мнемотаблицы: «Времена года»</a:t>
            </a:r>
            <a:endParaRPr lang="ru-RU" sz="36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920880" cy="5112568"/>
          </a:xfrm>
          <a:ln w="95250">
            <a:solidFill>
              <a:srgbClr val="0066FF"/>
            </a:solidFill>
          </a:ln>
          <a:effectLst>
            <a:outerShdw blurRad="63500" dist="50800" sx="1000" sy="1000" algn="ctr" rotWithShape="0">
              <a:srgbClr val="000000">
                <a:alpha val="9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3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Дидактические таблицы по сказкам.</a:t>
            </a:r>
            <a:endParaRPr lang="ru-RU" sz="36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736" r="11669" b="3298"/>
          <a:stretch/>
        </p:blipFill>
        <p:spPr>
          <a:xfrm>
            <a:off x="1115616" y="1422400"/>
            <a:ext cx="7488832" cy="4906325"/>
          </a:xfrm>
          <a:ln w="1016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099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400050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Пересказ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Наступила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зима. Всюду белый, пушистый снег. Холодно на улице. Дети оделись тепло, и пошли гулять. Они покатались на санках, лыжах, поиграли в снежки, слепили весёлого снеговика. Хорошо зимой!</a:t>
            </a:r>
          </a:p>
        </p:txBody>
      </p:sp>
      <p:pic>
        <p:nvPicPr>
          <p:cNvPr id="7" name="Рисунок 6" descr="http://festival.1september.ru/articles/556663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5760640" cy="3571900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180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>
          <a:xfrm>
            <a:off x="1043608" y="260648"/>
            <a:ext cx="7128792" cy="4968552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07376" y="395953"/>
            <a:ext cx="226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7853" y="548888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он хлебушек душистый, вот он круглый, золотистый.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каждый дом, на каждый стол он пожаловал, пришел.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нем здоровье, сила наша. В нем чудесное тепло.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рук его растило, охраняло, берегло!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929618" cy="1417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b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«Стихи в картинках»</a:t>
            </a:r>
            <a:endParaRPr lang="ru-RU" sz="32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642" r="8969" b="1440"/>
          <a:stretch/>
        </p:blipFill>
        <p:spPr>
          <a:xfrm>
            <a:off x="971600" y="1484784"/>
            <a:ext cx="7560840" cy="5040560"/>
          </a:xfrm>
          <a:ln w="101600">
            <a:solidFill>
              <a:srgbClr val="F61897"/>
            </a:solidFill>
          </a:ln>
        </p:spPr>
      </p:pic>
    </p:spTree>
    <p:extLst>
      <p:ext uri="{BB962C8B-B14F-4D97-AF65-F5344CB8AC3E}">
        <p14:creationId xmlns:p14="http://schemas.microsoft.com/office/powerpoint/2010/main" val="24547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855" y="116632"/>
            <a:ext cx="792961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b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«Загадки в картинках»</a:t>
            </a:r>
            <a:endParaRPr lang="ru-RU" sz="32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festival.1september.ru/articles/556663/img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050266" cy="31683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27785" y="4759599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Травка зелёная,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Солнышко весёлое,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Птицы прилетели,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Громко запели.</a:t>
            </a:r>
          </a:p>
        </p:txBody>
      </p:sp>
      <p:pic>
        <p:nvPicPr>
          <p:cNvPr id="6" name="Рисунок 5" descr="http://festival.1september.ru/articles/556663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219575" cy="311581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67945" y="4759599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Лёгкая, как пёрышко, пушистая снежинка. Она часто кружится в воздухе и садится на шапки, варежки, шубы. Когда их много образуются целые сугробы.</a:t>
            </a:r>
          </a:p>
        </p:txBody>
      </p:sp>
    </p:spTree>
    <p:extLst>
      <p:ext uri="{BB962C8B-B14F-4D97-AF65-F5344CB8AC3E}">
        <p14:creationId xmlns:p14="http://schemas.microsoft.com/office/powerpoint/2010/main" val="23347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280920" cy="700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связи с введением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Федеральных государственных требований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стало переосмысление педагогами содержания и форм работы с детьми.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Интеграция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одна из важнейших и перспективных методологических направлений становления современного образования, она является одной из наиболее благоприятных форм развития детей дошкольного возраста. А использование метода мнемотехники в занятиях приносит очень хороший результат: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связная речь детей соответствует критериям программы и стандартам;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словарный запас детей от пассивного (в основном) переходит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активный.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активнее работают на занятиях.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дети научились правильно оформлять свою мысль в виде предложения, составляют рассказы из пяти и более предложений, используя их различные конструкции;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активизировался интерес к заучиванию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>На 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начало </a:t>
            </a:r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>средней группы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28688" y="1600200"/>
          <a:ext cx="79295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8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ffectLst>
                  <a:reflection blurRad="6350" stA="55000" endA="300" endPos="45500" dir="5400000" sy="-100000" algn="bl" rotWithShape="0"/>
                </a:effectLst>
              </a:rPr>
              <a:t>На </a:t>
            </a:r>
            <a:r>
              <a:rPr dirty="0" smtClean="0">
                <a:effectLst>
                  <a:reflection blurRad="6350" stA="55000" endA="300" endPos="45500" dir="5400000" sy="-100000" algn="bl" rotWithShape="0"/>
                </a:effectLst>
              </a:rPr>
              <a:t>конец </a:t>
            </a:r>
            <a:r>
              <a:rPr dirty="0">
                <a:effectLst>
                  <a:reflection blurRad="6350" stA="55000" endA="300" endPos="45500" dir="5400000" sy="-100000" algn="bl" rotWithShape="0"/>
                </a:effectLst>
              </a:rPr>
              <a:t>средней группы 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49439"/>
              </p:ext>
            </p:extLst>
          </p:nvPr>
        </p:nvGraphicFramePr>
        <p:xfrm>
          <a:off x="928688" y="1600200"/>
          <a:ext cx="79295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4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929618" cy="48139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.Вовлечь родителей в процесс речевого развития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с приемами и методами развития речи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/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созданию в домашних условиях речевой предметно - развивающей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Условия </a:t>
            </a:r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>возникновения, становления опыта работы</a:t>
            </a:r>
            <a:b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7670656" cy="4209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связной речи детей хорошо известна широкому кругу педагогических работников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Давно установлено, что в дошкольном возрасте проявляются существенные различия в уровне речи детей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показывает и мой опыт педагогической деятельности.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93">
        <p14:conveyor dir="l"/>
      </p:transition>
    </mc:Choice>
    <mc:Fallback xmlns="">
      <p:transition spd="slow" advTm="77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>Планы на будущее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929618" cy="49685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с мнемотаблицами я буду продолжать и дальше. Мне хотелось бы уделить больше внимания творческому рассказыванию, систематизировать работу по развитию у детей познавательных интересов. Постепенно осуществлять переход от творчества воспитателя к совместному творчеству ребенка со взрослым. Таким образом дети будут проявлять творческую самостоятельность, т.е. мнемотаблицы создавать, 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придумывать - </a:t>
            </a:r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вместе, сообща.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9618" cy="135416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>Результативность </a:t>
            </a: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опыта</a:t>
            </a:r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196752"/>
            <a:ext cx="792961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систематическая работа по формированию связной речи у детей с использованием нетрадиционных приемов и методов, дидактических игр и упражнений, занимательного материала, наглядных пособий, совместной работой с родителями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свои результаты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всего выше сказанного можно сделать вывод: метод наглядного моделирования  можно и нужно использовать в системе работы с детьми дошкольного возраста.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077" y="-171400"/>
            <a:ext cx="7929618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sz="36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6879" r="2670" b="3175"/>
          <a:stretch/>
        </p:blipFill>
        <p:spPr>
          <a:xfrm rot="5578269">
            <a:off x="4295774" y="840321"/>
            <a:ext cx="3879944" cy="3749744"/>
          </a:xfrm>
          <a:prstGeom prst="rect">
            <a:avLst/>
          </a:prstGeom>
          <a:ln w="635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786190"/>
            <a:ext cx="4255066" cy="2849539"/>
          </a:xfrm>
          <a:prstGeom prst="rect">
            <a:avLst/>
          </a:prstGeom>
          <a:ln w="63500">
            <a:solidFill>
              <a:srgbClr val="F61897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3598" r="2063" b="1324"/>
          <a:stretch/>
        </p:blipFill>
        <p:spPr>
          <a:xfrm rot="5239208">
            <a:off x="820255" y="694253"/>
            <a:ext cx="3232184" cy="3505694"/>
          </a:xfrm>
          <a:prstGeom prst="rect">
            <a:avLst/>
          </a:prstGeom>
          <a:ln w="76200">
            <a:solidFill>
              <a:srgbClr val="0066FF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r="12343" b="5048"/>
          <a:stretch/>
        </p:blipFill>
        <p:spPr>
          <a:xfrm>
            <a:off x="571472" y="4000743"/>
            <a:ext cx="3841158" cy="2857257"/>
          </a:xfr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18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3116"/>
            <a:ext cx="7929618" cy="1785950"/>
          </a:xfrm>
        </p:spPr>
        <p:txBody>
          <a:bodyPr>
            <a:normAutofit fontScale="90000"/>
          </a:bodyPr>
          <a:lstStyle/>
          <a:p>
            <a:r>
              <a:rPr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Актуальность </a:t>
            </a:r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</a:rPr>
              <a:t>опыта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08912" cy="4453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умений и навыков, которые необходимо развивать у дошкольников, особое внимание заслуживают умения и навыки связной речи, поскольку от степени их сформированности зависит дальнейшее развитие ребенка и приобретение им учебных знаний в системе школьного обучения. Это объясняется тем, что связная речь является способом формирования мысли, средством общения и воздействия на окружающих. </a:t>
            </a:r>
          </a:p>
        </p:txBody>
      </p:sp>
    </p:spTree>
    <p:extLst>
      <p:ext uri="{BB962C8B-B14F-4D97-AF65-F5344CB8AC3E}">
        <p14:creationId xmlns:p14="http://schemas.microsoft.com/office/powerpoint/2010/main" val="7025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714202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reflection blurRad="6350" stA="55000" endA="300" endPos="45500" dir="5400000" sy="-100000" algn="bl" rotWithShape="0"/>
                </a:effectLst>
              </a:rPr>
              <a:t>Главная цель</a:t>
            </a:r>
            <a:endParaRPr lang="ru-RU" sz="5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929618" cy="4525963"/>
          </a:xfrm>
        </p:spPr>
        <p:txBody>
          <a:bodyPr/>
          <a:lstStyle/>
          <a:p>
            <a:pPr marL="0" indent="0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Развивать связную речь      детей </a:t>
            </a:r>
            <a:r>
              <a:rPr lang="ru-RU" sz="4800" dirty="0">
                <a:solidFill>
                  <a:schemeClr val="tx1"/>
                </a:solidFill>
              </a:rPr>
              <a:t>дошкольного возраста.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8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9618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Развивать коммуникативные навыки;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Продолжать  формировать  связную  речь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через развитие различных видов памяти;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учебную мотивацию путём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увеличения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 к предложенной  деятельности.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1196752"/>
            <a:ext cx="7772400" cy="3384376"/>
          </a:xfrm>
        </p:spPr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rgbClr val="F61897"/>
                </a:solidFill>
              </a:rPr>
              <a:t>   </a:t>
            </a:r>
            <a:r>
              <a:rPr lang="ru-RU" sz="5400" dirty="0" smtClean="0">
                <a:solidFill>
                  <a:srgbClr val="F6189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Мнемотехника</a:t>
            </a:r>
            <a:r>
              <a:rPr lang="ru-RU" dirty="0" smtClean="0"/>
              <a:t> </a:t>
            </a:r>
            <a:r>
              <a:rPr lang="ru-RU" sz="4200" dirty="0">
                <a:solidFill>
                  <a:schemeClr val="tx1"/>
                </a:solidFill>
              </a:rPr>
              <a:t>- это система различных приемов, облегчающих запоминание и увеличивающих объем памяти путем образования дополнительных ассоциаций</a:t>
            </a:r>
            <a:r>
              <a:rPr lang="ru-RU" sz="5100" dirty="0">
                <a:solidFill>
                  <a:schemeClr val="tx1"/>
                </a:solidFill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34829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1207" y="341784"/>
            <a:ext cx="7929618" cy="1143000"/>
          </a:xfrm>
        </p:spPr>
        <p:txBody>
          <a:bodyPr/>
          <a:lstStyle/>
          <a:p>
            <a:r>
              <a:rPr lang="ru-RU" dirty="0" smtClean="0"/>
              <a:t>Мнемотехника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21515" y="1628800"/>
            <a:ext cx="7929618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61897"/>
                </a:solidFill>
              </a:rPr>
              <a:t> Мнемоквадраты                 Мнемодорожки</a:t>
            </a:r>
          </a:p>
          <a:p>
            <a:pPr marL="0" indent="0">
              <a:buNone/>
            </a:pPr>
            <a:r>
              <a:rPr lang="ru-RU" dirty="0">
                <a:solidFill>
                  <a:srgbClr val="F61897"/>
                </a:solidFill>
              </a:rPr>
              <a:t> </a:t>
            </a:r>
            <a:endParaRPr lang="ru-RU" dirty="0" smtClean="0">
              <a:solidFill>
                <a:srgbClr val="F61897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61897"/>
                </a:solidFill>
              </a:rPr>
              <a:t> </a:t>
            </a:r>
            <a:r>
              <a:rPr lang="ru-RU" dirty="0" smtClean="0">
                <a:solidFill>
                  <a:srgbClr val="F61897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61897"/>
                </a:solidFill>
              </a:rPr>
              <a:t> </a:t>
            </a:r>
            <a:r>
              <a:rPr lang="ru-RU" dirty="0" smtClean="0">
                <a:solidFill>
                  <a:srgbClr val="F61897"/>
                </a:solidFill>
              </a:rPr>
              <a:t>                          Мнемотаблицы</a:t>
            </a:r>
            <a:endParaRPr lang="ru-RU" dirty="0">
              <a:solidFill>
                <a:srgbClr val="F61897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644008" y="2023710"/>
            <a:ext cx="484632" cy="274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448708" flipH="1">
            <a:off x="6373666" y="1662236"/>
            <a:ext cx="432321" cy="1620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2171969">
            <a:off x="2915896" y="1673844"/>
            <a:ext cx="477557" cy="1619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3206546"/>
            <a:ext cx="3960440" cy="1014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Мнемоквадраты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57240" y="3233734"/>
            <a:ext cx="3763840" cy="10145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Мнемодорожки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44416" y="4941168"/>
            <a:ext cx="409474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Мнемотаблицы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33489" y="404664"/>
            <a:ext cx="65527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Мнемотехника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688632" cy="2736304"/>
          </a:xfrm>
          <a:ln w="76200">
            <a:solidFill>
              <a:srgbClr val="0066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996952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/>
              <a:t>Перекодирование информации.</a:t>
            </a:r>
          </a:p>
          <a:p>
            <a:r>
              <a:rPr lang="ru-RU" dirty="0"/>
              <a:t>У зимы три месяца: декабрь, январь, февраль. Зимой снег повсюду: на земле, на деревьях, на домах. Солнце светит, но не греет. В домах топят печи. Люди одеваются тепло: в меховые шубы, шапки, валенки, шерстяные шарфы, варежки. Домашние животные зимой находятся в тёплых хлевах. Дикие животные зимуют по-разному: медведь и ёжик – в спячке, белка заготовила себе корм и устроила себе тёплое дупло, сложнее зимой волку и лисе, зайчик сменил серую шубку на белую и его не заметно на белом снегу. Люди заботятся о птицах, развешивают кормушки, приносят корм. У детей зимой много развлечений: праздник Новогодней Ёлки, подарки от Деда Мороза, катания на санках, лыжах, коньках, игры со снегом. Зимой можно слепить снеговика, построить горку, крепость, поиграть в снежки.</a:t>
            </a:r>
          </a:p>
          <a:p>
            <a:pPr lvl="0"/>
            <a:r>
              <a:rPr lang="ru-RU" dirty="0"/>
              <a:t>Воспроизведение таблицы по памяти.</a:t>
            </a:r>
          </a:p>
        </p:txBody>
      </p:sp>
    </p:spTree>
    <p:extLst>
      <p:ext uri="{BB962C8B-B14F-4D97-AF65-F5344CB8AC3E}">
        <p14:creationId xmlns:p14="http://schemas.microsoft.com/office/powerpoint/2010/main" val="3046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Три этапа работы по мнемотехнике:</a:t>
            </a:r>
            <a:endParaRPr lang="ru-RU" sz="36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643050"/>
            <a:ext cx="78146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ассматривание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таблицы и разбор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на ней изображено.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перекодирования информации, т.е. преобразование из абстрактных символов слов в образы.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пересказа сказки или рассказа по заданной теме.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44154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TP101944154_template</Template>
  <TotalTime>1244</TotalTime>
  <Words>733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TP101944154_template</vt:lpstr>
      <vt:lpstr>«Развитие творческих способностей детей через нетрадиционную форму обучения рассказыванию.»</vt:lpstr>
      <vt:lpstr>  Условия возникновения, становления опыта работы </vt:lpstr>
      <vt:lpstr> Актуальность опыта работы </vt:lpstr>
      <vt:lpstr>Главная цель</vt:lpstr>
      <vt:lpstr>Задачи:</vt:lpstr>
      <vt:lpstr>Презентация PowerPoint</vt:lpstr>
      <vt:lpstr>Мнемотехника</vt:lpstr>
      <vt:lpstr> </vt:lpstr>
      <vt:lpstr>Три этапа работы по мнемотехнике:</vt:lpstr>
      <vt:lpstr>Мнемотаблицы: «Времена года»</vt:lpstr>
      <vt:lpstr>Дидактические таблицы по сказкам.</vt:lpstr>
      <vt:lpstr>Презентация PowerPoint</vt:lpstr>
      <vt:lpstr>Презентация PowerPoint</vt:lpstr>
      <vt:lpstr>Дидактический материал «Стихи в картинках»</vt:lpstr>
      <vt:lpstr>Дидактический материал «Загадки в картинках»</vt:lpstr>
      <vt:lpstr>Презентация PowerPoint</vt:lpstr>
      <vt:lpstr>На начало средней группы </vt:lpstr>
      <vt:lpstr>На конец средней группы </vt:lpstr>
      <vt:lpstr>Работа с родителями</vt:lpstr>
      <vt:lpstr>Планы на будущее </vt:lpstr>
      <vt:lpstr>Результативность опыта </vt:lpstr>
      <vt:lpstr>Методическая литература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 творческих способностей    детей дошкольного возраста через   нетрадиционную       формы обучения  рассказыванию».                Автор: Силантьева                        Олеся  Даниловна</dc:title>
  <dc:creator>alik</dc:creator>
  <cp:lastModifiedBy>алик</cp:lastModifiedBy>
  <cp:revision>106</cp:revision>
  <dcterms:created xsi:type="dcterms:W3CDTF">2014-02-22T12:49:51Z</dcterms:created>
  <dcterms:modified xsi:type="dcterms:W3CDTF">2016-02-09T17:11:15Z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