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82" r:id="rId5"/>
    <p:sldId id="259" r:id="rId6"/>
    <p:sldId id="260" r:id="rId7"/>
    <p:sldId id="261" r:id="rId8"/>
    <p:sldId id="280" r:id="rId9"/>
    <p:sldId id="286" r:id="rId10"/>
    <p:sldId id="262" r:id="rId11"/>
    <p:sldId id="287" r:id="rId12"/>
    <p:sldId id="288" r:id="rId13"/>
    <p:sldId id="263" r:id="rId14"/>
    <p:sldId id="264" r:id="rId15"/>
    <p:sldId id="277" r:id="rId16"/>
    <p:sldId id="274" r:id="rId17"/>
    <p:sldId id="275" r:id="rId18"/>
    <p:sldId id="276" r:id="rId19"/>
    <p:sldId id="279" r:id="rId20"/>
    <p:sldId id="278" r:id="rId21"/>
    <p:sldId id="265" r:id="rId22"/>
    <p:sldId id="266" r:id="rId23"/>
    <p:sldId id="267" r:id="rId24"/>
    <p:sldId id="283" r:id="rId25"/>
    <p:sldId id="289" r:id="rId26"/>
    <p:sldId id="285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F6A0-701C-48C8-A0B4-EF190CC0A488}" type="datetimeFigureOut">
              <a:rPr lang="ru-RU" smtClean="0"/>
              <a:pPr/>
              <a:t>26.12.2009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9D1B-78DB-4BB4-8E97-9B4BB6FA2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ДРЕВНИЙ ВОСТОК</a:t>
            </a:r>
            <a:endParaRPr lang="ru-RU" sz="7200" dirty="0"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«Я передаю, но не создаю, я верю в древность и люблю её».                      Конфуций</a:t>
            </a: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.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                        </a:t>
            </a:r>
            <a:r>
              <a:rPr lang="ru-RU" sz="1600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Century Schoolbook" pitchFamily="18" charset="0"/>
              </a:rPr>
              <a:t>Пашук</a:t>
            </a:r>
            <a:r>
              <a:rPr lang="ru-RU" sz="1600" dirty="0" smtClean="0">
                <a:solidFill>
                  <a:schemeClr val="tx1"/>
                </a:solidFill>
                <a:latin typeface="Century Schoolbook" pitchFamily="18" charset="0"/>
              </a:rPr>
              <a:t> Н.Г., учитель истории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                           средней школы №14          </a:t>
            </a:r>
            <a:endParaRPr lang="ru-RU" sz="36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entury Schoolbook" pitchFamily="18" charset="0"/>
              </a:rPr>
              <a:t>                              </a:t>
            </a:r>
            <a:endParaRPr lang="ru-RU" sz="40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Конкурс «Цифры  - в таблицу!»</a:t>
            </a:r>
            <a:endParaRPr lang="ru-RU" sz="60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Египет  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Междуречье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Индия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Китай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Персия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Палестина</a:t>
            </a:r>
          </a:p>
          <a:p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Финикия</a:t>
            </a:r>
          </a:p>
          <a:p>
            <a:pPr>
              <a:buNone/>
            </a:pPr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76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Конкурс «</a:t>
            </a:r>
            <a:r>
              <a:rPr lang="ru-RU" sz="6000" dirty="0" err="1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Угадайка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»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Слон и мышь (притча)</a:t>
            </a:r>
            <a:endParaRPr lang="ru-RU" sz="36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Однажды слон шел по лесу и услышал жалобный писк, доносившийся из ямы. Маленькая мышка безуспешно пыталась карабкаться по отвесным стенам ямы, чтобы выбраться наружу. Слон, посмотрев на ее бесплодные усилия, сжалился над ней и опустил в яму хобот. Мышка, усевшись на него, была мгновенно доставлена наверх. Она поблагодарила своего спасителя и пообещала ему свою помощь. Слон от удивления и возмущения захлопал ушами и сказал: «Какая может быть польза от такого маленького существа»?. Он отвернулся от неё и гордо двинулся к лесу. Прошло некоторое время, и слон упал в глубокую  яму. Она была настолько узка, что он мог лежать в ней, только подогнув ноги. Его крик, полный боли и тоски, раздавался на весь лес. Вдруг слон увидел мышку и её сородичей, подкапывающих землю. Когда они закончили работу, слон смог подняться и выбраться из нее.</a:t>
            </a:r>
          </a:p>
          <a:p>
            <a:pPr algn="just"/>
            <a:r>
              <a:rPr lang="ru-RU" sz="5100" b="1" dirty="0" smtClean="0">
                <a:solidFill>
                  <a:srgbClr val="002060"/>
                </a:solidFill>
              </a:rPr>
              <a:t>У какого народа могла появиться эта притча.</a:t>
            </a:r>
          </a:p>
          <a:p>
            <a:pPr algn="just"/>
            <a:r>
              <a:rPr lang="ru-RU" sz="5100" b="1" dirty="0" smtClean="0">
                <a:solidFill>
                  <a:srgbClr val="002060"/>
                </a:solidFill>
              </a:rPr>
              <a:t>Как вы думаете, чему должна учить людей притча о слоне и мышке?</a:t>
            </a:r>
            <a:endParaRPr lang="ru-RU" sz="5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Открытия, сделанные в Древнем  Китае</a:t>
            </a:r>
            <a:endParaRPr lang="ru-RU" dirty="0"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Если бы в древнем мире присуждали награды за изобретения и открытия, то, несомненно, большинство их получили бы китайцы. Делая надрезы на дереве, они получали смолу. После того как смола наполняла специально закрепленный сосуд, дерево оставляли отдыхать на 5 – 7 лет. Китайцы первыми  обратили внимание на удивительные качества изделий, покрытых  смолой: они были долговечны, прочны, тверды. Но вот беда, смола быстро твердела. Находчивые китайцы с блеском вышли из трудного положения. Они стали помещать в чаны крабов, и смола длительное время сохранялась в жидком состоянии. Каким же необычным свойством обладали эти существа? Оказывается, их панцири выделяли вещество, которое тормозило процесс затвердения.</a:t>
            </a:r>
          </a:p>
          <a:p>
            <a:pPr algn="just">
              <a:buNone/>
            </a:pPr>
            <a:r>
              <a:rPr lang="ru-RU" sz="4600" b="1" dirty="0" smtClean="0">
                <a:solidFill>
                  <a:srgbClr val="002060"/>
                </a:solidFill>
              </a:rPr>
              <a:t>О каком открытии идет речь?</a:t>
            </a:r>
            <a:endParaRPr lang="ru-RU" sz="4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Ответы конкурса</a:t>
            </a:r>
            <a:endParaRPr lang="ru-RU" sz="6600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Египет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1,3, 9, 13, 14, 15, 18. 20,24, 25, 28, 29, 37. 39, 40, 44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Междуречье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10,12,19,22,26,34,38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Индия 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6,16,21,31,35,36, 47,48,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Китай 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5,9, 27,30,33,43,45, 49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Персия 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4,32,52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Финикия 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7, 41, 50,51</a:t>
            </a:r>
          </a:p>
          <a:p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Палестина 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9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11,17,23,42, 46</a:t>
            </a:r>
          </a:p>
          <a:p>
            <a:pPr>
              <a:buNone/>
            </a:pPr>
            <a:r>
              <a:rPr lang="ru-RU" sz="19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Конкурс «Капитаны, вперёд!»</a:t>
            </a:r>
            <a:endParaRPr lang="ru-RU" dirty="0"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«Вычеркни лишнее слово». Найди его и объясни почему.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1.       а) Нил, Тигр, Ганг, Вавилон;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б) алфавит, пурпурная краска, корабль, бумага;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в) чай, алфавит, компас, шёлк.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2.        а) Брахман, шудры, фараон,  неприкасаемые;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б) шахматы, хлопок, корабль, сахар;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в) пирамиды, иероглифы, папирус, клинопись.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 предложения со следующими наборами слов.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1.    Египет, повелитель, фараон.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2.   Хаммурапи, чёрный камень, законы</a:t>
            </a:r>
            <a:endParaRPr lang="ru-RU" sz="2400" dirty="0" smtClean="0">
              <a:latin typeface="Monotype Corsiva" pitchFamily="66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Century Schoolbook" pitchFamily="18" charset="0"/>
              </a:rPr>
              <a:t>Памятники культуры</a:t>
            </a:r>
            <a:endParaRPr lang="ru-RU" sz="5400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latin typeface="Century Schoolbook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4400" dirty="0" smtClean="0">
                <a:latin typeface="Century Schoolbook" pitchFamily="18" charset="0"/>
              </a:rPr>
              <a:t>Определите, </a:t>
            </a:r>
          </a:p>
          <a:p>
            <a:pPr algn="just">
              <a:buNone/>
            </a:pPr>
            <a:r>
              <a:rPr lang="ru-RU" sz="4400" dirty="0" smtClean="0">
                <a:latin typeface="Century Schoolbook" pitchFamily="18" charset="0"/>
              </a:rPr>
              <a:t>в какой стране находятся эти памятники культуры, их названия.</a:t>
            </a:r>
            <a:endParaRPr lang="ru-RU" sz="4400" dirty="0">
              <a:latin typeface="Century Schoolbook" pitchFamily="18" charset="0"/>
            </a:endParaRPr>
          </a:p>
        </p:txBody>
      </p:sp>
      <p:pic>
        <p:nvPicPr>
          <p:cNvPr id="1026" name="Picture 2" descr="D:\Мои документы\Мои рисунки\пагода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36"/>
            <a:ext cx="4143404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Мои рисунки\Висячие сады Семирамиды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929089" cy="4500594"/>
          </a:xfrm>
          <a:prstGeom prst="rect">
            <a:avLst/>
          </a:prstGeom>
          <a:noFill/>
        </p:spPr>
      </p:pic>
      <p:pic>
        <p:nvPicPr>
          <p:cNvPr id="3" name="Picture 2" descr="D:\Мои документы\Мои рисунки\Великая китайская стена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00174"/>
            <a:ext cx="385765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Мои рисунки\глиняная табличка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929089" cy="4786346"/>
          </a:xfrm>
          <a:prstGeom prst="rect">
            <a:avLst/>
          </a:prstGeom>
          <a:noFill/>
        </p:spPr>
      </p:pic>
      <p:pic>
        <p:nvPicPr>
          <p:cNvPr id="3" name="Picture 2" descr="D:\Мои документы\Мои рисунки\Сфинкс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414340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Мои рисунки\Ассрия. Крылатый лев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071966" cy="4786346"/>
          </a:xfrm>
          <a:prstGeom prst="rect">
            <a:avLst/>
          </a:prstGeom>
          <a:noFill/>
        </p:spPr>
      </p:pic>
      <p:pic>
        <p:nvPicPr>
          <p:cNvPr id="3" name="Picture 2" descr="D:\Мои документы\Мои рисунки\Финикийский корабль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72012" y="1428736"/>
            <a:ext cx="3990975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entury Schoolbook" pitchFamily="18" charset="0"/>
              </a:rPr>
              <a:t>Памятники культуры</a:t>
            </a:r>
            <a:endParaRPr lang="ru-RU" sz="5400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dirty="0"/>
          </a:p>
        </p:txBody>
      </p:sp>
      <p:pic>
        <p:nvPicPr>
          <p:cNvPr id="4" name="Рисунок 3" descr="D:\Мои документы\Мои рисунки\пагода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428737"/>
            <a:ext cx="157163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Мои документы\Мои рисунки\Висячие сады Семирамиды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736"/>
            <a:ext cx="1857388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Мои документы\Мои рисунки\глиняная табличка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357298"/>
            <a:ext cx="22860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Мои документы\Мои рисунки\Великая китайская стена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1428736"/>
            <a:ext cx="221457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Мои документы\Мои рисунки\Сфинкс.bmp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1" y="3714752"/>
            <a:ext cx="20002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Мои документы\Мои рисунки\Ассрия. Крылатый лев.bmp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3643314"/>
            <a:ext cx="214313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Мои документы\Мои рисунки\Финикийский корабль.bmp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3714752"/>
            <a:ext cx="33575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err="1" smtClean="0">
                <a:solidFill>
                  <a:srgbClr val="002060"/>
                </a:solidFill>
                <a:latin typeface="Monotype Corsiva" pitchFamily="66" charset="0"/>
              </a:rPr>
              <a:t>Повторительно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 – обобщающий урок</a:t>
            </a: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Цели:</a:t>
            </a:r>
          </a:p>
          <a:p>
            <a:pPr algn="just">
              <a:buFont typeface="Wingdings" pitchFamily="2" charset="2"/>
              <a:buChar char="v"/>
            </a:pPr>
            <a:r>
              <a:rPr lang="ru-RU" i="1" u="sng" dirty="0" smtClean="0">
                <a:solidFill>
                  <a:srgbClr val="002060"/>
                </a:solidFill>
              </a:rPr>
              <a:t>образовательная:</a:t>
            </a:r>
            <a:r>
              <a:rPr lang="ru-RU" dirty="0" smtClean="0"/>
              <a:t> повторить основные события, даты, понятия, имена, страны, по теме «Древний Восток»;</a:t>
            </a:r>
          </a:p>
          <a:p>
            <a:pPr algn="just">
              <a:buFont typeface="Wingdings" pitchFamily="2" charset="2"/>
              <a:buChar char="v"/>
            </a:pPr>
            <a:r>
              <a:rPr lang="ru-RU" i="1" u="sng" dirty="0" smtClean="0">
                <a:solidFill>
                  <a:srgbClr val="002060"/>
                </a:solidFill>
              </a:rPr>
              <a:t>развивающая: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продолжать развивать память, внимание, умение мыслить, развивать интерес к истории;</a:t>
            </a:r>
          </a:p>
          <a:p>
            <a:pPr algn="just">
              <a:buFont typeface="Wingdings" pitchFamily="2" charset="2"/>
              <a:buChar char="v"/>
            </a:pPr>
            <a:r>
              <a:rPr lang="ru-RU" i="1" u="sng" dirty="0" smtClean="0">
                <a:solidFill>
                  <a:srgbClr val="002060"/>
                </a:solidFill>
              </a:rPr>
              <a:t>воспитательная:</a:t>
            </a:r>
            <a:r>
              <a:rPr lang="ru-RU" dirty="0" smtClean="0"/>
              <a:t> воспитывать чувство уважения к древней истории, к людям, жившим в те времена.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Century Schoolbook" pitchFamily="18" charset="0"/>
              </a:rPr>
              <a:t>Ответы</a:t>
            </a:r>
            <a:endParaRPr lang="ru-RU" sz="66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Индия. Пагода.</a:t>
            </a:r>
          </a:p>
          <a:p>
            <a:pPr algn="just"/>
            <a:r>
              <a:rPr lang="ru-RU" dirty="0" err="1" smtClean="0">
                <a:latin typeface="Century Schoolbook" pitchFamily="18" charset="0"/>
              </a:rPr>
              <a:t>Двуречье</a:t>
            </a:r>
            <a:r>
              <a:rPr lang="ru-RU" dirty="0" smtClean="0">
                <a:latin typeface="Century Schoolbook" pitchFamily="18" charset="0"/>
              </a:rPr>
              <a:t>. Висячие сады Семирамиды. </a:t>
            </a:r>
          </a:p>
          <a:p>
            <a:pPr algn="just"/>
            <a:r>
              <a:rPr lang="ru-RU" dirty="0" smtClean="0">
                <a:latin typeface="Century Schoolbook" pitchFamily="18" charset="0"/>
              </a:rPr>
              <a:t>Китайская стена.</a:t>
            </a:r>
          </a:p>
          <a:p>
            <a:pPr algn="just"/>
            <a:r>
              <a:rPr lang="ru-RU" dirty="0" err="1" smtClean="0">
                <a:latin typeface="Century Schoolbook" pitchFamily="18" charset="0"/>
              </a:rPr>
              <a:t>Двуречье</a:t>
            </a:r>
            <a:r>
              <a:rPr lang="ru-RU" dirty="0" smtClean="0">
                <a:latin typeface="Century Schoolbook" pitchFamily="18" charset="0"/>
              </a:rPr>
              <a:t>. Глиняная табличка. </a:t>
            </a:r>
          </a:p>
          <a:p>
            <a:pPr algn="just"/>
            <a:r>
              <a:rPr lang="ru-RU" dirty="0" err="1" smtClean="0">
                <a:latin typeface="Century Schoolbook" pitchFamily="18" charset="0"/>
              </a:rPr>
              <a:t>Египет.Сфинкс</a:t>
            </a:r>
            <a:r>
              <a:rPr lang="ru-RU" dirty="0" smtClean="0">
                <a:latin typeface="Century Schoolbook" pitchFamily="18" charset="0"/>
              </a:rPr>
              <a:t> фараона </a:t>
            </a:r>
            <a:r>
              <a:rPr lang="ru-RU" dirty="0" err="1" smtClean="0">
                <a:latin typeface="Century Schoolbook" pitchFamily="18" charset="0"/>
              </a:rPr>
              <a:t>Хефрена</a:t>
            </a:r>
            <a:r>
              <a:rPr lang="ru-RU" dirty="0" smtClean="0">
                <a:latin typeface="Century Schoolbook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Century Schoolbook" pitchFamily="18" charset="0"/>
              </a:rPr>
              <a:t>Ассирия. Крылатый лев.</a:t>
            </a:r>
          </a:p>
          <a:p>
            <a:pPr algn="just"/>
            <a:r>
              <a:rPr lang="ru-RU" dirty="0" smtClean="0">
                <a:latin typeface="Century Schoolbook" pitchFamily="18" charset="0"/>
              </a:rPr>
              <a:t>Финикия. Финикийский корабль.</a:t>
            </a:r>
          </a:p>
          <a:p>
            <a:pPr algn="just"/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Конкурс «Вам письмо»</a:t>
            </a:r>
            <a:endParaRPr lang="ru-RU" sz="6000" dirty="0"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Первое письмо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«Просьба о помощи».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«Дорогие ребята, я очень известный путешественник, но попал в трудную ситуацию, и поэтому своё имя называть не буду.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Дело вот в чём.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Однажды я захотел посетить очень красивую страну Индию, которая находится между реками Тигр и Евфрат. Там я хотел посетить столицу Индии город Вавилон, увидеть пирамиду Хеопса и  границу Тутанхамона. Когда я рассказал об этой мечте своему другу историку, тот рассмеялся и сказал, что моя мечта никогда не сбудется».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Ребята! Подскажите, в чём тут дело?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Второе письмо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«Ответ ученика на уроке истории».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«Египет – большое красивое государство, расположенное между двумя реками – Янцзы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Хуанхе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Столица Египта – город Ниневия, где жил великий египетский мудрец Конфуций, который в своих книгах рассказывал об обычаях своей страны.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Например, он говорил о том, что в Египте побеждённых царей других стран впрягали в колесницу фараонов вместо животных. В губы и ноздри им вставляли кольцо и водили на верёвке, полуголых и грязных держали в клетке у городских ворот»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вы думаете, какую оценку заслужил ученик?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Monotype Corsiva" pitchFamily="66" charset="0"/>
              </a:rPr>
              <a:t>Ответы:</a:t>
            </a:r>
            <a:endParaRPr lang="ru-RU" sz="8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Первое письмо.</a:t>
            </a:r>
          </a:p>
          <a:p>
            <a:pPr algn="just"/>
            <a:r>
              <a:rPr lang="ru-RU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Хеопс, Тутанхамон – Египет;</a:t>
            </a:r>
          </a:p>
          <a:p>
            <a:pPr algn="just"/>
            <a:r>
              <a:rPr lang="ru-RU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Тигр, Евфрат, Вавилон - </a:t>
            </a:r>
            <a:r>
              <a:rPr lang="ru-RU" sz="4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Двуречье</a:t>
            </a:r>
            <a:endParaRPr lang="ru-RU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Второе письмо.</a:t>
            </a:r>
          </a:p>
          <a:p>
            <a:pPr algn="just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Янцзы, </a:t>
            </a:r>
            <a:r>
              <a:rPr lang="ru-RU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Хуанхе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Конфуций – Китай;</a:t>
            </a:r>
          </a:p>
          <a:p>
            <a:pPr algn="just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Ниневия, обычай - Ассирия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1428736"/>
          <a:ext cx="5080000" cy="5952174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21431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Д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Р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Е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В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Я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Я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 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Д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Я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К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Т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А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glow rad="1397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Monotype Corsiva" pitchFamily="66" charset="0"/>
                        </a:rPr>
                        <a:t>Й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Monotype Corsiva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>
                          <a:glow rad="1397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Вопросы к кроссворду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Река на полуострове Индостан.</a:t>
            </a:r>
          </a:p>
          <a:p>
            <a:r>
              <a:rPr lang="ru-RU" dirty="0" smtClean="0"/>
              <a:t>2.Царь, объединивший Индию.</a:t>
            </a:r>
          </a:p>
          <a:p>
            <a:r>
              <a:rPr lang="ru-RU" dirty="0" smtClean="0"/>
              <a:t>3. Жрец в Индии.</a:t>
            </a:r>
          </a:p>
          <a:p>
            <a:r>
              <a:rPr lang="ru-RU" dirty="0" smtClean="0"/>
              <a:t>4. Китайское изобретение.</a:t>
            </a:r>
          </a:p>
          <a:p>
            <a:r>
              <a:rPr lang="ru-RU" dirty="0" smtClean="0"/>
              <a:t>5. Древнеиндийская поэма.</a:t>
            </a:r>
          </a:p>
          <a:p>
            <a:r>
              <a:rPr lang="ru-RU" dirty="0" smtClean="0"/>
              <a:t>6. Сельскохозяйственная культура, выращиваемая в Индии.</a:t>
            </a:r>
          </a:p>
          <a:p>
            <a:r>
              <a:rPr lang="ru-RU" dirty="0" smtClean="0"/>
              <a:t>7. Река в Китае.</a:t>
            </a:r>
          </a:p>
          <a:p>
            <a:r>
              <a:rPr lang="ru-RU" dirty="0" smtClean="0"/>
              <a:t>8. Группа людей в Индии со своими правами и обязанностями.</a:t>
            </a:r>
          </a:p>
          <a:p>
            <a:r>
              <a:rPr lang="ru-RU" dirty="0" smtClean="0"/>
              <a:t>9.Царь в Индии.</a:t>
            </a:r>
          </a:p>
          <a:p>
            <a:r>
              <a:rPr lang="ru-RU" dirty="0" smtClean="0"/>
              <a:t>10. Первая династия царей в Китае.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142985"/>
          <a:ext cx="6096000" cy="6135204"/>
        </p:xfrm>
        <a:graphic>
          <a:graphicData uri="http://schemas.openxmlformats.org/drawingml/2006/table">
            <a:tbl>
              <a:tblPr/>
              <a:tblGrid>
                <a:gridCol w="190480"/>
                <a:gridCol w="82552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644930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Восстановите </a:t>
                      </a:r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порядок 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букв в словах.</a:t>
                      </a: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930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(Тут сокрыты два царя, страна, а ещё большая башня, отовсюду что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видна)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65296" y="1378458"/>
          <a:ext cx="3613408" cy="4101084"/>
        </p:xfrm>
        <a:graphic>
          <a:graphicData uri="http://schemas.openxmlformats.org/drawingml/2006/table">
            <a:tbl>
              <a:tblPr/>
              <a:tblGrid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  <a:gridCol w="225838"/>
              </a:tblGrid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781" marR="487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4853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Ответы к кроссворду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Конкурс «К то быстрее»</a:t>
            </a:r>
            <a:endParaRPr lang="ru-RU" sz="6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</a:rPr>
              <a:t>1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</a:rPr>
              <a:t>Назовите все страны Древнего Востока, с которыми вы познакомились?</a:t>
            </a:r>
          </a:p>
          <a:p>
            <a:pPr algn="just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</a:rPr>
              <a:t>2.Как называлось государство, которое располагалось между Чёрным, Эгейским и Средиземным морями?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3.Что </a:t>
            </a:r>
          </a:p>
          <a:p>
            <a:pPr algn="just"/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значит «просветлённый»?</a:t>
            </a:r>
          </a:p>
          <a:p>
            <a:pPr algn="just"/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4. Кто называл Египет «Даром Нила»?</a:t>
            </a:r>
            <a:endParaRPr lang="ru-RU" sz="5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5200" dirty="0" smtClean="0">
                <a:solidFill>
                  <a:srgbClr val="002060"/>
                </a:solidFill>
                <a:latin typeface="Monotype Corsiva" pitchFamily="66" charset="0"/>
              </a:rPr>
              <a:t>4.Как называется письменность в </a:t>
            </a:r>
            <a:r>
              <a:rPr lang="ru-RU" sz="5200" dirty="0" err="1" smtClean="0">
                <a:solidFill>
                  <a:srgbClr val="002060"/>
                </a:solidFill>
                <a:latin typeface="Monotype Corsiva" pitchFamily="66" charset="0"/>
              </a:rPr>
              <a:t>Двуречье</a:t>
            </a:r>
            <a:r>
              <a:rPr lang="ru-RU" sz="5200" dirty="0" smtClean="0">
                <a:solidFill>
                  <a:srgbClr val="002060"/>
                </a:solidFill>
                <a:latin typeface="Monotype Corsiva" pitchFamily="66" charset="0"/>
              </a:rPr>
              <a:t>?</a:t>
            </a:r>
          </a:p>
          <a:p>
            <a:pPr algn="just"/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5. Кто из жителей Древнего Востока основывал свои колонии в других странах и пользовался алфавитом, обозначающим только согласные буквы?</a:t>
            </a: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800" dirty="0" smtClean="0">
                <a:solidFill>
                  <a:srgbClr val="002060"/>
                </a:solidFill>
              </a:rPr>
              <a:t>6.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На чём писали древние египтяне?</a:t>
            </a:r>
          </a:p>
          <a:p>
            <a:pPr algn="just"/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7. Кто раскрыл тайну иероглифов?</a:t>
            </a:r>
          </a:p>
          <a:p>
            <a:pPr algn="just"/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8. Подумайте, что означает «Соломоново решение»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9. Назовите самые высокие горы в мире. Они защищают Индию с севера.</a:t>
            </a:r>
          </a:p>
          <a:p>
            <a:pPr algn="just"/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10. Назовите страну, правителя которой называли «Сыном Неба», а подчинённые ему земли – «Поднебесной»</a:t>
            </a: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г. Джомолунгма (Эверест)</a:t>
            </a:r>
            <a:endParaRPr lang="ru-RU" sz="60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dirty="0" err="1" smtClean="0">
                <a:latin typeface="Century Schoolbook" pitchFamily="18" charset="0"/>
              </a:rPr>
              <a:t>Гималаи-высочайшая</a:t>
            </a:r>
            <a:r>
              <a:rPr lang="ru-RU" sz="3200" dirty="0" smtClean="0">
                <a:latin typeface="Century Schoolbook" pitchFamily="18" charset="0"/>
              </a:rPr>
              <a:t> горная система земного шара. Среди высоких гребней находится высшая точка  -Эверест высотой 8848 м.</a:t>
            </a:r>
            <a:endParaRPr lang="ru-RU" sz="3200" dirty="0">
              <a:latin typeface="Century Schoolbook" pitchFamily="18" charset="0"/>
            </a:endParaRPr>
          </a:p>
        </p:txBody>
      </p:sp>
      <p:pic>
        <p:nvPicPr>
          <p:cNvPr id="1026" name="Picture 2" descr="D:\Мои документы\Мои рисунки\Эверест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36"/>
            <a:ext cx="428628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Лес Пагод</a:t>
            </a:r>
            <a:endParaRPr lang="ru-RU" sz="6600" dirty="0"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Здесь сохранилось свыше 260 надгробных ступ настоятелей монастыря </a:t>
            </a:r>
            <a:r>
              <a:rPr lang="ru-RU" sz="4000" dirty="0" err="1" smtClean="0">
                <a:solidFill>
                  <a:srgbClr val="002060"/>
                </a:solidFill>
              </a:rPr>
              <a:t>Шаолинь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D:\Мои документы\Мои рисунки\Лес Пагод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286279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1296</Words>
  <Application>Microsoft Office PowerPoint</Application>
  <PresentationFormat>Экран (4:3)</PresentationFormat>
  <Paragraphs>301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ДРЕВНИЙ ВОСТОК</vt:lpstr>
      <vt:lpstr>Повторительно – обобщающий урок</vt:lpstr>
      <vt:lpstr>Конкурс «К то быстрее»</vt:lpstr>
      <vt:lpstr>Слайд 4</vt:lpstr>
      <vt:lpstr>Слайд 5</vt:lpstr>
      <vt:lpstr>Слайд 6</vt:lpstr>
      <vt:lpstr>Слайд 7</vt:lpstr>
      <vt:lpstr>г. Джомолунгма (Эверест)</vt:lpstr>
      <vt:lpstr>Лес Пагод</vt:lpstr>
      <vt:lpstr>Конкурс «Цифры  - в таблицу!»</vt:lpstr>
      <vt:lpstr>Конкурс «Угадайка» Слон и мышь (притча)</vt:lpstr>
      <vt:lpstr>Открытия, сделанные в Древнем  Китае</vt:lpstr>
      <vt:lpstr>Ответы конкурса</vt:lpstr>
      <vt:lpstr>Конкурс «Капитаны, вперёд!»</vt:lpstr>
      <vt:lpstr>Памятники культуры</vt:lpstr>
      <vt:lpstr>Слайд 16</vt:lpstr>
      <vt:lpstr>Слайд 17</vt:lpstr>
      <vt:lpstr>Слайд 18</vt:lpstr>
      <vt:lpstr>Памятники культуры</vt:lpstr>
      <vt:lpstr>Ответы</vt:lpstr>
      <vt:lpstr>Конкурс «Вам письмо»</vt:lpstr>
      <vt:lpstr>Слайд 22</vt:lpstr>
      <vt:lpstr>Ответы:</vt:lpstr>
      <vt:lpstr>Слайд 24</vt:lpstr>
      <vt:lpstr>Вопросы к кроссворду</vt:lpstr>
      <vt:lpstr>Слайд 26</vt:lpstr>
      <vt:lpstr>Слайд 27</vt:lpstr>
    </vt:vector>
  </TitlesOfParts>
  <Company>BTH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ВОСТОК</dc:title>
  <dc:creator>User</dc:creator>
  <cp:lastModifiedBy>User</cp:lastModifiedBy>
  <cp:revision>93</cp:revision>
  <dcterms:created xsi:type="dcterms:W3CDTF">2002-01-01T13:04:50Z</dcterms:created>
  <dcterms:modified xsi:type="dcterms:W3CDTF">2009-12-26T10:37:02Z</dcterms:modified>
</cp:coreProperties>
</file>