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14290"/>
            <a:ext cx="807249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Россия на рубеже </a:t>
            </a:r>
          </a:p>
          <a:p>
            <a:pPr algn="ctr"/>
            <a:r>
              <a:rPr lang="ru-RU" sz="6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17-18 веков</a:t>
            </a:r>
            <a:endParaRPr lang="ru-RU" sz="66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3480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2967335"/>
            <a:ext cx="7612533" cy="26048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Предпосылки 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Петровских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преобразований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В России назрели социально-экономические, внешнеполитические предпосылки будущих преобразований.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внутренние предпосылки реформ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Необходимость переустройства армии</a:t>
            </a:r>
          </a:p>
          <a:p>
            <a:pPr>
              <a:buNone/>
            </a:pPr>
            <a:r>
              <a:rPr lang="ru-RU" dirty="0" smtClean="0"/>
              <a:t>Необходимость замены системы налогов</a:t>
            </a:r>
          </a:p>
          <a:p>
            <a:pPr>
              <a:buNone/>
            </a:pPr>
            <a:r>
              <a:rPr lang="ru-RU" dirty="0" smtClean="0"/>
              <a:t>Отсутствие собственной промышленности</a:t>
            </a:r>
          </a:p>
          <a:p>
            <a:pPr>
              <a:buNone/>
            </a:pPr>
            <a:r>
              <a:rPr lang="ru-RU" dirty="0" smtClean="0"/>
              <a:t>Несовершенство системы приказов</a:t>
            </a:r>
          </a:p>
          <a:p>
            <a:pPr>
              <a:buNone/>
            </a:pPr>
            <a:r>
              <a:rPr lang="ru-RU" dirty="0" smtClean="0"/>
              <a:t>Необходимость развития образования</a:t>
            </a:r>
          </a:p>
          <a:p>
            <a:pPr>
              <a:buNone/>
            </a:pPr>
            <a:r>
              <a:rPr lang="ru-RU" dirty="0" smtClean="0"/>
              <a:t>Несовершенство управления</a:t>
            </a:r>
          </a:p>
          <a:p>
            <a:pPr>
              <a:buNone/>
            </a:pPr>
            <a:r>
              <a:rPr lang="ru-RU" dirty="0" smtClean="0"/>
              <a:t>Отсутствие единого суда</a:t>
            </a:r>
          </a:p>
          <a:p>
            <a:pPr>
              <a:buNone/>
            </a:pPr>
            <a:r>
              <a:rPr lang="ru-RU" dirty="0" smtClean="0"/>
              <a:t>Отсутствие годового бюджета</a:t>
            </a:r>
          </a:p>
          <a:p>
            <a:pPr>
              <a:buNone/>
            </a:pPr>
            <a:r>
              <a:rPr lang="ru-RU" dirty="0" smtClean="0"/>
              <a:t>Слабая </a:t>
            </a:r>
            <a:r>
              <a:rPr lang="ru-RU" dirty="0" err="1" smtClean="0"/>
              <a:t>разведанность</a:t>
            </a:r>
            <a:r>
              <a:rPr lang="ru-RU" dirty="0" smtClean="0"/>
              <a:t> полезных ископаемых</a:t>
            </a:r>
          </a:p>
          <a:p>
            <a:pPr>
              <a:buNone/>
            </a:pPr>
            <a:r>
              <a:rPr lang="ru-RU" dirty="0" smtClean="0"/>
              <a:t>Отсутствие добычи полезных ископаемых, в т.ч. золота и серебра.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Внешние предпосылки реформ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Отсутствие флота (торгового и военного)</a:t>
            </a:r>
          </a:p>
          <a:p>
            <a:r>
              <a:rPr lang="ru-RU" dirty="0" smtClean="0"/>
              <a:t>Отсутствие выхода к морям</a:t>
            </a:r>
          </a:p>
          <a:p>
            <a:r>
              <a:rPr lang="ru-RU" dirty="0" smtClean="0"/>
              <a:t>Отсутствие колоний как источника богатств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Попробуйте разделить все эти предпосылки на экономические, политические и культурные.</a:t>
            </a:r>
          </a:p>
          <a:p>
            <a:pPr>
              <a:buNone/>
            </a:pPr>
            <a:r>
              <a:rPr lang="ru-RU" b="1" dirty="0" smtClean="0"/>
              <a:t>Видно, что причины (предпосылки) реформ налицо.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 чем базировались грядущие реформы?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Наличие неразведанных полезных ископаемых</a:t>
            </a:r>
          </a:p>
          <a:p>
            <a:r>
              <a:rPr lang="ru-RU" sz="4000" dirty="0" smtClean="0"/>
              <a:t>Отсутствие угрозы потерять государственную независимость</a:t>
            </a:r>
          </a:p>
          <a:p>
            <a:r>
              <a:rPr lang="ru-RU" sz="4000" dirty="0" smtClean="0"/>
              <a:t>Наличие самобытной и богатой культуры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660066"/>
                </a:solidFill>
              </a:rPr>
              <a:t>Усиление западного влияния на Россию</a:t>
            </a:r>
            <a:endParaRPr lang="ru-RU" sz="66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преобразования </a:t>
            </a:r>
            <a:br>
              <a:rPr lang="ru-RU" dirty="0" smtClean="0"/>
            </a:br>
            <a:r>
              <a:rPr lang="ru-RU" dirty="0" smtClean="0"/>
              <a:t>Федора Алексеевича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300" dirty="0" smtClean="0"/>
              <a:t>Отмена местничества – 1682 год</a:t>
            </a:r>
          </a:p>
          <a:p>
            <a:r>
              <a:rPr lang="ru-RU" sz="3300" dirty="0" smtClean="0"/>
              <a:t>Увеличение числа полков «нового строя» – регулярной армии</a:t>
            </a:r>
          </a:p>
          <a:p>
            <a:r>
              <a:rPr lang="ru-RU" sz="3300" dirty="0" smtClean="0"/>
              <a:t>Усиление власти воевод на местах</a:t>
            </a:r>
          </a:p>
          <a:p>
            <a:r>
              <a:rPr lang="ru-RU" sz="3300" dirty="0" smtClean="0"/>
              <a:t>Упразднение некоторых приказов, сосредоточение части приказов под управлением одного лица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На что были направлены проводимые реформы?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15328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Усиление западного влияния на Россию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89586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Постоянные войны с Речью </a:t>
            </a:r>
            <a:r>
              <a:rPr lang="ru-RU" dirty="0" err="1" smtClean="0"/>
              <a:t>Посполитой</a:t>
            </a:r>
            <a:r>
              <a:rPr lang="ru-RU" dirty="0" smtClean="0"/>
              <a:t>, Швецией, Крымским ханством и Турцией – усиление западного влияния на внешнюю, внутреннюю политику, на быт и традиции населения России.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Польская шляхта привнесла новые обычаи, иностранные слова.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Приглашение для консультаций и на службу иностранных специалистов, прежде всего военных.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Участие 6 полков «иноземного строя» в войне с Польше1.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Алексее Михайловиче принят первый воинский устав по западным образцам.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Участие голландских специалистов в строительстве пушечного завода в Москве и первого русского военного корабля.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Мода на западноевропейскую одежду, танцы, иностранные языки.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-  </a:t>
            </a:r>
            <a:r>
              <a:rPr lang="ru-RU" sz="3400" i="1" dirty="0" smtClean="0"/>
              <a:t>В чем вы видите причины обращения российских правителей к европейскому опыту 17 века?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143008"/>
          </a:xfrm>
        </p:spPr>
        <p:txBody>
          <a:bodyPr/>
          <a:lstStyle/>
          <a:p>
            <a:pPr algn="ctr"/>
            <a:r>
              <a:rPr lang="ru-RU" dirty="0" err="1" smtClean="0"/>
              <a:t>Симеон</a:t>
            </a:r>
            <a:r>
              <a:rPr lang="ru-RU" dirty="0" smtClean="0"/>
              <a:t> Полоцкий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82442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Белорус.</a:t>
            </a:r>
          </a:p>
          <a:p>
            <a:r>
              <a:rPr lang="ru-RU" dirty="0" smtClean="0"/>
              <a:t>Постригся в монахи. Служил в Богоявленском монастыре в Полоцке (отсюда – Полоцкий).</a:t>
            </a:r>
          </a:p>
          <a:p>
            <a:r>
              <a:rPr lang="ru-RU" dirty="0" smtClean="0"/>
              <a:t>Писал стихи, учительствовал, имел широкое признание у населения. </a:t>
            </a:r>
          </a:p>
          <a:p>
            <a:r>
              <a:rPr lang="ru-RU" dirty="0" smtClean="0"/>
              <a:t>Выступал за объединение русского, белорусского и украинского народов. Был приглашен в Москву.</a:t>
            </a:r>
          </a:p>
          <a:p>
            <a:r>
              <a:rPr lang="ru-RU" dirty="0" smtClean="0"/>
              <a:t>Воспитывал царевичей Федора и Софью, которые под его руководством получили западное образование – первыми среди русских руководителей страны.</a:t>
            </a:r>
          </a:p>
          <a:p>
            <a:r>
              <a:rPr lang="ru-RU" dirty="0" smtClean="0"/>
              <a:t>В их правление под его влиянием отмечены целенаправленные попытки проведения реформ по западному образцу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Программа будущих преобразований России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>
              <a:buNone/>
            </a:pPr>
            <a:r>
              <a:rPr lang="ru-RU" sz="5400" dirty="0" smtClean="0">
                <a:solidFill>
                  <a:srgbClr val="660033"/>
                </a:solidFill>
              </a:rPr>
              <a:t>в замыслах, реформах и планах передовых людей того времени</a:t>
            </a:r>
            <a:endParaRPr lang="ru-RU" sz="5400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143008"/>
          </a:xfrm>
        </p:spPr>
        <p:txBody>
          <a:bodyPr/>
          <a:lstStyle/>
          <a:p>
            <a:pPr algn="ctr"/>
            <a:r>
              <a:rPr lang="ru-RU" dirty="0" smtClean="0"/>
              <a:t>А. </a:t>
            </a:r>
            <a:r>
              <a:rPr lang="ru-RU" dirty="0" err="1" smtClean="0"/>
              <a:t>Ордин-Нащокин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6730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Один из известнейших политических деятелей России 17 века. </a:t>
            </a:r>
          </a:p>
          <a:p>
            <a:r>
              <a:rPr lang="ru-RU" dirty="0" smtClean="0"/>
              <a:t>Как глава Посольского приказа выступал за расширение экономических и культурных связей со странами Западной Европы и Востока.</a:t>
            </a:r>
          </a:p>
          <a:p>
            <a:r>
              <a:rPr lang="ru-RU" dirty="0" smtClean="0"/>
              <a:t>Предлагал союз с Речью </a:t>
            </a:r>
            <a:r>
              <a:rPr lang="ru-RU" dirty="0" err="1" smtClean="0"/>
              <a:t>Посполитой</a:t>
            </a:r>
            <a:r>
              <a:rPr lang="ru-RU" dirty="0" smtClean="0"/>
              <a:t> против Турции.</a:t>
            </a:r>
          </a:p>
          <a:p>
            <a:r>
              <a:rPr lang="ru-RU" dirty="0" err="1" smtClean="0"/>
              <a:t>Андрусовское</a:t>
            </a:r>
            <a:r>
              <a:rPr lang="ru-RU" dirty="0" smtClean="0"/>
              <a:t> перемирие – его заслуга.</a:t>
            </a:r>
          </a:p>
          <a:p>
            <a:r>
              <a:rPr lang="ru-RU" dirty="0" smtClean="0"/>
              <a:t>Предлагал создать союз стран против Швеции.</a:t>
            </a:r>
          </a:p>
          <a:p>
            <a:endParaRPr lang="ru-RU" dirty="0" smtClean="0"/>
          </a:p>
          <a:p>
            <a:r>
              <a:rPr lang="ru-RU" i="1" dirty="0" smtClean="0"/>
              <a:t>По тексту учебника определите, какие реформы предлагал </a:t>
            </a:r>
            <a:r>
              <a:rPr lang="ru-RU" i="1" dirty="0" err="1" smtClean="0"/>
              <a:t>Ордин-Нащокин</a:t>
            </a:r>
            <a:r>
              <a:rPr lang="ru-RU" i="1" dirty="0" smtClean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Охарактеризовать международное и внутреннее положение России на рубеже 17-18 веков.</a:t>
            </a:r>
            <a:endParaRPr lang="ru-RU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8245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Сокращение дворянского ополчения, увеличение числа стрелецких полков, введение рекрутской повинности – шаги на пути к созданию постоянной армии.</a:t>
            </a:r>
          </a:p>
          <a:p>
            <a:r>
              <a:rPr lang="ru-RU" dirty="0" smtClean="0"/>
              <a:t>Попытка ввести элементы самоуправления по европейскому образцу, передав некоторые судебные и административные функции выборным представителям посадского населения.</a:t>
            </a:r>
          </a:p>
          <a:p>
            <a:r>
              <a:rPr lang="ru-RU" dirty="0" smtClean="0"/>
              <a:t>Отмена привилегий иностранных компаний и предоставление льгот русским купцам, основание новых мануфактур.</a:t>
            </a:r>
          </a:p>
          <a:p>
            <a:r>
              <a:rPr lang="ru-RU" dirty="0" smtClean="0"/>
              <a:t>Установление почтовой связи между Москвой, Вильно и Ригой.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Какие меры </a:t>
            </a:r>
            <a:r>
              <a:rPr lang="ru-RU" i="1" dirty="0" err="1" smtClean="0"/>
              <a:t>Ордина-Нащокина</a:t>
            </a:r>
            <a:r>
              <a:rPr lang="ru-RU" i="1" dirty="0" smtClean="0"/>
              <a:t> вы считаете важными? Почему он подвергся опале?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928694"/>
          </a:xfrm>
        </p:spPr>
        <p:txBody>
          <a:bodyPr/>
          <a:lstStyle/>
          <a:p>
            <a:pPr algn="ctr"/>
            <a:r>
              <a:rPr lang="ru-RU" dirty="0" smtClean="0"/>
              <a:t>В. Голицын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11017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Фактический правитель России в период регентства Софьи.</a:t>
            </a:r>
          </a:p>
          <a:p>
            <a:r>
              <a:rPr lang="ru-RU" dirty="0" smtClean="0"/>
              <a:t>При его поддержке открыта Славяно-греко-латинская академия (1687).</a:t>
            </a:r>
          </a:p>
          <a:p>
            <a:r>
              <a:rPr lang="ru-RU" dirty="0" smtClean="0"/>
              <a:t>Главное направление внутренней политики, по его мнению, - исправление нравов и развитие инициативы.</a:t>
            </a:r>
          </a:p>
          <a:p>
            <a:r>
              <a:rPr lang="ru-RU" dirty="0" smtClean="0"/>
              <a:t>Курс на развитие и поддержку торговли и ремесел.</a:t>
            </a:r>
          </a:p>
          <a:p>
            <a:endParaRPr lang="ru-RU" dirty="0" smtClean="0"/>
          </a:p>
          <a:p>
            <a:r>
              <a:rPr lang="ru-RU" i="1" dirty="0" smtClean="0"/>
              <a:t>Какие реформаторские планы строил В.Голицын? Почему они не были реализованы? Определите по учебнику.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6816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Предлагал отменить смертную казнь за «возмутительные слова» против власти.</a:t>
            </a:r>
          </a:p>
          <a:p>
            <a:r>
              <a:rPr lang="ru-RU" dirty="0" smtClean="0"/>
              <a:t>Принятие указов о европейских формах быта.</a:t>
            </a:r>
          </a:p>
          <a:p>
            <a:r>
              <a:rPr lang="ru-RU" dirty="0" smtClean="0"/>
              <a:t>Предлагал освободить крестьян от власти помещиков.</a:t>
            </a:r>
          </a:p>
          <a:p>
            <a:r>
              <a:rPr lang="ru-RU" dirty="0" smtClean="0"/>
              <a:t>Высказывался за введение «поголовной» подати с крестьянских хозяйств.</a:t>
            </a:r>
          </a:p>
          <a:p>
            <a:r>
              <a:rPr lang="ru-RU" dirty="0" smtClean="0"/>
              <a:t>Предлагал отказаться от дворянского ополчения и заменить его армией по западному образцу – наемной армией.</a:t>
            </a:r>
          </a:p>
          <a:p>
            <a:endParaRPr lang="ru-RU" dirty="0" smtClean="0"/>
          </a:p>
          <a:p>
            <a:r>
              <a:rPr lang="ru-RU" i="1" dirty="0" smtClean="0"/>
              <a:t>Используя документ «Иностранец Де </a:t>
            </a:r>
            <a:r>
              <a:rPr lang="ru-RU" i="1" dirty="0" err="1" smtClean="0"/>
              <a:t>ла</a:t>
            </a:r>
            <a:r>
              <a:rPr lang="ru-RU" i="1" dirty="0" smtClean="0"/>
              <a:t> </a:t>
            </a:r>
            <a:r>
              <a:rPr lang="ru-RU" i="1" dirty="0" err="1" smtClean="0"/>
              <a:t>Невилль</a:t>
            </a:r>
            <a:r>
              <a:rPr lang="ru-RU" i="1" dirty="0" smtClean="0"/>
              <a:t> о Голицыне», определите, какие еще изменения планировал ввести Голицын. 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1214446"/>
          </a:xfrm>
        </p:spPr>
        <p:txBody>
          <a:bodyPr/>
          <a:lstStyle/>
          <a:p>
            <a:pPr algn="ctr"/>
            <a:r>
              <a:rPr lang="ru-RU" dirty="0" smtClean="0"/>
              <a:t>Ю. </a:t>
            </a:r>
            <a:r>
              <a:rPr lang="ru-RU" dirty="0" err="1" smtClean="0"/>
              <a:t>Крижанич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67302"/>
          </a:xfrm>
        </p:spPr>
        <p:txBody>
          <a:bodyPr/>
          <a:lstStyle/>
          <a:p>
            <a:r>
              <a:rPr lang="ru-RU" dirty="0" smtClean="0"/>
              <a:t>Хорват. Ученый-энциклопедист.</a:t>
            </a:r>
          </a:p>
          <a:p>
            <a:r>
              <a:rPr lang="ru-RU" dirty="0" smtClean="0"/>
              <a:t>Служил в Посольском приказе, а затем в Приказе Большого дворца. </a:t>
            </a:r>
          </a:p>
          <a:p>
            <a:r>
              <a:rPr lang="ru-RU" dirty="0" smtClean="0"/>
              <a:t>Исправлял богослужебные книги. Был заподозрен в измене, выслан в Тобольск.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i="1" dirty="0" smtClean="0"/>
              <a:t>Какие идеи предлагал Ю. </a:t>
            </a:r>
            <a:r>
              <a:rPr lang="ru-RU" i="1" dirty="0" err="1" smtClean="0"/>
              <a:t>Крижанич</a:t>
            </a:r>
            <a:r>
              <a:rPr lang="ru-RU" i="1" dirty="0" smtClean="0"/>
              <a:t>? Нужны ли они были России?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824558"/>
          </a:xfrm>
        </p:spPr>
        <p:txBody>
          <a:bodyPr/>
          <a:lstStyle/>
          <a:p>
            <a:r>
              <a:rPr lang="ru-RU" dirty="0" smtClean="0"/>
              <a:t>Выступал за введение в России европейской системы образования, за просвещение населения, но предупреждал об опасности слепого заимствования западного опыта.</a:t>
            </a:r>
          </a:p>
          <a:p>
            <a:r>
              <a:rPr lang="ru-RU" dirty="0" smtClean="0"/>
              <a:t>Его главная идея – объединение всего славянства для борьбы с «немецкой опасностью».</a:t>
            </a:r>
          </a:p>
          <a:p>
            <a:r>
              <a:rPr lang="ru-RU" dirty="0" smtClean="0"/>
              <a:t>Предлагал объединить православную и католическую церковь под властью папы римского и создать единое славянское государство под властью московского царя. </a:t>
            </a:r>
          </a:p>
          <a:p>
            <a:r>
              <a:rPr lang="ru-RU" dirty="0" smtClean="0"/>
              <a:t>Предлагал реформировать самодержавную российскую власть, убрав из нее жестокие методы правления, но сохранив силу государства.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В. Ключевский. «Исторические портреты».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50387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i="1" dirty="0" smtClean="0"/>
              <a:t>Задачи, стоящие перед Россией накануне петровской эпохи.</a:t>
            </a:r>
          </a:p>
          <a:p>
            <a:pPr>
              <a:buNone/>
            </a:pPr>
            <a:r>
              <a:rPr lang="ru-RU" sz="2000" dirty="0" smtClean="0"/>
              <a:t>Вот важнейшие части этой программы: 1) Мир и даже союз с Польшей; 2) борьба со Швецией за восточный балтийский берег, с Турцией и Крымом за южную Россию; 3) завершение переустройства войска в регулярную армию; 4) замена старой сложной системы прямых налогов двумя податями, подушной и поземельной; 5) развитие внешней торговли и внутренней обрабатывающей промышленности; 6) введение городского самоуправления с целью подъема производительности и благосостояния торгово-промышленного класса; 7) освобождение крепостных крестьян с землей; 8) заведение школ не только общеобразовательных с церковным характером, но и технических, приспособленных к нуждам государства, - и все это по иноземным образцам и даже с помощью иноземных руководителей. </a:t>
            </a:r>
          </a:p>
          <a:p>
            <a:pPr>
              <a:buNone/>
            </a:pPr>
            <a:r>
              <a:rPr lang="ru-RU" sz="2000" i="1" dirty="0" smtClean="0"/>
              <a:t>Какие из этих задач предлагали решить </a:t>
            </a:r>
            <a:r>
              <a:rPr lang="ru-RU" sz="2000" i="1" dirty="0" err="1" smtClean="0"/>
              <a:t>А.Ордин-Нащокин</a:t>
            </a:r>
            <a:r>
              <a:rPr lang="ru-RU" sz="2000" i="1" dirty="0" smtClean="0"/>
              <a:t>, В. Голицын, Ю. </a:t>
            </a:r>
            <a:r>
              <a:rPr lang="ru-RU" sz="2000" i="1" dirty="0" err="1" smtClean="0"/>
              <a:t>Крижанич</a:t>
            </a:r>
            <a:r>
              <a:rPr lang="ru-RU" sz="2000" i="1" dirty="0" smtClean="0"/>
              <a:t>?</a:t>
            </a:r>
            <a:endParaRPr lang="ru-RU" sz="20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Тесты</a:t>
            </a:r>
            <a:r>
              <a:rPr lang="ru-RU" sz="4800" dirty="0" smtClean="0"/>
              <a:t> </a:t>
            </a:r>
            <a:r>
              <a:rPr lang="ru-RU" sz="2400" dirty="0" smtClean="0"/>
              <a:t>по теме «Предпосылки петровских преобразований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5388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1. Экономическое развитие России сдерживалось: </a:t>
            </a:r>
          </a:p>
          <a:p>
            <a:pPr>
              <a:buNone/>
            </a:pPr>
            <a:r>
              <a:rPr lang="ru-RU" dirty="0" smtClean="0"/>
              <a:t>а) развитием товарного производства; б) системой крепостного права; в) специализацией районов по выработке той или иной продукции.</a:t>
            </a:r>
          </a:p>
          <a:p>
            <a:pPr>
              <a:buNone/>
            </a:pPr>
            <a:r>
              <a:rPr lang="ru-RU" dirty="0" smtClean="0"/>
              <a:t>2. В отличие от стран Запада в России на мануфактурах применялся труд</a:t>
            </a:r>
          </a:p>
          <a:p>
            <a:pPr>
              <a:buNone/>
            </a:pPr>
            <a:r>
              <a:rPr lang="ru-RU" dirty="0" smtClean="0"/>
              <a:t>а) наемных и крепостных крестьян; б) батраков; в) крепостных крестьян; г) наемных рабочих.</a:t>
            </a:r>
          </a:p>
          <a:p>
            <a:pPr>
              <a:buNone/>
            </a:pPr>
            <a:r>
              <a:rPr lang="ru-RU" dirty="0" smtClean="0"/>
              <a:t>3. На рубеже 17-18 вв. Росси отставала от европейских стран, потому что</a:t>
            </a:r>
          </a:p>
          <a:p>
            <a:pPr>
              <a:buNone/>
            </a:pPr>
            <a:r>
              <a:rPr lang="ru-RU" dirty="0" smtClean="0"/>
              <a:t>а) в стране выплавлялось мало стали; б) недостаточно развита была система образования; в) была отсталая система управления; г) господствовали феодальные порядки; </a:t>
            </a:r>
            <a:r>
              <a:rPr lang="ru-RU" dirty="0" err="1" smtClean="0"/>
              <a:t>д</a:t>
            </a:r>
            <a:r>
              <a:rPr lang="ru-RU" dirty="0" smtClean="0"/>
              <a:t>) Россия не имела выхода к морю.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i="1" dirty="0" smtClean="0"/>
              <a:t>Обозначьте указанные причины слева порядковыми номерами в убывающей последовательности (от большего к меньшему) в зависимости от их значимости. 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329642" cy="6181748"/>
          </a:xfrm>
        </p:spPr>
        <p:txBody>
          <a:bodyPr/>
          <a:lstStyle/>
          <a:p>
            <a:r>
              <a:rPr lang="ru-RU" dirty="0" smtClean="0"/>
              <a:t>4. Вставьте наиболее подходящее слово.</a:t>
            </a:r>
          </a:p>
          <a:p>
            <a:pPr>
              <a:buNone/>
            </a:pPr>
            <a:r>
              <a:rPr lang="ru-RU" i="1" dirty="0" smtClean="0"/>
              <a:t>На рубеже 17-18 вв. в России созревали необходимые внутренние ________ для решительных перемен (реформы, планы, предпосылки).</a:t>
            </a:r>
          </a:p>
          <a:p>
            <a:pPr>
              <a:buNone/>
            </a:pPr>
            <a:r>
              <a:rPr lang="ru-RU" i="1" dirty="0" smtClean="0"/>
              <a:t>5. Войны России с Речью </a:t>
            </a:r>
            <a:r>
              <a:rPr lang="ru-RU" i="1" dirty="0" err="1" smtClean="0"/>
              <a:t>Посполитой</a:t>
            </a:r>
            <a:r>
              <a:rPr lang="ru-RU" i="1" dirty="0" smtClean="0"/>
              <a:t>, Швецией, Крымским ханством и Турцией привели к</a:t>
            </a:r>
          </a:p>
          <a:p>
            <a:pPr>
              <a:buNone/>
            </a:pPr>
            <a:r>
              <a:rPr lang="ru-RU" i="1" dirty="0" smtClean="0"/>
              <a:t>а) усилению влияния этих стран на Россию; б) ослаблению контактов с этими странами; в) никак не повлияли на развитие России.</a:t>
            </a:r>
          </a:p>
          <a:p>
            <a:pPr>
              <a:buNone/>
            </a:pPr>
            <a:r>
              <a:rPr lang="ru-RU" i="1" dirty="0" smtClean="0"/>
              <a:t>6. </a:t>
            </a:r>
            <a:r>
              <a:rPr lang="ru-RU" i="1" dirty="0" err="1" smtClean="0"/>
              <a:t>Симеон</a:t>
            </a:r>
            <a:r>
              <a:rPr lang="ru-RU" i="1" dirty="0" smtClean="0"/>
              <a:t> Полоцкий повлиял на правление </a:t>
            </a:r>
          </a:p>
          <a:p>
            <a:pPr>
              <a:buNone/>
            </a:pPr>
            <a:r>
              <a:rPr lang="ru-RU" i="1" dirty="0" smtClean="0"/>
              <a:t>а) Алексея Михайловича; б) Петра Великого; в) Федора Алексеевича и Софьи Алексеевны.</a:t>
            </a:r>
          </a:p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8178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7. Установите соответствие между государственным деятелем и предлагаемыми им преобразованиями.</a:t>
            </a:r>
          </a:p>
          <a:p>
            <a:pPr>
              <a:buNone/>
            </a:pPr>
            <a:r>
              <a:rPr lang="ru-RU" dirty="0" smtClean="0"/>
              <a:t>А) А. </a:t>
            </a:r>
            <a:r>
              <a:rPr lang="ru-RU" dirty="0" err="1" smtClean="0"/>
              <a:t>Ордин-Нащокин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Б) В. Голицын </a:t>
            </a:r>
          </a:p>
          <a:p>
            <a:pPr>
              <a:buNone/>
            </a:pPr>
            <a:r>
              <a:rPr lang="ru-RU" dirty="0" smtClean="0"/>
              <a:t>В) Ю. </a:t>
            </a:r>
            <a:r>
              <a:rPr lang="ru-RU" dirty="0" err="1" smtClean="0"/>
              <a:t>Крижанич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1) освобождение крестьян от крепостной зависимости</a:t>
            </a:r>
          </a:p>
          <a:p>
            <a:pPr>
              <a:buNone/>
            </a:pPr>
            <a:r>
              <a:rPr lang="ru-RU" dirty="0" smtClean="0"/>
              <a:t>2) создание единого славянского государства</a:t>
            </a:r>
          </a:p>
          <a:p>
            <a:pPr>
              <a:buNone/>
            </a:pPr>
            <a:r>
              <a:rPr lang="ru-RU" dirty="0" smtClean="0"/>
              <a:t>3) введение рекрутской повинности в России.</a:t>
            </a:r>
          </a:p>
          <a:p>
            <a:pPr>
              <a:buNone/>
            </a:pPr>
            <a:r>
              <a:rPr lang="ru-RU" dirty="0" smtClean="0"/>
              <a:t>8. Необходимость реформ признавалась российскими государственными деятелями и правителями.</a:t>
            </a:r>
          </a:p>
          <a:p>
            <a:pPr>
              <a:buNone/>
            </a:pPr>
            <a:r>
              <a:rPr lang="ru-RU" dirty="0" smtClean="0"/>
              <a:t>А) да; б) нет.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15370" cy="1285860"/>
          </a:xfrm>
        </p:spPr>
        <p:txBody>
          <a:bodyPr/>
          <a:lstStyle/>
          <a:p>
            <a:pPr algn="ctr"/>
            <a:r>
              <a:rPr lang="ru-RU" dirty="0" smtClean="0"/>
              <a:t>Проверка выполнения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511017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Б</a:t>
            </a:r>
          </a:p>
          <a:p>
            <a:pPr marL="514350" indent="-514350">
              <a:buAutoNum type="arabicPeriod"/>
            </a:pPr>
            <a:r>
              <a:rPr lang="ru-RU" dirty="0" smtClean="0"/>
              <a:t>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Г В Д А Б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Предпосылки</a:t>
            </a:r>
          </a:p>
          <a:p>
            <a:pPr marL="514350" indent="-514350">
              <a:buAutoNum type="arabicPeriod"/>
            </a:pPr>
            <a:r>
              <a:rPr lang="ru-RU" dirty="0" smtClean="0"/>
              <a:t>А </a:t>
            </a:r>
          </a:p>
          <a:p>
            <a:pPr marL="514350" indent="-514350">
              <a:buAutoNum type="arabicPeriod"/>
            </a:pPr>
            <a:r>
              <a:rPr lang="ru-RU" dirty="0" smtClean="0"/>
              <a:t>В </a:t>
            </a:r>
          </a:p>
          <a:p>
            <a:pPr marL="514350" indent="-514350">
              <a:buAutoNum type="arabicPeriod"/>
            </a:pPr>
            <a:r>
              <a:rPr lang="ru-RU" dirty="0" smtClean="0"/>
              <a:t>А3, Б1, В2</a:t>
            </a:r>
          </a:p>
          <a:p>
            <a:pPr marL="514350" indent="-514350">
              <a:buAutoNum type="arabicPeriod"/>
            </a:pPr>
            <a:r>
              <a:rPr lang="ru-RU" dirty="0" smtClean="0"/>
              <a:t>А </a:t>
            </a:r>
          </a:p>
          <a:p>
            <a:pPr marL="514350" indent="-514350">
              <a:buNone/>
            </a:pPr>
            <a:r>
              <a:rPr lang="ru-RU" dirty="0" smtClean="0"/>
              <a:t>На «5» – 7-8 правильных ответов</a:t>
            </a:r>
          </a:p>
          <a:p>
            <a:pPr marL="514350" indent="-514350">
              <a:buNone/>
            </a:pPr>
            <a:r>
              <a:rPr lang="ru-RU" dirty="0" smtClean="0"/>
              <a:t>На «4» – 5-6 правильных ответов</a:t>
            </a:r>
          </a:p>
          <a:p>
            <a:pPr marL="514350" indent="-514350">
              <a:buNone/>
            </a:pPr>
            <a:r>
              <a:rPr lang="ru-RU" dirty="0" smtClean="0"/>
              <a:t>На «3» – 4 правильных ответа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1071570"/>
          </a:xfrm>
        </p:spPr>
        <p:txBody>
          <a:bodyPr/>
          <a:lstStyle/>
          <a:p>
            <a:pPr algn="ctr"/>
            <a:r>
              <a:rPr lang="ru-RU" dirty="0" smtClean="0"/>
              <a:t>Задачи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43891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/>
              <a:t>Объяснить причины социально-экономического отставания России от европейских стран.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Показать предпосылки преобразований в России и их понимание передовыми людьми данного времени.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Продолжить формирование умения работать с картой, историческими источниками.  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 концу 17 века в России представителями государственной власти была осознана необходимость преобразований страны.</a:t>
            </a:r>
          </a:p>
          <a:p>
            <a:pPr>
              <a:buNone/>
            </a:pPr>
            <a:r>
              <a:rPr lang="ru-RU" dirty="0" smtClean="0"/>
              <a:t>Преобразования должны быть проведены с обязательным использованием европейского опыта и коснуться всех сторон жизни России.</a:t>
            </a:r>
          </a:p>
          <a:p>
            <a:pPr>
              <a:buNone/>
            </a:pPr>
            <a:r>
              <a:rPr lang="ru-RU" dirty="0" smtClean="0"/>
              <a:t>На основе планов, реформ, замыслов государственных деятелей сформировались программы будущих преобразований.</a:t>
            </a:r>
          </a:p>
          <a:p>
            <a:pPr>
              <a:buNone/>
            </a:pPr>
            <a:r>
              <a:rPr lang="ru-RU" dirty="0" smtClean="0"/>
              <a:t>Это и определило направление деятельности не только Петра 1, но и всей дальнейшей истории России в 18 веке.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Россия на рубеже 17-18 веков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Наша страна даже тогда была очень обширным государством. Она занимала тогда и занимает сейчас большую часть Восточно-Европейской равнины, всю Сибирь, часть Дальнего Востока.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i="1" dirty="0" smtClean="0"/>
              <a:t>Покажите границы России на карте.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 по карте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/>
              <a:t>У нашей страны на тот момент на юге не было выхода к Черному, Азовскому морям. </a:t>
            </a:r>
          </a:p>
          <a:p>
            <a:r>
              <a:rPr lang="ru-RU" sz="2800" i="1" dirty="0" smtClean="0"/>
              <a:t>Крым и Кубань принадлежат Крымскому ханству. </a:t>
            </a:r>
          </a:p>
          <a:p>
            <a:r>
              <a:rPr lang="ru-RU" sz="2800" i="1" dirty="0" smtClean="0"/>
              <a:t>На северо-западе нет выхода к Балтийскому морю. </a:t>
            </a:r>
          </a:p>
          <a:p>
            <a:r>
              <a:rPr lang="ru-RU" sz="2800" i="1" dirty="0" smtClean="0"/>
              <a:t>На севере есть выход только к Белому морю и Ледовитому океану. </a:t>
            </a:r>
            <a:endParaRPr lang="ru-RU" sz="28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Проблемы России данного периода.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Отставание России от европейских стран.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Попытки совершенствования феодального строя приводили к нарастанию экономических проблем.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 концу 17 века в России всего 17 (!!!) мануфактур на всю страну.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Не ведутся разработки полезных ископаемых.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Не хватает металлов.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Многие необходимые товары привозятся из-за границы.</a:t>
            </a:r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- Почему некоторые европейские страны </a:t>
            </a:r>
            <a:r>
              <a:rPr lang="ru-RU" i="1" smtClean="0"/>
              <a:t>успешно развивались? 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Нашей стране было просто необходимо овладеть морскими путями, получить выходы к Балтийскому и Черному морям.</a:t>
            </a:r>
          </a:p>
          <a:p>
            <a:r>
              <a:rPr lang="ru-RU" sz="3600" dirty="0" smtClean="0"/>
              <a:t>Устранить серьезные недостатки в организации русской армии.</a:t>
            </a:r>
          </a:p>
          <a:p>
            <a:r>
              <a:rPr lang="ru-RU" sz="3600" dirty="0" smtClean="0"/>
              <a:t>Нужна реформа устаревшей системы управления страной.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</a:rPr>
              <a:t>Основные черты социально-экономического и политического развития России на рубеже 17-18 веков.</a:t>
            </a:r>
            <a:endParaRPr lang="ru-RU" sz="4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Феодально-крепостнический строй</a:t>
            </a:r>
          </a:p>
          <a:p>
            <a:r>
              <a:rPr lang="ru-RU" dirty="0" smtClean="0"/>
              <a:t>Слабое развитие мануфактурного производства.</a:t>
            </a:r>
          </a:p>
          <a:p>
            <a:r>
              <a:rPr lang="ru-RU" dirty="0" smtClean="0"/>
              <a:t>Использование труда крепостных крестьян.</a:t>
            </a:r>
          </a:p>
          <a:p>
            <a:r>
              <a:rPr lang="ru-RU" dirty="0" smtClean="0"/>
              <a:t>Отсутствие навыка геологоразведочных работ по добыче полезных ископаемых.</a:t>
            </a:r>
          </a:p>
          <a:p>
            <a:r>
              <a:rPr lang="ru-RU" dirty="0" smtClean="0"/>
              <a:t>Слабое развитие международной торговли.</a:t>
            </a:r>
          </a:p>
          <a:p>
            <a:r>
              <a:rPr lang="ru-RU" dirty="0" smtClean="0"/>
              <a:t>Отсутствие регулярной армии и флота.</a:t>
            </a:r>
          </a:p>
          <a:p>
            <a:r>
              <a:rPr lang="ru-RU" dirty="0" smtClean="0"/>
              <a:t>Недостатки управления.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1615</Words>
  <Application>Microsoft Office PowerPoint</Application>
  <PresentationFormat>Экран (4:3)</PresentationFormat>
  <Paragraphs>176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Поток</vt:lpstr>
      <vt:lpstr>Слайд 1</vt:lpstr>
      <vt:lpstr>Цель урока</vt:lpstr>
      <vt:lpstr>Задачи урока</vt:lpstr>
      <vt:lpstr>Россия на рубеже 17-18 веков</vt:lpstr>
      <vt:lpstr>Вывод по карте</vt:lpstr>
      <vt:lpstr>Проблемы России данного периода.</vt:lpstr>
      <vt:lpstr>Слайд 7</vt:lpstr>
      <vt:lpstr>Слайд 8</vt:lpstr>
      <vt:lpstr>Слайд 9</vt:lpstr>
      <vt:lpstr>Слайд 10</vt:lpstr>
      <vt:lpstr>внутренние предпосылки реформ</vt:lpstr>
      <vt:lpstr>Внешние предпосылки реформ</vt:lpstr>
      <vt:lpstr>На чем базировались грядущие реформы?</vt:lpstr>
      <vt:lpstr>Слайд 14</vt:lpstr>
      <vt:lpstr>Основные преобразования  Федора Алексеевича</vt:lpstr>
      <vt:lpstr>Усиление западного влияния на Россию</vt:lpstr>
      <vt:lpstr>Симеон Полоцкий</vt:lpstr>
      <vt:lpstr>Программа будущих преобразований России </vt:lpstr>
      <vt:lpstr>А. Ордин-Нащокин</vt:lpstr>
      <vt:lpstr>Слайд 20</vt:lpstr>
      <vt:lpstr>В. Голицын</vt:lpstr>
      <vt:lpstr>Слайд 22</vt:lpstr>
      <vt:lpstr>Ю. Крижанич</vt:lpstr>
      <vt:lpstr>Слайд 24</vt:lpstr>
      <vt:lpstr>В. Ключевский. «Исторические портреты».</vt:lpstr>
      <vt:lpstr>Тесты по теме «Предпосылки петровских преобразований».</vt:lpstr>
      <vt:lpstr>Слайд 27</vt:lpstr>
      <vt:lpstr>Слайд 28</vt:lpstr>
      <vt:lpstr>Проверка выполнения</vt:lpstr>
      <vt:lpstr>Итог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20</cp:revision>
  <dcterms:modified xsi:type="dcterms:W3CDTF">2011-09-06T15:42:24Z</dcterms:modified>
</cp:coreProperties>
</file>