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05" r:id="rId2"/>
    <p:sldMasterId id="2147483706" r:id="rId3"/>
    <p:sldMasterId id="2147483712" r:id="rId4"/>
    <p:sldMasterId id="2147483714" r:id="rId5"/>
    <p:sldMasterId id="2147483716" r:id="rId6"/>
    <p:sldMasterId id="2147483720" r:id="rId7"/>
    <p:sldMasterId id="2147483724" r:id="rId8"/>
  </p:sldMasterIdLst>
  <p:sldIdLst>
    <p:sldId id="256" r:id="rId9"/>
    <p:sldId id="257" r:id="rId10"/>
    <p:sldId id="280" r:id="rId11"/>
    <p:sldId id="269" r:id="rId12"/>
    <p:sldId id="259" r:id="rId13"/>
    <p:sldId id="262" r:id="rId14"/>
    <p:sldId id="268" r:id="rId15"/>
    <p:sldId id="258" r:id="rId16"/>
    <p:sldId id="283" r:id="rId17"/>
    <p:sldId id="263" r:id="rId18"/>
    <p:sldId id="266" r:id="rId19"/>
    <p:sldId id="267" r:id="rId20"/>
    <p:sldId id="265" r:id="rId21"/>
    <p:sldId id="264" r:id="rId22"/>
    <p:sldId id="270" r:id="rId23"/>
    <p:sldId id="272" r:id="rId24"/>
    <p:sldId id="271" r:id="rId25"/>
    <p:sldId id="273" r:id="rId26"/>
    <p:sldId id="291" r:id="rId27"/>
    <p:sldId id="276" r:id="rId28"/>
    <p:sldId id="282" r:id="rId29"/>
    <p:sldId id="277" r:id="rId30"/>
    <p:sldId id="278" r:id="rId31"/>
    <p:sldId id="279" r:id="rId32"/>
    <p:sldId id="289" r:id="rId33"/>
    <p:sldId id="284" r:id="rId34"/>
    <p:sldId id="285" r:id="rId35"/>
    <p:sldId id="286" r:id="rId36"/>
    <p:sldId id="287" r:id="rId37"/>
    <p:sldId id="275" r:id="rId38"/>
    <p:sldId id="290" r:id="rId39"/>
    <p:sldId id="292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FF00"/>
    <a:srgbClr val="FF00FF"/>
    <a:srgbClr val="FF0000"/>
    <a:srgbClr val="FF6600"/>
    <a:srgbClr val="00FF00"/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67" autoAdjust="0"/>
    <p:restoredTop sz="94783" autoAdjust="0"/>
  </p:normalViewPr>
  <p:slideViewPr>
    <p:cSldViewPr>
      <p:cViewPr varScale="1">
        <p:scale>
          <a:sx n="85" d="100"/>
          <a:sy n="85" d="100"/>
        </p:scale>
        <p:origin x="-156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2.wav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4.wav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5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5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75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6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6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76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6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62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762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762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762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762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2C8876-77CF-4904-917B-E9D07245E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879E6-30DB-4716-8B7E-8329A5D0C8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AD900-6E62-469C-B4E9-9D3DF1DF4B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B0425-F29E-41B4-A79A-9D756AA589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197CB-C6CA-4B36-A6CF-315D69F2E4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136B8-7106-4DA2-9758-1F66A71433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6502E-35E0-47CA-9261-7F91A1CB9C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6B3A-1962-4904-BBDE-C15E712B1D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03E21-3718-4BEA-B654-BCDB416D71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DA883-3C17-423C-84F2-5CB913CA53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19809-09C5-417D-95E1-9D718DED98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A0755-8EF6-4AEB-AFFA-797013A8B0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C2B8F-2BFC-4C05-BABD-69B29D7FE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6CA55-81C2-4D3A-A040-824BF7B196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2C6CA-0485-4C04-8F02-381546DB12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8BC8B1-96DB-4E27-9A59-FB65F922B5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090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090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91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091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3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93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093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3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3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3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3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3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3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3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94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095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5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5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5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5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5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5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095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095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9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9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9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8096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96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096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96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96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60D6CE5-5D1A-413E-9290-522D23C1BF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90020-00EC-4DB9-A462-46392E2931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2E980-937C-4709-B249-4CBC58D874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C8777-0433-4736-8F91-B3E0C06EAF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28ED-EF94-47F0-86F0-17901D665B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52231-395A-4D9B-9F1C-D420CCE76A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285FC-2D6C-4D48-85A4-C70CA0E8AE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A05E2-906F-43F5-B548-0A794F1E80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CA258-0D7D-4067-BA58-389E1DC55C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4A1D9-DBC7-4F6C-B7AC-0DBDEE33EC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6A2BB-E5E0-4442-B064-596F8AF90D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E2532-8929-4AC7-8D61-C53D744B37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1" name="chimes.wav" builtIn="1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9318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1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5D2D71-59E5-4C58-9C4A-27D6E60169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8FDED-043D-4DF7-A78E-5E2417DD1B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1F7D8-BC2D-4AC9-B4EB-C5DC80B63A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C447E-7CF1-4183-93E7-E0D47715F6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8A2F3-5161-4D6E-BB5A-FC8C95A6A5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4FA1E-73E5-42D7-9F37-4605E0B74D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AD46F-6A3C-4953-91C6-589A260C60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B8973-0C72-4CC9-BFAC-0D7EB7A9EE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A5901-E9EE-480E-A029-78113BFBB4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6ED13-F20C-4089-AB2A-796FDDBC84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BC5A6-5D0C-41EE-A50B-8A609126C7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9D611-11A0-45E8-9FCC-08BD3FE4D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2926954C-94AB-4A77-A9E6-28F73AD34E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1" name="camera.wav" builtIn="1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11619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16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11621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2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3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4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5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6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7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8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9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0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1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2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3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4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5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1646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116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1662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116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1665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116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167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8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8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8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168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168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168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168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168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B649E6-DB44-4723-97C7-28BC9DE95A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A47B-4FEC-4F9B-91EC-AC59E0C34A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A4BA4-7EED-47F4-A6CA-12DDB4FCE7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AA937-42A3-4DE9-99C1-796DED94E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1FC86-2DD2-4037-B1B1-2A7F7CC5E1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716BB-26B9-443F-8452-ADF78B99CF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7A28E-ECEC-4F80-813C-F69034BEB5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77C2C-2A1E-4482-A5D1-ACB46A28B7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AA016-306A-438A-B32C-9911FCC23E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F2494-01BF-41F6-BF28-31B3829CB7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4B23E-F0E8-42DB-9BF4-69F339F5A1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A5082-6224-4D70-94CE-05ABBECF8C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4923CE68-ACB8-432F-9CCC-A6A9854FFB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ashreg.wav" builtIn="1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1776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6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6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6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6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6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6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778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778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778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778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778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C6C445-7626-4B08-A3A6-C3C50A48DC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14F21-7108-4B37-AEA6-AB933A6A69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F4B57B-DD65-4DB0-8904-350080111B8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EBD02E-D67F-4857-9912-DE4D1EBC63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F1F57E-3C44-41EB-9189-436712891DA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5B15FC-88A5-4484-A29B-03677FA304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FF71C-FD32-4C42-BEB7-791DC746BAF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67A74-3E39-4E31-AD70-5FBE705413C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4D025B-AF4D-4ED7-A294-19A6CCF62C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697D7F-8351-454C-9018-E00E0218236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413F84-50D9-4CC1-814C-C651706AFC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AB660-02D6-45A1-B10B-19A19090336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F330A-9E30-4F10-8C46-6C9F2D59A0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9F0FE8-4705-471B-BF44-381602D291D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1" name="chimes.wav" builtIn="1"/>
      </p:stSnd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8C9626-D129-4094-B0F0-A2EC32E174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E1DDF-53BB-4190-83E5-9A55D443A9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24FF7-796E-427E-B369-0FC1F44305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35BD4-FC63-4290-8672-1F85EA4F49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0093-389C-4AC2-B8E9-D578CF3A20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7AF87-047B-4C86-B0B8-E9370852B8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B486B-944C-44CC-A6A6-068D8398D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B5491-8199-4B3D-8054-AD808748A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D30B0-057E-41A5-8634-4F2B99A6CB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0B1F2-DADC-42E9-838A-B60503DC5B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20D84-12AF-4994-9FC5-8188DCE8B9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06BFE-2562-451D-AB88-0405345277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drumroll.wav" builtIn="1"/>
      </p:stSnd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4EAD53-08FC-4D5B-A2C3-B1DD7982479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6794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6794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794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6794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795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795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795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795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795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795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5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5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795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6795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796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796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796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796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796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796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7C5FF-108D-493E-88F5-420C2F0D59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DFB7D-21C8-47E4-8A1A-7E573B1779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88E71-72A8-4702-96D1-36570E744E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FC64B-7370-469A-A547-1B91419925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4A8F3-8FB2-45FA-BFB0-B09380EE8B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A5D4E-3782-4F5C-8254-4BD9857E45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82A4F-CD2C-43F5-BB4A-D696E38440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ECFD9-D760-4449-9E9D-5C518528E2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598AE-91D4-422E-A36D-8B268A3A37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66E21-B9EE-44D2-9CCD-D79DEE3A5F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284C3-9959-45E5-A010-1962060CDC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4190A5-03B8-4CE3-8E27-4B977497AE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1" name="pu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audio" Target="../media/audio2.wav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audio" Target="../media/audio3.wav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audio" Target="../media/audio1.wav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audio" Target="../media/audio4.wav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audio" Target="../media/audio5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656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65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65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659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65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65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9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60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660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660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5212D54-F2C8-4990-B5D8-F55E05E4D89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66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A0659AE-3BBC-4CCE-A7B6-AD89ED3AE9D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807" r:id="rId12"/>
  </p:sldLayoutIdLst>
  <p:transition spd="slow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987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987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987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7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988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989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9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9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9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9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9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9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9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9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9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0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0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0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0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0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0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0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0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990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990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1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2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2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2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2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2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2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992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992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2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2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3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3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3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93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993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99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9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9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93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99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94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94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994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994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5056C91-D2FD-4A14-B265-773474583AB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spd="slow">
    <p:strips dir="rd"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9216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6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7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CE2FCE7-2A13-49D7-B101-A261A7F1F6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217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7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808" r:id="rId12"/>
  </p:sldLayoutIdLst>
  <p:transition spd="slow">
    <p:diamond/>
    <p:sndAc>
      <p:stSnd>
        <p:snd r:embed="rId14" name="camera.wav" builtIn="1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1059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059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1059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59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59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0622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1062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2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2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2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2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2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2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3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3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3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3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3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3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3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3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063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1063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4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064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1064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4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4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4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4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4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4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4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5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065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5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066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066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066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5E07905-CC71-42E9-ABED-D966F28569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066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809" r:id="rId12"/>
  </p:sldLayoutIdLst>
  <p:transition spd="slow">
    <p:wedge/>
    <p:sndAc>
      <p:stSnd>
        <p:snd r:embed="rId14" name="cashreg.wav" builtIn="1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1673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75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676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676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676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676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7243BC4-42DA-4D86-B75D-C9B185BF47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676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811" r:id="rId12"/>
  </p:sldLayoutIdLst>
  <p:transition spd="slow">
    <p:cover dir="u"/>
    <p:sndAc>
      <p:stSnd>
        <p:snd r:embed="rId14" name="chimes.wav" builtIn="1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28542D6-AFCF-40C3-BCCB-99088CD4E15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ransition spd="slow">
    <p:wheel spokes="8"/>
    <p:sndAc>
      <p:stSnd>
        <p:snd r:embed="rId13" name="drumroll.wav" builtIn="1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9F60F8C-8A5D-49BD-A2CE-174AA4F2C5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69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69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6692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669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69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69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669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69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694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669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6694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669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69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669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669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695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669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9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669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10" r:id="rId12"/>
  </p:sldLayoutIdLst>
  <p:transition spd="slow">
    <p:comb dir="vert"/>
    <p:sndAc>
      <p:stSnd>
        <p:snd r:embed="rId14" name="push.wav" builtIn="1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6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6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" Target="slide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6.xml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6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8.xml"/><Relationship Id="rId4" Type="http://schemas.openxmlformats.org/officeDocument/2006/relationships/slide" Target="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8.xml"/><Relationship Id="rId4" Type="http://schemas.openxmlformats.org/officeDocument/2006/relationships/slide" Target="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8.xml"/><Relationship Id="rId4" Type="http://schemas.openxmlformats.org/officeDocument/2006/relationships/slide" Target="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8.xml"/><Relationship Id="rId4" Type="http://schemas.openxmlformats.org/officeDocument/2006/relationships/slide" Target="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58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" Target="slide3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14.xml"/><Relationship Id="rId3" Type="http://schemas.openxmlformats.org/officeDocument/2006/relationships/slide" Target="slide5.xml"/><Relationship Id="rId21" Type="http://schemas.openxmlformats.org/officeDocument/2006/relationships/slide" Target="slide24.xml"/><Relationship Id="rId7" Type="http://schemas.openxmlformats.org/officeDocument/2006/relationships/slide" Target="slide26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13.xml"/><Relationship Id="rId2" Type="http://schemas.openxmlformats.org/officeDocument/2006/relationships/slide" Target="slide4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23.xml"/><Relationship Id="rId6" Type="http://schemas.openxmlformats.org/officeDocument/2006/relationships/slide" Target="slide8.xml"/><Relationship Id="rId11" Type="http://schemas.openxmlformats.org/officeDocument/2006/relationships/slide" Target="slide29.xml"/><Relationship Id="rId24" Type="http://schemas.openxmlformats.org/officeDocument/2006/relationships/slide" Target="slide12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23" Type="http://schemas.openxmlformats.org/officeDocument/2006/relationships/slide" Target="slide11.xml"/><Relationship Id="rId10" Type="http://schemas.openxmlformats.org/officeDocument/2006/relationships/slide" Target="slide25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28.xml"/><Relationship Id="rId14" Type="http://schemas.openxmlformats.org/officeDocument/2006/relationships/slide" Target="slide17.xml"/><Relationship Id="rId22" Type="http://schemas.openxmlformats.org/officeDocument/2006/relationships/slide" Target="slide10.xml"/><Relationship Id="rId27" Type="http://schemas.openxmlformats.org/officeDocument/2006/relationships/audio" Target="../media/audio6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2.xml"/><Relationship Id="rId4" Type="http://schemas.openxmlformats.org/officeDocument/2006/relationships/slide" Target="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1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2.xml"/><Relationship Id="rId4" Type="http://schemas.openxmlformats.org/officeDocument/2006/relationships/slide" Target="slid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2.xml"/><Relationship Id="rId4" Type="http://schemas.openxmlformats.org/officeDocument/2006/relationships/slide" Target="slid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2.xml"/><Relationship Id="rId4" Type="http://schemas.openxmlformats.org/officeDocument/2006/relationships/slide" Target="slid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9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" Target="slide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83.xml"/><Relationship Id="rId4" Type="http://schemas.openxmlformats.org/officeDocument/2006/relationships/slide" Target="slid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83.xml"/><Relationship Id="rId4" Type="http://schemas.openxmlformats.org/officeDocument/2006/relationships/slide" Target="slid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83.xml"/><Relationship Id="rId4" Type="http://schemas.openxmlformats.org/officeDocument/2006/relationships/slide" Target="slid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83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2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0.xml"/><Relationship Id="rId4" Type="http://schemas.openxmlformats.org/officeDocument/2006/relationships/slide" Target="slide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0.xml"/><Relationship Id="rId4" Type="http://schemas.openxmlformats.org/officeDocument/2006/relationships/slide" Target="slide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0.xml"/><Relationship Id="rId1" Type="http://schemas.openxmlformats.org/officeDocument/2006/relationships/vmlDrawing" Target="../drawings/vmlDrawing4.vml"/><Relationship Id="rId6" Type="http://schemas.openxmlformats.org/officeDocument/2006/relationships/slide" Target="slide9.xml"/><Relationship Id="rId5" Type="http://schemas.openxmlformats.org/officeDocument/2006/relationships/slide" Target="slide3.x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569325" cy="5327650"/>
          </a:xfrm>
        </p:spPr>
        <p:txBody>
          <a:bodyPr/>
          <a:lstStyle/>
          <a:p>
            <a:r>
              <a:rPr lang="ru-RU" sz="15000">
                <a:solidFill>
                  <a:srgbClr val="FF0000"/>
                </a:solidFill>
              </a:rPr>
              <a:t>	СВОЯ </a:t>
            </a:r>
            <a:br>
              <a:rPr lang="ru-RU" sz="15000">
                <a:solidFill>
                  <a:srgbClr val="FF0000"/>
                </a:solidFill>
              </a:rPr>
            </a:br>
            <a:r>
              <a:rPr lang="ru-RU" sz="15000">
                <a:solidFill>
                  <a:srgbClr val="FF0000"/>
                </a:solidFill>
              </a:rPr>
              <a:t>	ИГРА</a:t>
            </a:r>
          </a:p>
        </p:txBody>
      </p:sp>
      <p:pic>
        <p:nvPicPr>
          <p:cNvPr id="2052" name="Picture 4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6338"/>
            <a:ext cx="2843213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J02321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3488" y="0"/>
            <a:ext cx="156051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44475"/>
            <a:ext cx="8713787" cy="1384300"/>
          </a:xfrm>
        </p:spPr>
        <p:txBody>
          <a:bodyPr/>
          <a:lstStyle/>
          <a:p>
            <a:r>
              <a:rPr lang="ru-RU" sz="4000">
                <a:solidFill>
                  <a:srgbClr val="FFFF00"/>
                </a:solidFill>
                <a:latin typeface="Broadway" pitchFamily="82" charset="0"/>
              </a:rPr>
              <a:t>Появление неравенства и знати – 10 баллов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916113"/>
            <a:ext cx="8594725" cy="4681537"/>
          </a:xfrm>
        </p:spPr>
        <p:txBody>
          <a:bodyPr/>
          <a:lstStyle/>
          <a:p>
            <a:pPr lvl="3" algn="just">
              <a:buFont typeface="Wingdings" pitchFamily="2" charset="2"/>
              <a:buNone/>
            </a:pPr>
            <a:r>
              <a:rPr lang="ru-RU" sz="3600" b="1"/>
              <a:t>Вожди племен и их друзья </a:t>
            </a:r>
          </a:p>
          <a:p>
            <a:pPr lvl="3" algn="just">
              <a:buFont typeface="Wingdings" pitchFamily="2" charset="2"/>
              <a:buNone/>
            </a:pPr>
            <a:r>
              <a:rPr lang="ru-RU" sz="3600" b="1"/>
              <a:t>Прославлены все были </a:t>
            </a:r>
          </a:p>
          <a:p>
            <a:pPr lvl="3" algn="just">
              <a:buFont typeface="Wingdings" pitchFamily="2" charset="2"/>
              <a:buNone/>
            </a:pPr>
            <a:r>
              <a:rPr lang="ru-RU" sz="3600" b="1"/>
              <a:t>И по наследству их потомкам </a:t>
            </a:r>
          </a:p>
          <a:p>
            <a:pPr lvl="3" algn="just">
              <a:buFont typeface="Wingdings" pitchFamily="2" charset="2"/>
              <a:buNone/>
            </a:pPr>
            <a:r>
              <a:rPr lang="ru-RU" sz="3600" b="1"/>
              <a:t>Досталась слава та и честь. </a:t>
            </a:r>
          </a:p>
          <a:p>
            <a:pPr lvl="3" algn="just">
              <a:buFont typeface="Wingdings" pitchFamily="2" charset="2"/>
              <a:buNone/>
            </a:pPr>
            <a:r>
              <a:rPr lang="ru-RU" sz="3600" b="1"/>
              <a:t>Людей же этих стали звать, </a:t>
            </a:r>
          </a:p>
          <a:p>
            <a:pPr lvl="3" algn="just">
              <a:buFont typeface="Wingdings" pitchFamily="2" charset="2"/>
              <a:buNone/>
            </a:pPr>
            <a:r>
              <a:rPr lang="ru-RU" sz="3600" b="1"/>
              <a:t>Вы правы. Ну, конечно…</a:t>
            </a:r>
          </a:p>
        </p:txBody>
      </p:sp>
      <p:sp>
        <p:nvSpPr>
          <p:cNvPr id="778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2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  <a:latin typeface="Broadway" pitchFamily="82" charset="0"/>
              </a:rPr>
              <a:t>Появление неравенства и знати – 20 баллов</a:t>
            </a:r>
          </a:p>
        </p:txBody>
      </p:sp>
      <p:sp>
        <p:nvSpPr>
          <p:cNvPr id="1013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844675"/>
            <a:ext cx="8666162" cy="4251325"/>
          </a:xfrm>
        </p:spPr>
        <p:txBody>
          <a:bodyPr/>
          <a:lstStyle/>
          <a:p>
            <a:pPr lvl="4">
              <a:lnSpc>
                <a:spcPct val="90000"/>
              </a:lnSpc>
              <a:buFont typeface="Wingdings" pitchFamily="2" charset="2"/>
              <a:buNone/>
            </a:pPr>
            <a:endParaRPr lang="ru-RU" sz="3600"/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/>
              <a:t>Он был царем.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/>
              <a:t>Потом завоевал Египет.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/>
              <a:t>И стал хозяином корон.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/>
              <a:t>Повелевать стал всеми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/>
              <a:t>Конечно это … </a:t>
            </a:r>
          </a:p>
        </p:txBody>
      </p:sp>
      <p:sp>
        <p:nvSpPr>
          <p:cNvPr id="1013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188913"/>
            <a:ext cx="8964612" cy="36734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7500" b="1">
              <a:solidFill>
                <a:srgbClr val="FF3300"/>
              </a:solidFill>
              <a:latin typeface="Arial Black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500" b="1">
                <a:solidFill>
                  <a:srgbClr val="FF3300"/>
                </a:solidFill>
                <a:latin typeface="Arial Black" pitchFamily="34" charset="0"/>
              </a:rPr>
              <a:t>КОТ В МЕШКЕ!!!</a:t>
            </a:r>
          </a:p>
        </p:txBody>
      </p:sp>
      <p:sp>
        <p:nvSpPr>
          <p:cNvPr id="10240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3275" y="6210300"/>
            <a:ext cx="720725" cy="647700"/>
          </a:xfrm>
          <a:prstGeom prst="actionButtonHome">
            <a:avLst/>
          </a:prstGeom>
          <a:solidFill>
            <a:srgbClr val="FFFF00"/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771775" y="4025900"/>
          <a:ext cx="3529013" cy="2627313"/>
        </p:xfrm>
        <a:graphic>
          <a:graphicData uri="http://schemas.openxmlformats.org/presentationml/2006/ole">
            <p:oleObj spid="_x0000_s102407" name="Точечный рисунок" r:id="rId5" imgW="1600000" imgH="1190476" progId="Paint.Picture">
              <p:embed/>
            </p:oleObj>
          </a:graphicData>
        </a:graphic>
      </p:graphicFrame>
    </p:spTree>
  </p:cSld>
  <p:clrMapOvr>
    <a:masterClrMapping/>
  </p:clrMapOvr>
  <p:transition spd="slow">
    <p:diamond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713788" cy="1312863"/>
          </a:xfrm>
        </p:spPr>
        <p:txBody>
          <a:bodyPr/>
          <a:lstStyle/>
          <a:p>
            <a:r>
              <a:rPr lang="ru-RU" sz="4000">
                <a:solidFill>
                  <a:srgbClr val="FFFF00"/>
                </a:solidFill>
                <a:latin typeface="Broadway" pitchFamily="82" charset="0"/>
              </a:rPr>
              <a:t>Появление неравенства и знати – 40 баллов</a:t>
            </a:r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700213"/>
            <a:ext cx="8845550" cy="4897437"/>
          </a:xfrm>
        </p:spPr>
        <p:txBody>
          <a:bodyPr/>
          <a:lstStyle/>
          <a:p>
            <a:pPr lvl="2">
              <a:buFont typeface="Wingdings" pitchFamily="2" charset="2"/>
              <a:buNone/>
            </a:pPr>
            <a:endParaRPr lang="ru-RU" sz="3600" b="1"/>
          </a:p>
          <a:p>
            <a:pPr lvl="2">
              <a:buFont typeface="Wingdings" pitchFamily="2" charset="2"/>
              <a:buNone/>
            </a:pPr>
            <a:r>
              <a:rPr lang="ru-RU" sz="3600" b="1"/>
              <a:t>Из рода выбрали того, </a:t>
            </a:r>
          </a:p>
          <a:p>
            <a:pPr lvl="2">
              <a:buFont typeface="Wingdings" pitchFamily="2" charset="2"/>
              <a:buNone/>
            </a:pPr>
            <a:r>
              <a:rPr lang="ru-RU" sz="3600" b="1"/>
              <a:t>Кто стар и мудр одновременно. </a:t>
            </a:r>
          </a:p>
          <a:p>
            <a:pPr lvl="2">
              <a:buFont typeface="Wingdings" pitchFamily="2" charset="2"/>
              <a:buNone/>
            </a:pPr>
            <a:r>
              <a:rPr lang="ru-RU" sz="3600" b="1"/>
              <a:t>И выбрали его за то, </a:t>
            </a:r>
          </a:p>
          <a:p>
            <a:pPr lvl="2">
              <a:buFont typeface="Wingdings" pitchFamily="2" charset="2"/>
              <a:buNone/>
            </a:pPr>
            <a:r>
              <a:rPr lang="ru-RU" sz="3600" b="1"/>
              <a:t>Что опыт свой готов отдать </a:t>
            </a:r>
          </a:p>
          <a:p>
            <a:pPr lvl="2">
              <a:buFont typeface="Wingdings" pitchFamily="2" charset="2"/>
              <a:buNone/>
            </a:pPr>
            <a:r>
              <a:rPr lang="ru-RU" sz="3600" b="1"/>
              <a:t>Всем непременно. </a:t>
            </a:r>
          </a:p>
        </p:txBody>
      </p:sp>
      <p:sp>
        <p:nvSpPr>
          <p:cNvPr id="1003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  <a:latin typeface="Broadway" pitchFamily="82" charset="0"/>
              </a:rPr>
              <a:t>Появление неравенства и знати – 50 баллов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905000"/>
            <a:ext cx="8594725" cy="4187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3600"/>
          </a:p>
          <a:p>
            <a:pPr>
              <a:buFont typeface="Wingdings" pitchFamily="2" charset="2"/>
              <a:buNone/>
            </a:pPr>
            <a:r>
              <a:rPr lang="ru-RU" sz="3600" b="1"/>
              <a:t>Собрав сородичей и всех людей, 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Решил он с ними поживиться 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Чужое племя он ограбил побыстрей 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И с ними после боя поделился. </a:t>
            </a:r>
          </a:p>
        </p:txBody>
      </p:sp>
      <p:sp>
        <p:nvSpPr>
          <p:cNvPr id="788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amond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3050"/>
            <a:ext cx="8642350" cy="1211263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Arial Black" pitchFamily="34" charset="0"/>
              </a:rPr>
              <a:t>Древнейшие орудия труда – </a:t>
            </a:r>
            <a:br>
              <a:rPr lang="ru-RU" sz="4000" b="1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b="1">
                <a:solidFill>
                  <a:srgbClr val="FF0000"/>
                </a:solidFill>
                <a:latin typeface="Arial Black" pitchFamily="34" charset="0"/>
              </a:rPr>
              <a:t>10 баллов</a:t>
            </a:r>
            <a:r>
              <a:rPr lang="ru-RU" sz="4000"/>
              <a:t>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 typeface="Wingdings" pitchFamily="2" charset="2"/>
              <a:buNone/>
            </a:pPr>
            <a:endParaRPr lang="ru-RU" sz="3600" b="1">
              <a:solidFill>
                <a:srgbClr val="FFFF00"/>
              </a:solidFill>
            </a:endParaRP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Человек взял палку, камень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И связал. И ему не лень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Им работать целый день.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Он деревья рубит им.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Чем? Спеши назвать каким?</a:t>
            </a:r>
          </a:p>
          <a:p>
            <a:endParaRPr lang="ru-RU"/>
          </a:p>
        </p:txBody>
      </p:sp>
      <p:sp>
        <p:nvSpPr>
          <p:cNvPr id="1054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7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Arial Black" pitchFamily="34" charset="0"/>
              </a:rPr>
              <a:t>Древнейшие орудия труда – </a:t>
            </a:r>
            <a:br>
              <a:rPr lang="ru-RU" sz="4000" b="1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b="1">
                <a:solidFill>
                  <a:srgbClr val="FF0000"/>
                </a:solidFill>
                <a:latin typeface="Arial Black" pitchFamily="34" charset="0"/>
              </a:rPr>
              <a:t>20 баллов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 lvl="4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Назови орудье то, </a:t>
            </a:r>
          </a:p>
          <a:p>
            <a:pPr lvl="4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Что придумано давно </a:t>
            </a:r>
          </a:p>
          <a:p>
            <a:pPr lvl="4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Человеком самым первым. </a:t>
            </a:r>
          </a:p>
          <a:p>
            <a:pPr lvl="4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А для нас сейчас оно </a:t>
            </a:r>
          </a:p>
          <a:p>
            <a:pPr lvl="4"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Вовсе даже не нужно. </a:t>
            </a:r>
          </a:p>
        </p:txBody>
      </p:sp>
      <p:sp>
        <p:nvSpPr>
          <p:cNvPr id="1075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Arial Black" pitchFamily="34" charset="0"/>
              </a:rPr>
              <a:t>Древнейшие орудия труда – </a:t>
            </a:r>
            <a:br>
              <a:rPr lang="ru-RU" sz="4000" b="1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b="1">
                <a:solidFill>
                  <a:srgbClr val="FF0000"/>
                </a:solidFill>
                <a:latin typeface="Arial Black" pitchFamily="34" charset="0"/>
              </a:rPr>
              <a:t>30 баллов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98613"/>
            <a:ext cx="8431213" cy="5070475"/>
          </a:xfrm>
        </p:spPr>
        <p:txBody>
          <a:bodyPr/>
          <a:lstStyle/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</a:rPr>
              <a:t>Это главное орудие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</a:rPr>
              <a:t>На многие века.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</a:rPr>
              <a:t>Оно сделано из дерева.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</a:rPr>
              <a:t>Но изменив слегка.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</a:rPr>
              <a:t>Охотники остроконечник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</a:rPr>
              <a:t> Привязали на наконечник.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</a:rPr>
              <a:t>И с тех пор для всех зверей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</a:rPr>
              <a:t>Нет оружия грозней. </a:t>
            </a:r>
          </a:p>
        </p:txBody>
      </p:sp>
      <p:sp>
        <p:nvSpPr>
          <p:cNvPr id="1065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5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Arial Black" pitchFamily="34" charset="0"/>
              </a:rPr>
              <a:t>Древнейшие орудия труда – </a:t>
            </a:r>
            <a:br>
              <a:rPr lang="ru-RU" sz="4000" b="1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b="1">
                <a:solidFill>
                  <a:srgbClr val="FF0000"/>
                </a:solidFill>
                <a:latin typeface="Arial Black" pitchFamily="34" charset="0"/>
              </a:rPr>
              <a:t>40 баллов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Человек пошел на лов.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Чтобы был большой улов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И предмет он прихватил,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Что из кости смастерил.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Назови, что это было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FFFF00"/>
                </a:solidFill>
              </a:rPr>
              <a:t>И оружием служило.</a:t>
            </a:r>
            <a:r>
              <a:rPr lang="ru-RU" b="1"/>
              <a:t> </a:t>
            </a:r>
          </a:p>
        </p:txBody>
      </p:sp>
      <p:sp>
        <p:nvSpPr>
          <p:cNvPr id="1085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8785225" cy="3600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7500" b="1">
              <a:solidFill>
                <a:srgbClr val="FF3300"/>
              </a:solidFill>
              <a:latin typeface="Arial Black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500" b="1">
                <a:solidFill>
                  <a:srgbClr val="FF3300"/>
                </a:solidFill>
                <a:latin typeface="Arial Black" pitchFamily="34" charset="0"/>
              </a:rPr>
              <a:t>КОТ В МЕШКЕ!</a:t>
            </a:r>
          </a:p>
        </p:txBody>
      </p:sp>
      <p:sp>
        <p:nvSpPr>
          <p:cNvPr id="17715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3275" y="6210300"/>
            <a:ext cx="720725" cy="647700"/>
          </a:xfrm>
          <a:prstGeom prst="actionButtonHome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7715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700338" y="3789363"/>
          <a:ext cx="3529012" cy="2627312"/>
        </p:xfrm>
        <a:graphic>
          <a:graphicData uri="http://schemas.openxmlformats.org/presentationml/2006/ole">
            <p:oleObj spid="_x0000_s177156" name="Точечный рисунок" r:id="rId5" imgW="1600000" imgH="1190476" progId="Paint.Picture">
              <p:embed/>
            </p:oleObj>
          </a:graphicData>
        </a:graphic>
      </p:graphicFrame>
    </p:spTree>
  </p:cSld>
  <p:clrMapOvr>
    <a:masterClrMapping/>
  </p:clrMapOvr>
  <p:transition spd="slow">
    <p:wedge/>
    <p:sndAc>
      <p:stSnd>
        <p:snd r:embed="rId3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61" name="Group 589"/>
          <p:cNvGraphicFramePr>
            <a:graphicFrameLocks noGrp="1"/>
          </p:cNvGraphicFramePr>
          <p:nvPr>
            <p:ph type="tbl" idx="1"/>
          </p:nvPr>
        </p:nvGraphicFramePr>
        <p:xfrm>
          <a:off x="179388" y="260350"/>
          <a:ext cx="8770937" cy="6405565"/>
        </p:xfrm>
        <a:graphic>
          <a:graphicData uri="http://schemas.openxmlformats.org/drawingml/2006/table">
            <a:tbl>
              <a:tblPr/>
              <a:tblGrid>
                <a:gridCol w="2016125"/>
                <a:gridCol w="1350962"/>
                <a:gridCol w="1350963"/>
                <a:gridCol w="1350962"/>
                <a:gridCol w="1350963"/>
                <a:gridCol w="1350962"/>
              </a:tblGrid>
              <a:tr h="1281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Древнейшие люди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" action="ppaction://hlinksldjump"/>
                        </a:rPr>
                        <a:t>10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20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4" action="ppaction://hlinksldjump"/>
                        </a:rPr>
                        <a:t>30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5" action="ppaction://hlinksldjump"/>
                        </a:rPr>
                        <a:t>40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6" action="ppaction://hlinksldjump"/>
                        </a:rPr>
                        <a:t>50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Всяко-разно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7" action="ppaction://hlinksldjump"/>
                        </a:rPr>
                        <a:t>10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8" action="ppaction://hlinksldjump"/>
                        </a:rPr>
                        <a:t>20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9" action="ppaction://hlinksldjump"/>
                        </a:rPr>
                        <a:t>30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0" action="ppaction://hlinksldjump"/>
                        </a:rPr>
                        <a:t>40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1" action="ppaction://hlinksldjump"/>
                        </a:rPr>
                        <a:t>50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Древнейшие орудия труда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2" action="ppaction://hlinksldjump"/>
                        </a:rPr>
                        <a:t>10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3" action="ppaction://hlinksldjump"/>
                        </a:rPr>
                        <a:t>20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4" action="ppaction://hlinksldjump"/>
                        </a:rPr>
                        <a:t>30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5" action="ppaction://hlinksldjump"/>
                        </a:rPr>
                        <a:t>40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6" action="ppaction://hlinksldjump"/>
                        </a:rPr>
                        <a:t>50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Возникновение земледелия и скотоводства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7" action="ppaction://hlinksldjump"/>
                        </a:rPr>
                        <a:t>10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8" action="ppaction://hlinksldjump"/>
                        </a:rPr>
                        <a:t>20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9" action="ppaction://hlinksldjump"/>
                        </a:rPr>
                        <a:t>30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0" action="ppaction://hlinksldjump"/>
                        </a:rPr>
                        <a:t>40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1" action="ppaction://hlinksldjump"/>
                        </a:rPr>
                        <a:t>50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Появление неравенства и знати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2" action="ppaction://hlinksldjump"/>
                        </a:rPr>
                        <a:t>10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3" action="ppaction://hlinksldjump"/>
                        </a:rPr>
                        <a:t>20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4" action="ppaction://hlinksldjump"/>
                        </a:rPr>
                        <a:t>30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5" action="ppaction://hlinksldjump"/>
                        </a:rPr>
                        <a:t>40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6" action="ppaction://hlinksldjump"/>
                        </a:rPr>
                        <a:t>50</a:t>
                      </a:r>
                      <a:endParaRPr kumimoji="0" lang="ru-RU" sz="5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62" name="AutoShape 590">
            <a:hlinkClick r:id="" action="ppaction://hlinkshowjump?jump=firstslide" highlightClick="1">
              <a:snd r:embed="rId27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8604250" y="6669088"/>
            <a:ext cx="360363" cy="188912"/>
          </a:xfrm>
          <a:prstGeom prst="actionButtonSound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990099"/>
                </a:solidFill>
              </a:rPr>
              <a:t>Возникновение земледелия и скотоводства – 10 баллов</a:t>
            </a:r>
            <a:r>
              <a:rPr lang="ru-RU" sz="4000"/>
              <a:t>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85225" cy="4679950"/>
          </a:xfrm>
        </p:spPr>
        <p:txBody>
          <a:bodyPr/>
          <a:lstStyle/>
          <a:p>
            <a:pPr lvl="4">
              <a:buFont typeface="Wingdings" pitchFamily="2" charset="2"/>
              <a:buNone/>
            </a:pPr>
            <a:endParaRPr lang="ru-RU" sz="3600">
              <a:solidFill>
                <a:srgbClr val="FF6600"/>
              </a:solidFill>
            </a:endParaRP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FF6600"/>
                </a:solidFill>
              </a:rPr>
              <a:t>Он из мотыги появился,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FF6600"/>
                </a:solidFill>
              </a:rPr>
              <a:t>Избавив всех от лишних мук.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FF6600"/>
                </a:solidFill>
              </a:rPr>
              <a:t>За животным он тащился.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FF6600"/>
                </a:solidFill>
              </a:rPr>
              <a:t>Ты, прав, конечно … </a:t>
            </a:r>
          </a:p>
        </p:txBody>
      </p:sp>
      <p:sp>
        <p:nvSpPr>
          <p:cNvPr id="1198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1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0350"/>
            <a:ext cx="8713787" cy="1655763"/>
          </a:xfrm>
        </p:spPr>
        <p:txBody>
          <a:bodyPr/>
          <a:lstStyle/>
          <a:p>
            <a:r>
              <a:rPr lang="ru-RU" sz="4000" b="1">
                <a:solidFill>
                  <a:srgbClr val="990099"/>
                </a:solidFill>
              </a:rPr>
              <a:t>Возникновение земледелия и скотоводства – 20 баллов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133600"/>
            <a:ext cx="6480175" cy="4175125"/>
          </a:xfrm>
          <a:noFill/>
          <a:ln w="76200" cmpd="tri">
            <a:solidFill>
              <a:srgbClr val="FF0000"/>
            </a:solidFill>
          </a:ln>
        </p:spPr>
        <p:txBody>
          <a:bodyPr/>
          <a:lstStyle/>
          <a:p>
            <a:pPr algn="l"/>
            <a:r>
              <a:rPr lang="ru-RU" sz="8000"/>
              <a:t>			</a:t>
            </a:r>
            <a:r>
              <a:rPr lang="ru-RU" sz="10000">
                <a:solidFill>
                  <a:srgbClr val="FF6600"/>
                </a:solidFill>
              </a:rPr>
              <a:t>к = г</a:t>
            </a:r>
            <a:r>
              <a:rPr lang="ru-RU" sz="8000"/>
              <a:t> </a:t>
            </a:r>
          </a:p>
          <a:p>
            <a:pPr algn="l"/>
            <a:r>
              <a:rPr lang="ru-RU" sz="8000">
                <a:solidFill>
                  <a:srgbClr val="FF6600"/>
                </a:solidFill>
              </a:rPr>
              <a:t>	</a:t>
            </a:r>
            <a:r>
              <a:rPr lang="ru-RU" sz="10000">
                <a:solidFill>
                  <a:srgbClr val="FF6600"/>
                </a:solidFill>
              </a:rPr>
              <a:t>П</a:t>
            </a:r>
          </a:p>
        </p:txBody>
      </p:sp>
      <p:pic>
        <p:nvPicPr>
          <p:cNvPr id="139268" name="Picture 4" descr="J0215361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35375" y="3716338"/>
            <a:ext cx="2554288" cy="2236787"/>
          </a:xfrm>
          <a:prstGeom prst="rect">
            <a:avLst/>
          </a:prstGeom>
          <a:noFill/>
        </p:spPr>
      </p:pic>
      <p:sp>
        <p:nvSpPr>
          <p:cNvPr id="13927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210300"/>
            <a:ext cx="576263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9272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1223962"/>
          </a:xfrm>
        </p:spPr>
        <p:txBody>
          <a:bodyPr/>
          <a:lstStyle/>
          <a:p>
            <a:r>
              <a:rPr lang="ru-RU" sz="4000" b="1">
                <a:solidFill>
                  <a:srgbClr val="990099"/>
                </a:solidFill>
              </a:rPr>
              <a:t>Возникновение земледелия и скотоводства – 30 баллов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329237"/>
          </a:xfrm>
        </p:spPr>
        <p:txBody>
          <a:bodyPr/>
          <a:lstStyle/>
          <a:p>
            <a:pPr lvl="4">
              <a:buFont typeface="Wingdings" pitchFamily="2" charset="2"/>
              <a:buNone/>
            </a:pPr>
            <a:endParaRPr lang="ru-RU" sz="2800">
              <a:solidFill>
                <a:srgbClr val="FF6600"/>
              </a:solidFill>
            </a:endParaRPr>
          </a:p>
          <a:p>
            <a:pPr lvl="4">
              <a:buFont typeface="Wingdings" pitchFamily="2" charset="2"/>
              <a:buNone/>
            </a:pPr>
            <a:r>
              <a:rPr lang="ru-RU" sz="3000" b="1">
                <a:solidFill>
                  <a:srgbClr val="FF6600"/>
                </a:solidFill>
              </a:rPr>
              <a:t>Человек взял кость иль древо, </a:t>
            </a:r>
          </a:p>
          <a:p>
            <a:pPr lvl="4">
              <a:buFont typeface="Wingdings" pitchFamily="2" charset="2"/>
              <a:buNone/>
            </a:pPr>
            <a:r>
              <a:rPr lang="ru-RU" sz="3000" b="1">
                <a:solidFill>
                  <a:srgbClr val="FF6600"/>
                </a:solidFill>
              </a:rPr>
              <a:t>Расщепил его слегка. </a:t>
            </a:r>
          </a:p>
          <a:p>
            <a:pPr lvl="4">
              <a:buFont typeface="Wingdings" pitchFamily="2" charset="2"/>
              <a:buNone/>
            </a:pPr>
            <a:r>
              <a:rPr lang="ru-RU" sz="3000" b="1">
                <a:solidFill>
                  <a:srgbClr val="FF6600"/>
                </a:solidFill>
              </a:rPr>
              <a:t>И в расщеп тот очень ловко </a:t>
            </a:r>
          </a:p>
          <a:p>
            <a:pPr lvl="4">
              <a:buFont typeface="Wingdings" pitchFamily="2" charset="2"/>
              <a:buNone/>
            </a:pPr>
            <a:r>
              <a:rPr lang="ru-RU" sz="3000" b="1">
                <a:solidFill>
                  <a:srgbClr val="FF6600"/>
                </a:solidFill>
              </a:rPr>
              <a:t>Вставил камушки. Рука </a:t>
            </a:r>
          </a:p>
          <a:p>
            <a:pPr lvl="4">
              <a:buFont typeface="Wingdings" pitchFamily="2" charset="2"/>
              <a:buNone/>
            </a:pPr>
            <a:r>
              <a:rPr lang="ru-RU" sz="3000" b="1">
                <a:solidFill>
                  <a:srgbClr val="FF6600"/>
                </a:solidFill>
              </a:rPr>
              <a:t>Брала его осторожно, </a:t>
            </a:r>
          </a:p>
          <a:p>
            <a:pPr lvl="4">
              <a:buFont typeface="Wingdings" pitchFamily="2" charset="2"/>
              <a:buNone/>
            </a:pPr>
            <a:r>
              <a:rPr lang="ru-RU" sz="3000" b="1">
                <a:solidFill>
                  <a:srgbClr val="FF6600"/>
                </a:solidFill>
              </a:rPr>
              <a:t>Чтоб колосья срезать им.</a:t>
            </a:r>
          </a:p>
          <a:p>
            <a:pPr lvl="4">
              <a:buFont typeface="Wingdings" pitchFamily="2" charset="2"/>
              <a:buNone/>
            </a:pPr>
            <a:r>
              <a:rPr lang="ru-RU" sz="3000" b="1">
                <a:solidFill>
                  <a:srgbClr val="FF6600"/>
                </a:solidFill>
              </a:rPr>
              <a:t>Так орудием каким,</a:t>
            </a:r>
          </a:p>
          <a:p>
            <a:pPr lvl="4">
              <a:buFont typeface="Wingdings" pitchFamily="2" charset="2"/>
              <a:buNone/>
            </a:pPr>
            <a:r>
              <a:rPr lang="ru-RU" sz="3000" b="1">
                <a:solidFill>
                  <a:srgbClr val="FF6600"/>
                </a:solidFill>
              </a:rPr>
              <a:t>До сих пор известным всем, </a:t>
            </a:r>
          </a:p>
          <a:p>
            <a:pPr lvl="4">
              <a:buFont typeface="Wingdings" pitchFamily="2" charset="2"/>
              <a:buNone/>
            </a:pPr>
            <a:r>
              <a:rPr lang="ru-RU" sz="3000" b="1">
                <a:solidFill>
                  <a:srgbClr val="FF6600"/>
                </a:solidFill>
              </a:rPr>
              <a:t>Мог работать он один? </a:t>
            </a:r>
          </a:p>
        </p:txBody>
      </p:sp>
      <p:sp>
        <p:nvSpPr>
          <p:cNvPr id="12083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0840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1295400"/>
          </a:xfrm>
        </p:spPr>
        <p:txBody>
          <a:bodyPr/>
          <a:lstStyle/>
          <a:p>
            <a:r>
              <a:rPr lang="ru-RU" sz="4000" b="1">
                <a:solidFill>
                  <a:srgbClr val="990099"/>
                </a:solidFill>
              </a:rPr>
              <a:t>Возникновение земледелия и скотоводства – 40 баллов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>
              <a:solidFill>
                <a:srgbClr val="FF66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4000" b="1">
                <a:solidFill>
                  <a:srgbClr val="FF6600"/>
                </a:solidFill>
              </a:rPr>
              <a:t>Первое орудие труда для обработки земли, состоящее из палки с сучком, - это:</a:t>
            </a:r>
            <a:r>
              <a:rPr lang="ru-RU" sz="3600" b="1">
                <a:solidFill>
                  <a:srgbClr val="FF6600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endParaRPr lang="ru-RU" sz="3600" b="1">
              <a:solidFill>
                <a:srgbClr val="FF6600"/>
              </a:solidFill>
            </a:endParaRPr>
          </a:p>
        </p:txBody>
      </p:sp>
      <p:sp>
        <p:nvSpPr>
          <p:cNvPr id="12186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210300"/>
            <a:ext cx="576263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990099"/>
                </a:solidFill>
              </a:rPr>
              <a:t>Возникновение земледелия и скотоводства – 50 баллов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3600" b="1">
              <a:solidFill>
                <a:srgbClr val="FF66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3600" b="1">
                <a:solidFill>
                  <a:srgbClr val="FF6600"/>
                </a:solidFill>
              </a:rPr>
              <a:t>С возникновением земледелия и скотоводства жизнь человека изменилась, она зависела теперь не только от природы, но и от … </a:t>
            </a:r>
          </a:p>
        </p:txBody>
      </p:sp>
      <p:sp>
        <p:nvSpPr>
          <p:cNvPr id="1228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8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9500">
              <a:srgbClr val="1170FF"/>
            </a:gs>
            <a:gs pos="14499">
              <a:srgbClr val="3333CC"/>
            </a:gs>
            <a:gs pos="20000">
              <a:srgbClr val="2E6792"/>
            </a:gs>
            <a:gs pos="26500">
              <a:srgbClr val="9999FF"/>
            </a:gs>
            <a:gs pos="42000">
              <a:srgbClr val="00CCCC"/>
            </a:gs>
            <a:gs pos="50000">
              <a:srgbClr val="3399FF"/>
            </a:gs>
            <a:gs pos="58000">
              <a:srgbClr val="00CCCC"/>
            </a:gs>
            <a:gs pos="73500">
              <a:srgbClr val="9999FF"/>
            </a:gs>
            <a:gs pos="80001">
              <a:srgbClr val="2E6792"/>
            </a:gs>
            <a:gs pos="85501">
              <a:srgbClr val="3333CC"/>
            </a:gs>
            <a:gs pos="90500">
              <a:srgbClr val="1170FF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8785225" cy="3600450"/>
          </a:xfrm>
        </p:spPr>
        <p:txBody>
          <a:bodyPr/>
          <a:lstStyle/>
          <a:p>
            <a:pPr algn="ctr">
              <a:buFontTx/>
              <a:buNone/>
            </a:pPr>
            <a:endParaRPr lang="ru-RU" sz="7500" b="1">
              <a:solidFill>
                <a:srgbClr val="FF3300"/>
              </a:solidFill>
              <a:latin typeface="Arial Black" pitchFamily="34" charset="0"/>
            </a:endParaRPr>
          </a:p>
          <a:p>
            <a:pPr algn="ctr">
              <a:buFontTx/>
              <a:buNone/>
            </a:pPr>
            <a:r>
              <a:rPr lang="ru-RU" sz="7500" b="1">
                <a:solidFill>
                  <a:srgbClr val="FF3300"/>
                </a:solidFill>
                <a:latin typeface="Arial Black" pitchFamily="34" charset="0"/>
              </a:rPr>
              <a:t>КОТ В МЕШКЕ!</a:t>
            </a:r>
          </a:p>
        </p:txBody>
      </p:sp>
      <p:sp>
        <p:nvSpPr>
          <p:cNvPr id="17101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3275" y="6210300"/>
            <a:ext cx="720725" cy="647700"/>
          </a:xfrm>
          <a:prstGeom prst="actionButtonHome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7101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700338" y="3789363"/>
          <a:ext cx="3529012" cy="2627312"/>
        </p:xfrm>
        <a:graphic>
          <a:graphicData uri="http://schemas.openxmlformats.org/presentationml/2006/ole">
            <p:oleObj spid="_x0000_s171012" name="Точечный рисунок" r:id="rId5" imgW="1600000" imgH="1190476" progId="Paint.Picture">
              <p:embed/>
            </p:oleObj>
          </a:graphicData>
        </a:graphic>
      </p:graphicFrame>
    </p:spTree>
  </p:cSld>
  <p:clrMapOvr>
    <a:masterClrMapping/>
  </p:clrMapOvr>
  <p:transition spd="slow">
    <p:comb dir="vert"/>
    <p:sndAc>
      <p:stSnd>
        <p:snd r:embed="rId3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9500">
              <a:srgbClr val="1170FF"/>
            </a:gs>
            <a:gs pos="14499">
              <a:srgbClr val="3333CC"/>
            </a:gs>
            <a:gs pos="20000">
              <a:srgbClr val="2E6792"/>
            </a:gs>
            <a:gs pos="26500">
              <a:srgbClr val="9999FF"/>
            </a:gs>
            <a:gs pos="42000">
              <a:srgbClr val="00CCCC"/>
            </a:gs>
            <a:gs pos="50000">
              <a:srgbClr val="3399FF"/>
            </a:gs>
            <a:gs pos="58000">
              <a:srgbClr val="00CCCC"/>
            </a:gs>
            <a:gs pos="73500">
              <a:srgbClr val="9999FF"/>
            </a:gs>
            <a:gs pos="80001">
              <a:srgbClr val="2E6792"/>
            </a:gs>
            <a:gs pos="85501">
              <a:srgbClr val="3333CC"/>
            </a:gs>
            <a:gs pos="90500">
              <a:srgbClr val="1170FF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1584325"/>
          </a:xfrm>
        </p:spPr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Arial Black" pitchFamily="34" charset="0"/>
              </a:rPr>
              <a:t>Всяко-разно – 10 баллов</a:t>
            </a:r>
            <a:r>
              <a:rPr lang="ru-RU" sz="4000" b="1">
                <a:solidFill>
                  <a:srgbClr val="FF6600"/>
                </a:solidFill>
                <a:latin typeface="Arial Black" pitchFamily="34" charset="0"/>
              </a:rPr>
              <a:t/>
            </a:r>
            <a:br>
              <a:rPr lang="ru-RU" sz="4000" b="1">
                <a:solidFill>
                  <a:srgbClr val="FF6600"/>
                </a:solidFill>
                <a:latin typeface="Arial Black" pitchFamily="34" charset="0"/>
              </a:rPr>
            </a:br>
            <a:endParaRPr lang="ru-RU" sz="4000" b="1">
              <a:solidFill>
                <a:srgbClr val="FF6600"/>
              </a:solidFill>
              <a:latin typeface="Arial Black" pitchFamily="34" charset="0"/>
            </a:endParaRPr>
          </a:p>
        </p:txBody>
      </p:sp>
      <p:sp>
        <p:nvSpPr>
          <p:cNvPr id="1597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497887" cy="3600450"/>
          </a:xfrm>
        </p:spPr>
        <p:txBody>
          <a:bodyPr/>
          <a:lstStyle/>
          <a:p>
            <a:pPr algn="ctr">
              <a:buFontTx/>
              <a:buNone/>
            </a:pPr>
            <a:endParaRPr lang="ru-RU" sz="3600" b="1">
              <a:solidFill>
                <a:schemeClr val="accent1"/>
              </a:solidFill>
            </a:endParaRPr>
          </a:p>
          <a:p>
            <a:pPr algn="ctr">
              <a:buFontTx/>
              <a:buNone/>
            </a:pPr>
            <a:r>
              <a:rPr lang="ru-RU" sz="4000" b="1">
                <a:solidFill>
                  <a:schemeClr val="accent1"/>
                </a:solidFill>
                <a:latin typeface="Tahoma" pitchFamily="34" charset="0"/>
              </a:rPr>
              <a:t>Фантастическое существо, в облике которого переплетаются черты людей и животных.</a:t>
            </a:r>
          </a:p>
        </p:txBody>
      </p:sp>
      <p:sp>
        <p:nvSpPr>
          <p:cNvPr id="159755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756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9500">
              <a:srgbClr val="1170FF"/>
            </a:gs>
            <a:gs pos="14499">
              <a:srgbClr val="3333CC"/>
            </a:gs>
            <a:gs pos="20000">
              <a:srgbClr val="2E6792"/>
            </a:gs>
            <a:gs pos="26500">
              <a:srgbClr val="9999FF"/>
            </a:gs>
            <a:gs pos="42000">
              <a:srgbClr val="00CCCC"/>
            </a:gs>
            <a:gs pos="50000">
              <a:srgbClr val="3399FF"/>
            </a:gs>
            <a:gs pos="58000">
              <a:srgbClr val="00CCCC"/>
            </a:gs>
            <a:gs pos="73500">
              <a:srgbClr val="9999FF"/>
            </a:gs>
            <a:gs pos="80001">
              <a:srgbClr val="2E6792"/>
            </a:gs>
            <a:gs pos="85501">
              <a:srgbClr val="3333CC"/>
            </a:gs>
            <a:gs pos="90500">
              <a:srgbClr val="1170FF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208962" cy="1116013"/>
          </a:xfrm>
        </p:spPr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Arial Black" pitchFamily="34" charset="0"/>
              </a:rPr>
              <a:t>Всяко-разно – 20 баллов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4000" b="1">
                <a:solidFill>
                  <a:schemeClr val="accent1"/>
                </a:solidFill>
                <a:latin typeface="Tahoma" pitchFamily="34" charset="0"/>
              </a:rPr>
              <a:t>Первобытные люди боялись грозных явлений природы, хотели понять их причины. Так возникли первые… </a:t>
            </a:r>
          </a:p>
        </p:txBody>
      </p:sp>
      <p:sp>
        <p:nvSpPr>
          <p:cNvPr id="160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07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9500">
              <a:srgbClr val="1170FF"/>
            </a:gs>
            <a:gs pos="14499">
              <a:srgbClr val="3333CC"/>
            </a:gs>
            <a:gs pos="20000">
              <a:srgbClr val="2E6792"/>
            </a:gs>
            <a:gs pos="26500">
              <a:srgbClr val="9999FF"/>
            </a:gs>
            <a:gs pos="42000">
              <a:srgbClr val="00CCCC"/>
            </a:gs>
            <a:gs pos="50000">
              <a:srgbClr val="3399FF"/>
            </a:gs>
            <a:gs pos="58000">
              <a:srgbClr val="00CCCC"/>
            </a:gs>
            <a:gs pos="73500">
              <a:srgbClr val="9999FF"/>
            </a:gs>
            <a:gs pos="80001">
              <a:srgbClr val="2E6792"/>
            </a:gs>
            <a:gs pos="85501">
              <a:srgbClr val="3333CC"/>
            </a:gs>
            <a:gs pos="90500">
              <a:srgbClr val="1170FF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569325" cy="1189038"/>
          </a:xfrm>
        </p:spPr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Arial Black" pitchFamily="34" charset="0"/>
              </a:rPr>
              <a:t>Всяко-разно – 30 баллов</a:t>
            </a:r>
          </a:p>
        </p:txBody>
      </p:sp>
      <p:sp>
        <p:nvSpPr>
          <p:cNvPr id="161798" name="WordArt 6"/>
          <p:cNvSpPr>
            <a:spLocks noChangeArrowheads="1" noChangeShapeType="1" noTextEdit="1"/>
          </p:cNvSpPr>
          <p:nvPr/>
        </p:nvSpPr>
        <p:spPr bwMode="auto">
          <a:xfrm>
            <a:off x="2627313" y="1989138"/>
            <a:ext cx="2520950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31750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atang"/>
              </a:rPr>
              <a:t>Е</a:t>
            </a:r>
          </a:p>
        </p:txBody>
      </p:sp>
      <p:sp>
        <p:nvSpPr>
          <p:cNvPr id="161799" name="WordArt 7"/>
          <p:cNvSpPr>
            <a:spLocks noChangeArrowheads="1" noChangeShapeType="1" noTextEdit="1"/>
          </p:cNvSpPr>
          <p:nvPr/>
        </p:nvSpPr>
        <p:spPr bwMode="auto">
          <a:xfrm>
            <a:off x="3635375" y="4508500"/>
            <a:ext cx="5619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atang"/>
              </a:rPr>
              <a:t>К</a:t>
            </a:r>
          </a:p>
        </p:txBody>
      </p:sp>
      <p:sp>
        <p:nvSpPr>
          <p:cNvPr id="16180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180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9500">
              <a:srgbClr val="1170FF"/>
            </a:gs>
            <a:gs pos="14499">
              <a:srgbClr val="3333CC"/>
            </a:gs>
            <a:gs pos="20000">
              <a:srgbClr val="2E6792"/>
            </a:gs>
            <a:gs pos="26500">
              <a:srgbClr val="9999FF"/>
            </a:gs>
            <a:gs pos="42000">
              <a:srgbClr val="00CCCC"/>
            </a:gs>
            <a:gs pos="50000">
              <a:srgbClr val="3399FF"/>
            </a:gs>
            <a:gs pos="58000">
              <a:srgbClr val="00CCCC"/>
            </a:gs>
            <a:gs pos="73500">
              <a:srgbClr val="9999FF"/>
            </a:gs>
            <a:gs pos="80001">
              <a:srgbClr val="2E6792"/>
            </a:gs>
            <a:gs pos="85501">
              <a:srgbClr val="3333CC"/>
            </a:gs>
            <a:gs pos="90500">
              <a:srgbClr val="1170FF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93175" cy="900113"/>
          </a:xfrm>
        </p:spPr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Arial Black" pitchFamily="34" charset="0"/>
              </a:rPr>
              <a:t>Всяко-разно – 50 баллов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880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>
              <a:solidFill>
                <a:srgbClr val="990099"/>
              </a:solidFill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sz="3600" b="1" u="sng">
                <a:solidFill>
                  <a:srgbClr val="FFFF00"/>
                </a:solidFill>
                <a:latin typeface="Tahoma" pitchFamily="34" charset="0"/>
              </a:rPr>
              <a:t>Восстановите последовательность событий: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sz="3600" b="1">
                <a:solidFill>
                  <a:srgbClr val="FFFF00"/>
                </a:solidFill>
                <a:latin typeface="Batang" pitchFamily="18" charset="-127"/>
              </a:rPr>
              <a:t> </a:t>
            </a:r>
          </a:p>
          <a:p>
            <a:pPr marL="1752600" lvl="3" indent="-381000">
              <a:lnSpc>
                <a:spcPct val="90000"/>
              </a:lnSpc>
              <a:buClr>
                <a:srgbClr val="990099"/>
              </a:buClr>
              <a:buFontTx/>
              <a:buAutoNum type="arabicPeriod"/>
            </a:pPr>
            <a:r>
              <a:rPr lang="ru-RU" sz="3600">
                <a:solidFill>
                  <a:srgbClr val="FFFF00"/>
                </a:solidFill>
                <a:latin typeface="Tahoma" pitchFamily="34" charset="0"/>
              </a:rPr>
              <a:t>Возникновение мотыжного земледелия; </a:t>
            </a:r>
          </a:p>
          <a:p>
            <a:pPr marL="1752600" lvl="3" indent="-381000">
              <a:lnSpc>
                <a:spcPct val="90000"/>
              </a:lnSpc>
              <a:buClr>
                <a:srgbClr val="990099"/>
              </a:buClr>
              <a:buFontTx/>
              <a:buAutoNum type="arabicPeriod"/>
            </a:pPr>
            <a:r>
              <a:rPr lang="ru-RU" sz="3600">
                <a:solidFill>
                  <a:srgbClr val="FFFF00"/>
                </a:solidFill>
                <a:latin typeface="Tahoma" pitchFamily="34" charset="0"/>
              </a:rPr>
              <a:t>Овладение огнем; </a:t>
            </a:r>
          </a:p>
          <a:p>
            <a:pPr marL="1752600" lvl="3" indent="-381000">
              <a:lnSpc>
                <a:spcPct val="90000"/>
              </a:lnSpc>
              <a:buClr>
                <a:srgbClr val="990099"/>
              </a:buClr>
              <a:buFontTx/>
              <a:buAutoNum type="arabicPeriod"/>
            </a:pPr>
            <a:r>
              <a:rPr lang="ru-RU" sz="3600">
                <a:solidFill>
                  <a:srgbClr val="FFFF00"/>
                </a:solidFill>
                <a:latin typeface="Tahoma" pitchFamily="34" charset="0"/>
              </a:rPr>
              <a:t>Возникновение плужного земледелия; </a:t>
            </a:r>
          </a:p>
          <a:p>
            <a:pPr marL="1752600" lvl="3" indent="-381000">
              <a:lnSpc>
                <a:spcPct val="90000"/>
              </a:lnSpc>
              <a:buClr>
                <a:srgbClr val="990099"/>
              </a:buClr>
              <a:buFontTx/>
              <a:buAutoNum type="arabicPeriod"/>
            </a:pPr>
            <a:r>
              <a:rPr lang="ru-RU" sz="3600">
                <a:solidFill>
                  <a:srgbClr val="FFFF00"/>
                </a:solidFill>
                <a:latin typeface="Tahoma" pitchFamily="34" charset="0"/>
              </a:rPr>
              <a:t>Изобретение лука и стрел.</a:t>
            </a:r>
            <a:r>
              <a:rPr lang="ru-RU" sz="36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62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mb dir="vert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WordArt 5"/>
          <p:cNvSpPr>
            <a:spLocks noChangeArrowheads="1" noChangeShapeType="1" noTextEdit="1"/>
          </p:cNvSpPr>
          <p:nvPr/>
        </p:nvSpPr>
        <p:spPr bwMode="auto">
          <a:xfrm>
            <a:off x="323850" y="549275"/>
            <a:ext cx="8208963" cy="13668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8000" kern="1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НЕПРАВИЛЬНО</a:t>
            </a:r>
          </a:p>
        </p:txBody>
      </p:sp>
      <p:sp>
        <p:nvSpPr>
          <p:cNvPr id="12391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900112" cy="620712"/>
          </a:xfrm>
          <a:prstGeom prst="actionButtonHome">
            <a:avLst/>
          </a:prstGeom>
          <a:solidFill>
            <a:srgbClr val="FFFF00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FF00"/>
                </a:solidFill>
              </a:rPr>
              <a:t>Кот в мешке – 30 баллов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Wingdings" pitchFamily="2" charset="2"/>
              <a:buNone/>
            </a:pPr>
            <a:r>
              <a:rPr lang="ru-RU" sz="3600" b="1">
                <a:solidFill>
                  <a:srgbClr val="33CCCC"/>
                </a:solidFill>
              </a:rPr>
              <a:t>Назови металл, который </a:t>
            </a:r>
          </a:p>
          <a:p>
            <a:pPr lvl="2">
              <a:buFont typeface="Wingdings" pitchFamily="2" charset="2"/>
              <a:buNone/>
            </a:pPr>
            <a:r>
              <a:rPr lang="ru-RU" sz="3600" b="1">
                <a:solidFill>
                  <a:srgbClr val="33CCCC"/>
                </a:solidFill>
              </a:rPr>
              <a:t>После меди признан был. </a:t>
            </a:r>
          </a:p>
          <a:p>
            <a:pPr lvl="2">
              <a:buFont typeface="Wingdings" pitchFamily="2" charset="2"/>
              <a:buNone/>
            </a:pPr>
            <a:r>
              <a:rPr lang="ru-RU" sz="3600" b="1">
                <a:solidFill>
                  <a:srgbClr val="33CCCC"/>
                </a:solidFill>
              </a:rPr>
              <a:t>Человек сообразил – </a:t>
            </a:r>
          </a:p>
          <a:p>
            <a:pPr lvl="2">
              <a:buFont typeface="Wingdings" pitchFamily="2" charset="2"/>
              <a:buNone/>
            </a:pPr>
            <a:r>
              <a:rPr lang="ru-RU" sz="3600" b="1">
                <a:solidFill>
                  <a:srgbClr val="33CCCC"/>
                </a:solidFill>
              </a:rPr>
              <a:t>Олово добавил </a:t>
            </a:r>
          </a:p>
          <a:p>
            <a:pPr lvl="2">
              <a:buFont typeface="Wingdings" pitchFamily="2" charset="2"/>
              <a:buNone/>
            </a:pPr>
            <a:r>
              <a:rPr lang="ru-RU" sz="3600" b="1">
                <a:solidFill>
                  <a:srgbClr val="33CCCC"/>
                </a:solidFill>
              </a:rPr>
              <a:t>Ну и что ж он получил? </a:t>
            </a:r>
          </a:p>
        </p:txBody>
      </p:sp>
      <p:sp>
        <p:nvSpPr>
          <p:cNvPr id="1157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1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FF00"/>
                </a:solidFill>
              </a:rPr>
              <a:t>Кот в мешке – 40 баллов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435975" cy="4718050"/>
          </a:xfrm>
        </p:spPr>
        <p:txBody>
          <a:bodyPr/>
          <a:lstStyle/>
          <a:p>
            <a:pPr lvl="2">
              <a:buFont typeface="Wingdings" pitchFamily="2" charset="2"/>
              <a:buNone/>
            </a:pPr>
            <a:endParaRPr lang="ru-RU" sz="3600">
              <a:solidFill>
                <a:srgbClr val="33CCCC"/>
              </a:solidFill>
            </a:endParaRPr>
          </a:p>
          <a:p>
            <a:pPr lvl="2">
              <a:buFont typeface="Wingdings" pitchFamily="2" charset="2"/>
              <a:buNone/>
            </a:pPr>
            <a:r>
              <a:rPr lang="ru-RU" sz="3600">
                <a:solidFill>
                  <a:srgbClr val="33CCCC"/>
                </a:solidFill>
              </a:rPr>
              <a:t>На нильских берегах она была, </a:t>
            </a:r>
          </a:p>
          <a:p>
            <a:pPr lvl="2">
              <a:buFont typeface="Wingdings" pitchFamily="2" charset="2"/>
              <a:buNone/>
            </a:pPr>
            <a:r>
              <a:rPr lang="ru-RU" sz="3600">
                <a:solidFill>
                  <a:srgbClr val="33CCCC"/>
                </a:solidFill>
              </a:rPr>
              <a:t>Богатой и цветущей слыла. </a:t>
            </a:r>
          </a:p>
          <a:p>
            <a:pPr lvl="2">
              <a:buFont typeface="Wingdings" pitchFamily="2" charset="2"/>
              <a:buNone/>
            </a:pPr>
            <a:r>
              <a:rPr lang="ru-RU" sz="3600">
                <a:solidFill>
                  <a:srgbClr val="33CCCC"/>
                </a:solidFill>
              </a:rPr>
              <a:t>И ею фараоны управляли, </a:t>
            </a:r>
          </a:p>
          <a:p>
            <a:pPr lvl="2">
              <a:buFont typeface="Wingdings" pitchFamily="2" charset="2"/>
              <a:buNone/>
            </a:pPr>
            <a:r>
              <a:rPr lang="ru-RU" sz="3600">
                <a:solidFill>
                  <a:srgbClr val="33CCCC"/>
                </a:solidFill>
              </a:rPr>
              <a:t>Восстания рабов здесь подавляли. </a:t>
            </a:r>
          </a:p>
          <a:p>
            <a:pPr lvl="2">
              <a:buFont typeface="Wingdings" pitchFamily="2" charset="2"/>
              <a:buNone/>
            </a:pPr>
            <a:r>
              <a:rPr lang="ru-RU" sz="3600">
                <a:solidFill>
                  <a:srgbClr val="33CCCC"/>
                </a:solidFill>
              </a:rPr>
              <a:t>Назови, что за страна </a:t>
            </a:r>
          </a:p>
          <a:p>
            <a:pPr lvl="2">
              <a:buFont typeface="Wingdings" pitchFamily="2" charset="2"/>
              <a:buNone/>
            </a:pPr>
            <a:r>
              <a:rPr lang="ru-RU" sz="3600">
                <a:solidFill>
                  <a:srgbClr val="33CCCC"/>
                </a:solidFill>
              </a:rPr>
              <a:t>В мире есть сейчас она. </a:t>
            </a:r>
          </a:p>
        </p:txBody>
      </p:sp>
      <p:sp>
        <p:nvSpPr>
          <p:cNvPr id="1720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203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FF00"/>
                </a:solidFill>
              </a:rPr>
              <a:t>Кот в мешке – 40 баллов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9200">
                <a:latin typeface="Arial Black" pitchFamily="34" charset="0"/>
              </a:rPr>
              <a:t>					</a:t>
            </a:r>
          </a:p>
          <a:p>
            <a:pPr>
              <a:buFont typeface="Wingdings" pitchFamily="2" charset="2"/>
              <a:buNone/>
            </a:pPr>
            <a:r>
              <a:rPr lang="ru-RU" sz="9200">
                <a:latin typeface="Arial Black" pitchFamily="34" charset="0"/>
              </a:rPr>
              <a:t>			</a:t>
            </a:r>
            <a:r>
              <a:rPr lang="ru-RU" sz="9200">
                <a:solidFill>
                  <a:srgbClr val="33CCCC"/>
                </a:solidFill>
                <a:latin typeface="Arial Black" pitchFamily="34" charset="0"/>
              </a:rPr>
              <a:t>,,</a:t>
            </a:r>
          </a:p>
        </p:txBody>
      </p:sp>
      <p:sp>
        <p:nvSpPr>
          <p:cNvPr id="178181" name="WordArt 5"/>
          <p:cNvSpPr>
            <a:spLocks noChangeArrowheads="1" noChangeShapeType="1" noTextEdit="1"/>
          </p:cNvSpPr>
          <p:nvPr/>
        </p:nvSpPr>
        <p:spPr bwMode="auto">
          <a:xfrm>
            <a:off x="900113" y="1341438"/>
            <a:ext cx="6264275" cy="489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968"/>
              </a:avLst>
            </a:prstTxWarp>
          </a:bodyPr>
          <a:lstStyle/>
          <a:p>
            <a:pPr algn="ctr"/>
            <a:r>
              <a:rPr lang="ru-RU" sz="9600" b="1" kern="1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atang"/>
              </a:rPr>
              <a:t>О</a:t>
            </a:r>
          </a:p>
        </p:txBody>
      </p:sp>
      <p:graphicFrame>
        <p:nvGraphicFramePr>
          <p:cNvPr id="17818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276600" y="2124075"/>
          <a:ext cx="2303463" cy="2108200"/>
        </p:xfrm>
        <a:graphic>
          <a:graphicData uri="http://schemas.openxmlformats.org/presentationml/2006/ole">
            <p:oleObj spid="_x0000_s178182" name="Точечный рисунок" r:id="rId4" imgW="4153480" imgH="1819529" progId="Paint.Picture">
              <p:embed/>
            </p:oleObj>
          </a:graphicData>
        </a:graphic>
      </p:graphicFrame>
      <p:sp>
        <p:nvSpPr>
          <p:cNvPr id="17818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8185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Broadway" pitchFamily="82" charset="0"/>
              </a:rPr>
              <a:t>Древнейшие люди – 10 баллов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3600">
              <a:solidFill>
                <a:srgbClr val="00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3600">
                <a:solidFill>
                  <a:srgbClr val="00FF00"/>
                </a:solidFill>
              </a:rPr>
              <a:t>Живут в пределах местности одной</a:t>
            </a:r>
          </a:p>
          <a:p>
            <a:pPr>
              <a:buFont typeface="Wingdings" pitchFamily="2" charset="2"/>
              <a:buNone/>
            </a:pPr>
            <a:r>
              <a:rPr lang="ru-RU" sz="3600">
                <a:solidFill>
                  <a:srgbClr val="00FF00"/>
                </a:solidFill>
              </a:rPr>
              <a:t>Они, как брошенное в землю семя, </a:t>
            </a:r>
          </a:p>
          <a:p>
            <a:pPr>
              <a:buFont typeface="Wingdings" pitchFamily="2" charset="2"/>
              <a:buNone/>
            </a:pPr>
            <a:r>
              <a:rPr lang="ru-RU" sz="3600">
                <a:solidFill>
                  <a:srgbClr val="00FF00"/>
                </a:solidFill>
              </a:rPr>
              <a:t>Собравшись несколько родов, </a:t>
            </a:r>
          </a:p>
          <a:p>
            <a:pPr>
              <a:buFont typeface="Wingdings" pitchFamily="2" charset="2"/>
              <a:buNone/>
            </a:pPr>
            <a:r>
              <a:rPr lang="ru-RU" sz="3600">
                <a:solidFill>
                  <a:srgbClr val="00FF00"/>
                </a:solidFill>
              </a:rPr>
              <a:t>Они образовали …</a:t>
            </a:r>
            <a:r>
              <a:rPr lang="ru-RU" sz="3600"/>
              <a:t> </a:t>
            </a:r>
          </a:p>
          <a:p>
            <a:pPr>
              <a:buFont typeface="Wingdings" pitchFamily="2" charset="2"/>
              <a:buNone/>
            </a:pPr>
            <a:endParaRPr lang="ru-RU" sz="3600"/>
          </a:p>
        </p:txBody>
      </p:sp>
      <p:sp>
        <p:nvSpPr>
          <p:cNvPr id="1044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210300"/>
            <a:ext cx="576263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435975" cy="1206500"/>
          </a:xfrm>
        </p:spPr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Broadway" pitchFamily="82" charset="0"/>
              </a:rPr>
              <a:t>Древнейшие люди – 20 баллов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5183187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ru-RU" sz="2400">
                <a:solidFill>
                  <a:srgbClr val="00FF00"/>
                </a:solidFill>
              </a:rPr>
              <a:t>	</a:t>
            </a:r>
            <a:endParaRPr lang="ru-RU">
              <a:solidFill>
                <a:srgbClr val="00FF00"/>
              </a:solidFill>
            </a:endParaRPr>
          </a:p>
          <a:p>
            <a:pPr marL="2209800" lvl="4" indent="-381000">
              <a:buFontTx/>
              <a:buNone/>
            </a:pPr>
            <a:endParaRPr lang="ru-RU" sz="3600">
              <a:solidFill>
                <a:srgbClr val="00FF00"/>
              </a:solidFill>
            </a:endParaRPr>
          </a:p>
          <a:p>
            <a:pPr marL="2209800" lvl="4" indent="-381000">
              <a:buFontTx/>
              <a:buNone/>
            </a:pPr>
            <a:r>
              <a:rPr lang="ru-RU" sz="4000" b="1">
                <a:solidFill>
                  <a:srgbClr val="00FF00"/>
                </a:solidFill>
              </a:rPr>
              <a:t>Это предки всех слонов, </a:t>
            </a:r>
          </a:p>
          <a:p>
            <a:pPr marL="2209800" lvl="4" indent="-381000">
              <a:buFontTx/>
              <a:buNone/>
            </a:pPr>
            <a:r>
              <a:rPr lang="ru-RU" sz="4000" b="1">
                <a:solidFill>
                  <a:srgbClr val="00FF00"/>
                </a:solidFill>
              </a:rPr>
              <a:t>Но огромнее, лохмаче. </a:t>
            </a:r>
          </a:p>
          <a:p>
            <a:pPr marL="2209800" lvl="4" indent="-381000">
              <a:buFontTx/>
              <a:buNone/>
            </a:pPr>
            <a:r>
              <a:rPr lang="ru-RU" sz="4000" b="1">
                <a:solidFill>
                  <a:srgbClr val="00FF00"/>
                </a:solidFill>
              </a:rPr>
              <a:t>Для охотников, тем паче, </a:t>
            </a:r>
          </a:p>
          <a:p>
            <a:pPr marL="2209800" lvl="4" indent="-381000">
              <a:buFontTx/>
              <a:buNone/>
            </a:pPr>
            <a:r>
              <a:rPr lang="ru-RU" sz="4000" b="1">
                <a:solidFill>
                  <a:srgbClr val="00FF00"/>
                </a:solidFill>
              </a:rPr>
              <a:t>Нет желаннее добычи. </a:t>
            </a:r>
          </a:p>
          <a:p>
            <a:pPr marL="609600" indent="-609600">
              <a:buFont typeface="Wingdings" pitchFamily="2" charset="2"/>
              <a:buNone/>
            </a:pPr>
            <a:endParaRPr lang="ru-RU" sz="5400" b="1">
              <a:solidFill>
                <a:srgbClr val="00FF00"/>
              </a:solidFill>
            </a:endParaRPr>
          </a:p>
        </p:txBody>
      </p:sp>
      <p:sp>
        <p:nvSpPr>
          <p:cNvPr id="737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210300"/>
            <a:ext cx="576263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Broadway" pitchFamily="82" charset="0"/>
              </a:rPr>
              <a:t>Древнейшие люди – 30 баллов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713788" cy="5184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3600"/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Назови это занятье,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Когда целый день-деньской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Плоды, ягоды, коренья –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Что имеет вид съестной,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Люди первые искали </a:t>
            </a:r>
          </a:p>
          <a:p>
            <a:pPr lvl="3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Стадом всем потом съедали. </a:t>
            </a:r>
          </a:p>
        </p:txBody>
      </p:sp>
      <p:sp>
        <p:nvSpPr>
          <p:cNvPr id="768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210300"/>
            <a:ext cx="576263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0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Broadway" pitchFamily="82" charset="0"/>
              </a:rPr>
              <a:t>Древнейшие люди – 40 баллов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65650"/>
          </a:xfrm>
        </p:spPr>
        <p:txBody>
          <a:bodyPr/>
          <a:lstStyle/>
          <a:p>
            <a:pPr lvl="4">
              <a:buFontTx/>
              <a:buNone/>
            </a:pPr>
            <a:endParaRPr lang="ru-RU" sz="4000">
              <a:solidFill>
                <a:srgbClr val="00FF00"/>
              </a:solidFill>
            </a:endParaRPr>
          </a:p>
          <a:p>
            <a:pPr lvl="4">
              <a:buFontTx/>
              <a:buNone/>
            </a:pPr>
            <a:r>
              <a:rPr lang="ru-RU" sz="4400" b="1">
                <a:solidFill>
                  <a:srgbClr val="00FF00"/>
                </a:solidFill>
              </a:rPr>
              <a:t>Первый это коллектив. </a:t>
            </a:r>
          </a:p>
          <a:p>
            <a:pPr lvl="4">
              <a:buFontTx/>
              <a:buNone/>
            </a:pPr>
            <a:r>
              <a:rPr lang="ru-RU" sz="4400" b="1">
                <a:solidFill>
                  <a:srgbClr val="00FF00"/>
                </a:solidFill>
              </a:rPr>
              <a:t>Человек там не ленив. </a:t>
            </a:r>
          </a:p>
          <a:p>
            <a:pPr lvl="4">
              <a:buFontTx/>
              <a:buNone/>
            </a:pPr>
            <a:r>
              <a:rPr lang="ru-RU" sz="4400" b="1">
                <a:solidFill>
                  <a:srgbClr val="00FF00"/>
                </a:solidFill>
              </a:rPr>
              <a:t>Он по лесу ходит день. </a:t>
            </a:r>
          </a:p>
          <a:p>
            <a:pPr lvl="4">
              <a:buFontTx/>
              <a:buNone/>
            </a:pPr>
            <a:r>
              <a:rPr lang="ru-RU" sz="4400" b="1">
                <a:solidFill>
                  <a:srgbClr val="00FF00"/>
                </a:solidFill>
              </a:rPr>
              <a:t>Собирает все – не лень.</a:t>
            </a:r>
            <a:r>
              <a:rPr lang="ru-RU" sz="3600"/>
              <a:t> </a:t>
            </a:r>
          </a:p>
        </p:txBody>
      </p:sp>
      <p:sp>
        <p:nvSpPr>
          <p:cNvPr id="1034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42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Broadway" pitchFamily="82" charset="0"/>
              </a:rPr>
              <a:t>Древнейшие люди – 50 баллов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85888"/>
            <a:ext cx="8785225" cy="52117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endParaRPr lang="ru-RU">
              <a:solidFill>
                <a:srgbClr val="FF6600"/>
              </a:solidFill>
            </a:endParaRPr>
          </a:p>
          <a:p>
            <a:pPr marL="2209800" lvl="4" indent="-381000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Чем может отличаться </a:t>
            </a:r>
          </a:p>
          <a:p>
            <a:pPr marL="2209800" lvl="4" indent="-381000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Древнейший человек</a:t>
            </a:r>
          </a:p>
          <a:p>
            <a:pPr marL="2209800" lvl="4" indent="-381000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От тех, кто появился </a:t>
            </a:r>
          </a:p>
          <a:p>
            <a:pPr marL="2209800" lvl="4" indent="-381000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Пораньше так на век? </a:t>
            </a:r>
          </a:p>
          <a:p>
            <a:pPr marL="2209800" lvl="4" indent="-381000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Ведь он такой же голый </a:t>
            </a:r>
          </a:p>
          <a:p>
            <a:pPr marL="2209800" lvl="4" indent="-381000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И так же весь оброс. </a:t>
            </a:r>
          </a:p>
          <a:p>
            <a:pPr marL="2209800" lvl="4" indent="-381000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Ест все, что попадается. </a:t>
            </a:r>
          </a:p>
          <a:p>
            <a:pPr marL="2209800" lvl="4" indent="-381000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</a:rPr>
              <a:t>Встает вот, правда, в рост. </a:t>
            </a:r>
          </a:p>
        </p:txBody>
      </p:sp>
      <p:sp>
        <p:nvSpPr>
          <p:cNvPr id="727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10300"/>
            <a:ext cx="576262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1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210300"/>
            <a:ext cx="57467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WordArt 5"/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7632700" cy="14398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80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ПРАВИЛЬНО!!!</a:t>
            </a:r>
          </a:p>
        </p:txBody>
      </p:sp>
      <p:sp>
        <p:nvSpPr>
          <p:cNvPr id="15770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3275" y="6210300"/>
            <a:ext cx="720725" cy="647700"/>
          </a:xfrm>
          <a:prstGeom prst="actionButtonHome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 animBg="1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337</TotalTime>
  <Words>717</Words>
  <Application>Microsoft Office PowerPoint</Application>
  <PresentationFormat>Экран (4:3)</PresentationFormat>
  <Paragraphs>196</Paragraphs>
  <Slides>32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50" baseType="lpstr">
      <vt:lpstr>Arial</vt:lpstr>
      <vt:lpstr>Times New Roman</vt:lpstr>
      <vt:lpstr>Verdana</vt:lpstr>
      <vt:lpstr>Wingdings</vt:lpstr>
      <vt:lpstr>Arial Black</vt:lpstr>
      <vt:lpstr>Tahoma</vt:lpstr>
      <vt:lpstr>Comic Sans MS</vt:lpstr>
      <vt:lpstr>Broadway</vt:lpstr>
      <vt:lpstr>Batang</vt:lpstr>
      <vt:lpstr>Глобус</vt:lpstr>
      <vt:lpstr>Оформление по умолчанию</vt:lpstr>
      <vt:lpstr>Круги</vt:lpstr>
      <vt:lpstr>Трава</vt:lpstr>
      <vt:lpstr>Сетка с тенью</vt:lpstr>
      <vt:lpstr>Занавес</vt:lpstr>
      <vt:lpstr>Текстура</vt:lpstr>
      <vt:lpstr>Пастель</vt:lpstr>
      <vt:lpstr>Точечный рисунок</vt:lpstr>
      <vt:lpstr> СВОЯ   ИГРА</vt:lpstr>
      <vt:lpstr>Слайд 2</vt:lpstr>
      <vt:lpstr>Слайд 3</vt:lpstr>
      <vt:lpstr>Древнейшие люди – 10 баллов</vt:lpstr>
      <vt:lpstr>Древнейшие люди – 20 баллов</vt:lpstr>
      <vt:lpstr>Древнейшие люди – 30 баллов</vt:lpstr>
      <vt:lpstr>Древнейшие люди – 40 баллов</vt:lpstr>
      <vt:lpstr>Древнейшие люди – 50 баллов</vt:lpstr>
      <vt:lpstr>Слайд 9</vt:lpstr>
      <vt:lpstr>Появление неравенства и знати – 10 баллов</vt:lpstr>
      <vt:lpstr>Появление неравенства и знати – 20 баллов</vt:lpstr>
      <vt:lpstr>Слайд 12</vt:lpstr>
      <vt:lpstr>Появление неравенства и знати – 40 баллов</vt:lpstr>
      <vt:lpstr>Появление неравенства и знати – 50 баллов</vt:lpstr>
      <vt:lpstr>Древнейшие орудия труда –  10 баллов </vt:lpstr>
      <vt:lpstr>Древнейшие орудия труда –  20 баллов</vt:lpstr>
      <vt:lpstr>Древнейшие орудия труда –  30 баллов</vt:lpstr>
      <vt:lpstr>Древнейшие орудия труда –  40 баллов</vt:lpstr>
      <vt:lpstr>Слайд 19</vt:lpstr>
      <vt:lpstr>Возникновение земледелия и скотоводства – 10 баллов </vt:lpstr>
      <vt:lpstr>Возникновение земледелия и скотоводства – 20 баллов</vt:lpstr>
      <vt:lpstr>Возникновение земледелия и скотоводства – 30 баллов</vt:lpstr>
      <vt:lpstr>Возникновение земледелия и скотоводства – 40 баллов</vt:lpstr>
      <vt:lpstr>Возникновение земледелия и скотоводства – 50 баллов</vt:lpstr>
      <vt:lpstr>Слайд 25</vt:lpstr>
      <vt:lpstr>Всяко-разно – 10 баллов </vt:lpstr>
      <vt:lpstr>Всяко-разно – 20 баллов</vt:lpstr>
      <vt:lpstr>Всяко-разно – 30 баллов</vt:lpstr>
      <vt:lpstr>Всяко-разно – 50 баллов</vt:lpstr>
      <vt:lpstr>Кот в мешке – 30 баллов</vt:lpstr>
      <vt:lpstr>Кот в мешке – 40 баллов</vt:lpstr>
      <vt:lpstr>Кот в мешке – 40 баллов</vt:lpstr>
    </vt:vector>
  </TitlesOfParts>
  <Company>CLR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106</cp:revision>
  <dcterms:created xsi:type="dcterms:W3CDTF">2007-09-29T10:05:25Z</dcterms:created>
  <dcterms:modified xsi:type="dcterms:W3CDTF">2011-03-26T21:26:35Z</dcterms:modified>
</cp:coreProperties>
</file>