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57" r:id="rId4"/>
    <p:sldId id="258" r:id="rId5"/>
    <p:sldId id="259" r:id="rId6"/>
    <p:sldId id="281" r:id="rId7"/>
    <p:sldId id="260" r:id="rId8"/>
    <p:sldId id="269" r:id="rId9"/>
    <p:sldId id="261" r:id="rId10"/>
    <p:sldId id="282" r:id="rId11"/>
    <p:sldId id="262" r:id="rId12"/>
    <p:sldId id="264" r:id="rId13"/>
    <p:sldId id="277" r:id="rId14"/>
    <p:sldId id="263" r:id="rId15"/>
    <p:sldId id="283" r:id="rId16"/>
    <p:sldId id="265" r:id="rId17"/>
    <p:sldId id="266" r:id="rId18"/>
    <p:sldId id="267" r:id="rId19"/>
    <p:sldId id="268" r:id="rId20"/>
    <p:sldId id="270" r:id="rId21"/>
    <p:sldId id="276" r:id="rId22"/>
    <p:sldId id="275" r:id="rId23"/>
    <p:sldId id="274" r:id="rId24"/>
    <p:sldId id="284" r:id="rId25"/>
    <p:sldId id="278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Lucida Sans Unicode" pitchFamily="34" charset="0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Lucida Sans Unicode" pitchFamily="34" charset="0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Lucida Sans Unicode" pitchFamily="34" charset="0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Lucida Sans Unicode" pitchFamily="34" charset="0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A5B592"/>
    <a:srgbClr val="A5B58A"/>
    <a:srgbClr val="97A28A"/>
    <a:srgbClr val="7884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1327" autoAdjust="0"/>
  </p:normalViewPr>
  <p:slideViewPr>
    <p:cSldViewPr>
      <p:cViewPr>
        <p:scale>
          <a:sx n="75" d="100"/>
          <a:sy n="75" d="100"/>
        </p:scale>
        <p:origin x="-1020" y="-3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/>
              <a:ea typeface="+mn-ea"/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/>
              <a:ea typeface="+mn-ea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/>
              <a:ea typeface="+mn-ea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/>
              <a:ea typeface="+mn-ea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7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/>
              <a:ea typeface="+mn-ea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FC573ED3-A03E-4AFB-989A-4B76278B9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0649A2-DE15-49BC-8B26-8E235E756EF1}" type="slidenum">
              <a:rPr lang="ru-RU" smtClean="0">
                <a:ea typeface="Lucida Sans Unicode" pitchFamily="34" charset="0"/>
              </a:rPr>
              <a:pPr/>
              <a:t>1</a:t>
            </a:fld>
            <a:endParaRPr lang="ru-RU" smtClean="0">
              <a:ea typeface="Lucida Sans Unicode" pitchFamily="34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B446201-C0C0-463E-8AE6-DD0FC345B41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36CF757-8754-4373-93DC-13BE12FF6C3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6658F15-715C-4FC0-949C-5AD6F98DB106}" type="slidenum">
              <a:rPr lang="ru-RU" smtClean="0">
                <a:ea typeface="Lucida Sans Unicode" pitchFamily="34" charset="0"/>
              </a:rPr>
              <a:pPr/>
              <a:t>13</a:t>
            </a:fld>
            <a:endParaRPr lang="ru-RU" smtClean="0">
              <a:ea typeface="Lucida Sans Unicode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i="1" smtClean="0">
              <a:latin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9555FBB-A4F1-4D05-A7F0-CB245085950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>
              <a:buClrTx/>
              <a:buSzTx/>
              <a:buFontTx/>
              <a:buNone/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0454143-18BC-4318-A850-636F36CECB4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4304971-9118-4A80-90A5-2B6B4798CE58}" type="slidenum">
              <a:rPr lang="ru-RU" smtClean="0">
                <a:ea typeface="Lucida Sans Unicode" pitchFamily="34" charset="0"/>
              </a:rPr>
              <a:pPr/>
              <a:t>16</a:t>
            </a:fld>
            <a:endParaRPr lang="ru-RU" smtClean="0">
              <a:ea typeface="Lucida Sans Unicode" pitchFamily="34" charset="0"/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704657-B0A1-474C-9DF6-2FE4E694C00D}" type="slidenum">
              <a:rPr lang="ru-RU" smtClean="0">
                <a:ea typeface="Lucida Sans Unicode" pitchFamily="34" charset="0"/>
              </a:rPr>
              <a:pPr/>
              <a:t>17</a:t>
            </a:fld>
            <a:endParaRPr lang="ru-RU" smtClean="0">
              <a:ea typeface="Lucida Sans Unicode" pitchFamily="34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BBB0E6-147E-4EBB-B028-CCB3AF12B3BC}" type="slidenum">
              <a:rPr lang="ru-RU" smtClean="0">
                <a:ea typeface="Lucida Sans Unicode" pitchFamily="34" charset="0"/>
              </a:rPr>
              <a:pPr/>
              <a:t>18</a:t>
            </a:fld>
            <a:endParaRPr lang="ru-RU" smtClean="0">
              <a:ea typeface="Lucida Sans Unicode" pitchFamily="34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981903D-5AD6-4C4D-AE9A-BC13F2B31110}" type="slidenum">
              <a:rPr lang="ru-RU" smtClean="0">
                <a:ea typeface="Lucida Sans Unicode" pitchFamily="34" charset="0"/>
              </a:rPr>
              <a:pPr/>
              <a:t>19</a:t>
            </a:fld>
            <a:endParaRPr lang="ru-RU" smtClean="0">
              <a:ea typeface="Lucida Sans Unicode" pitchFamily="34" charset="0"/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4655E5F-ACA0-44CB-B8C5-36F2A6477A4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825727-5754-45B1-BB08-403CA1A08A3B}" type="slidenum">
              <a:rPr lang="ru-RU" smtClean="0">
                <a:ea typeface="Lucida Sans Unicode" pitchFamily="34" charset="0"/>
              </a:rPr>
              <a:pPr/>
              <a:t>3</a:t>
            </a:fld>
            <a:endParaRPr lang="ru-RU" smtClean="0">
              <a:ea typeface="Lucida Sans Unicode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ru-RU">
              <a:solidFill>
                <a:schemeClr val="tx1"/>
              </a:solidFill>
              <a:effectLst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lIns="91440" tIns="45720" rIns="91440" bIns="45720" anchor="ctr"/>
          <a:lstStyle/>
          <a:p>
            <a:pPr defTabSz="914400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9D5F2F-E119-4B24-A338-65C92848B085}" type="slidenum">
              <a:rPr lang="ru-RU" smtClean="0">
                <a:ea typeface="Lucida Sans Unicode" pitchFamily="34" charset="0"/>
              </a:rPr>
              <a:pPr/>
              <a:t>21</a:t>
            </a:fld>
            <a:endParaRPr lang="ru-RU" smtClean="0">
              <a:ea typeface="Lucida Sans Unicode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49B1DC1-68CC-4D42-B168-93D63244490F}" type="slidenum">
              <a:rPr lang="ru-RU" smtClean="0">
                <a:ea typeface="Lucida Sans Unicode" pitchFamily="34" charset="0"/>
              </a:rPr>
              <a:pPr/>
              <a:t>22</a:t>
            </a:fld>
            <a:endParaRPr lang="ru-RU" smtClean="0">
              <a:ea typeface="Lucida Sans Unicode" pitchFamily="34" charset="0"/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13FB396-9AB3-43A6-BB2C-5D5DF3597FC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936083B-ABBB-4BA4-95EA-A726F824767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i="1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3E1705E-2731-458C-8820-76CD11825B3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E3A709-7DD0-4BE4-AB82-5B60B1EE0E6D}" type="slidenum">
              <a:rPr lang="ru-RU" smtClean="0">
                <a:ea typeface="Lucida Sans Unicode" pitchFamily="34" charset="0"/>
              </a:rPr>
              <a:pPr/>
              <a:t>4</a:t>
            </a:fld>
            <a:endParaRPr lang="ru-RU" smtClean="0">
              <a:ea typeface="Lucida Sans Unicode" pitchFamily="34" charset="0"/>
            </a:endParaRPr>
          </a:p>
        </p:txBody>
      </p:sp>
      <p:sp>
        <p:nvSpPr>
          <p:cNvPr id="3072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4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>
              <a:buClrTx/>
              <a:buSzTx/>
              <a:buFontTx/>
              <a:buNone/>
            </a:pPr>
            <a:fld id="{F2C65DD5-9E17-420B-A207-CFD64368A5E5}" type="slidenum">
              <a:rPr lang="ru-RU" sz="1200">
                <a:solidFill>
                  <a:schemeClr val="tx1"/>
                </a:solidFill>
                <a:effectLst/>
              </a:rPr>
              <a:pPr algn="r" defTabSz="914400">
                <a:buClrTx/>
                <a:buSzTx/>
                <a:buFontTx/>
                <a:buNone/>
              </a:pPr>
              <a:t>4</a:t>
            </a:fld>
            <a:endParaRPr lang="ru-RU" sz="12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9EB851-E2DA-4C3F-AC73-A267871E33F7}" type="slidenum">
              <a:rPr lang="ru-RU" smtClean="0">
                <a:ea typeface="Lucida Sans Unicode" pitchFamily="34" charset="0"/>
              </a:rPr>
              <a:pPr/>
              <a:t>5</a:t>
            </a:fld>
            <a:endParaRPr lang="ru-RU" smtClean="0">
              <a:ea typeface="Lucida Sans Unicode" pitchFamily="34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31748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FF0000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76ABF33-0B70-4334-8FEE-AEAAF91F3157}" type="slidenum">
              <a:rPr lang="ru-RU" sz="1200">
                <a:solidFill>
                  <a:srgbClr val="000000"/>
                </a:solidFill>
                <a:effectLst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sz="120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40385D2-EC93-463D-8FC8-E9CD855181A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i="1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50129FC-DC86-4975-9E15-CAE69888320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ACC5D0C-C98D-4A47-8F3D-AE3EDF3AD2E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4B101C4-1829-45F4-BDC8-126FBC571EC9}" type="slidenum">
              <a:rPr lang="ru-RU" smtClean="0">
                <a:ea typeface="Lucida Sans Unicode" pitchFamily="34" charset="0"/>
              </a:rPr>
              <a:pPr/>
              <a:t>9</a:t>
            </a:fld>
            <a:endParaRPr lang="ru-RU" smtClean="0">
              <a:ea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AF6790B-16A1-4464-B2C3-DC164B1353B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0B4E1-0A5C-48FC-ACCE-33F867304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A2EE-D787-4DCD-A25C-BF7BFB653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-6350"/>
            <a:ext cx="2055813" cy="6127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6350"/>
            <a:ext cx="6016625" cy="6127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690E9-F645-4BCB-A91B-EA52F37BE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DF3FC-C740-430B-B499-7E5C4B4C7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04CF6-96F0-46A9-B3AC-9E8483F28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5425" cy="467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447800"/>
            <a:ext cx="4037013" cy="467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41F3B-8147-40C1-871F-CDB0B469D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B536-DBD8-4164-BB33-0C83B7A52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26A12-F58B-4CBA-B064-381D72115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8E661-B920-4E9D-8FA7-0434475F7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2231B-285C-4AE8-ABE0-DF7B81D2F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035AC-C23D-4BC4-9CAE-66F5E323B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4838" cy="467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203950"/>
            <a:ext cx="2586038" cy="379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444D26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133600" y="6165850"/>
            <a:ext cx="3581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/>
              <a:ea typeface="+mn-ea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4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444D26"/>
                </a:solidFill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7B852D2-E85F-4A36-9947-20C933D66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6350"/>
            <a:ext cx="8224838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+mj-lt"/>
          <a:ea typeface="Lucida Sans Unicode" pitchFamily="34" charset="0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ea typeface="Lucida Sans Unicode" pitchFamily="34" charset="0"/>
          <a:cs typeface="Lucida Sans Unicode" pitchFamily="34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cs typeface="Lucida Sans Unicode" pitchFamily="34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cs typeface="Lucida Sans Unicode" pitchFamily="34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cs typeface="Lucida Sans Unicode" pitchFamily="34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F9F9F9"/>
          </a:solidFill>
          <a:latin typeface="Constantia" pitchFamily="18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444D26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7/73/Blason_f%C3%A9minin_ovale_3D.svg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://upload.wikimedia.org/wikipedia/commons/5/53/Blason_Vide_Moderne_3D.svg" TargetMode="External"/><Relationship Id="rId7" Type="http://schemas.openxmlformats.org/officeDocument/2006/relationships/image" Target="../media/image12.png"/><Relationship Id="rId12" Type="http://schemas.openxmlformats.org/officeDocument/2006/relationships/hyperlink" Target="http://upload.wikimedia.org/wikipedia/commons/4/49/Triangle_heraldic_shield_proportions.sv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hyperlink" Target="http://upload.wikimedia.org/wikipedia/commons/9/92/Blason_Vide_CH_3D.svg" TargetMode="External"/><Relationship Id="rId10" Type="http://schemas.openxmlformats.org/officeDocument/2006/relationships/hyperlink" Target="http://upload.wikimedia.org/wikipedia/commons/9/94/Blason_Vide_3D.svg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3573463" y="620713"/>
            <a:ext cx="164147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Гимназия  №339</a:t>
            </a: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1979613" y="1196975"/>
            <a:ext cx="52736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Проектная работа по математике и истории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2045767" y="3933825"/>
            <a:ext cx="502573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i="1" dirty="0">
                <a:solidFill>
                  <a:schemeClr val="tx1"/>
                </a:solidFill>
                <a:effectLst/>
                <a:latin typeface="Verdana" pitchFamily="34" charset="0"/>
              </a:rPr>
              <a:t>Выполнили: учениц</a:t>
            </a:r>
            <a:r>
              <a:rPr lang="ru-RU" sz="2000" i="1" dirty="0">
                <a:solidFill>
                  <a:schemeClr val="tx1"/>
                </a:solidFill>
                <a:effectLst/>
              </a:rPr>
              <a:t>ы</a:t>
            </a:r>
            <a:r>
              <a:rPr lang="ru-RU" sz="2000" i="1" dirty="0">
                <a:solidFill>
                  <a:schemeClr val="tx1"/>
                </a:solidFill>
                <a:effectLst/>
                <a:latin typeface="Verdana" pitchFamily="34" charset="0"/>
              </a:rPr>
              <a:t> 6б класса </a:t>
            </a:r>
            <a:endParaRPr lang="ru-RU" sz="2000" i="1" dirty="0" smtClean="0"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algn="ctr"/>
            <a:r>
              <a:rPr lang="ru-RU" sz="2000" i="1" dirty="0" smtClean="0">
                <a:solidFill>
                  <a:schemeClr val="tx1"/>
                </a:solidFill>
                <a:effectLst/>
                <a:latin typeface="Verdana" pitchFamily="34" charset="0"/>
              </a:rPr>
              <a:t>Глазунова </a:t>
            </a:r>
            <a:r>
              <a:rPr lang="ru-RU" sz="2000" i="1" dirty="0">
                <a:solidFill>
                  <a:schemeClr val="tx1"/>
                </a:solidFill>
                <a:effectLst/>
                <a:latin typeface="Verdana" pitchFamily="34" charset="0"/>
              </a:rPr>
              <a:t>Ксения</a:t>
            </a:r>
            <a:r>
              <a:rPr lang="ru-RU" sz="2000" i="1" dirty="0">
                <a:solidFill>
                  <a:schemeClr val="tx1"/>
                </a:solidFill>
                <a:effectLst/>
              </a:rPr>
              <a:t>,</a:t>
            </a:r>
          </a:p>
          <a:p>
            <a:pPr algn="ctr"/>
            <a:r>
              <a:rPr lang="ru-RU" sz="2000" i="1" dirty="0" err="1">
                <a:solidFill>
                  <a:schemeClr val="tx1"/>
                </a:solidFill>
                <a:effectLst/>
                <a:latin typeface="Verdana" pitchFamily="34" charset="0"/>
              </a:rPr>
              <a:t>Нечунаева</a:t>
            </a:r>
            <a:r>
              <a:rPr lang="ru-RU" sz="2000" i="1" dirty="0">
                <a:solidFill>
                  <a:schemeClr val="tx1"/>
                </a:solidFill>
                <a:effectLst/>
                <a:latin typeface="Verdana" pitchFamily="34" charset="0"/>
              </a:rPr>
              <a:t> Александра</a:t>
            </a:r>
          </a:p>
          <a:p>
            <a:pPr algn="ctr"/>
            <a:r>
              <a:rPr lang="ru-RU" sz="2000" i="1" dirty="0">
                <a:solidFill>
                  <a:schemeClr val="tx1"/>
                </a:solidFill>
                <a:effectLst/>
                <a:latin typeface="Verdana" pitchFamily="34" charset="0"/>
              </a:rPr>
              <a:t>Руководители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Verdana" pitchFamily="34" charset="0"/>
              </a:rPr>
              <a:t>:</a:t>
            </a:r>
            <a:endParaRPr lang="ru-RU" sz="2000" i="1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2000" i="1" dirty="0">
                <a:solidFill>
                  <a:schemeClr val="tx1"/>
                </a:solidFill>
                <a:effectLst/>
                <a:latin typeface="Verdana" pitchFamily="34" charset="0"/>
              </a:rPr>
              <a:t>учитель истории </a:t>
            </a:r>
            <a:r>
              <a:rPr lang="ru-RU" sz="2000" i="1" dirty="0" err="1">
                <a:solidFill>
                  <a:schemeClr val="tx1"/>
                </a:solidFill>
                <a:effectLst/>
                <a:latin typeface="Verdana" pitchFamily="34" charset="0"/>
              </a:rPr>
              <a:t>Зарандия</a:t>
            </a:r>
            <a:r>
              <a:rPr lang="ru-RU" sz="2000" i="1" dirty="0">
                <a:solidFill>
                  <a:schemeClr val="tx1"/>
                </a:solidFill>
                <a:effectLst/>
                <a:latin typeface="Verdana" pitchFamily="34" charset="0"/>
              </a:rPr>
              <a:t> Л. С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Verdana" pitchFamily="34" charset="0"/>
              </a:rPr>
              <a:t>. </a:t>
            </a:r>
            <a:endParaRPr lang="ru-RU" sz="2000" i="1" dirty="0" smtClean="0"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algn="ctr"/>
            <a:r>
              <a:rPr lang="ru-RU" sz="2000" i="1" dirty="0" smtClean="0">
                <a:solidFill>
                  <a:schemeClr val="tx1"/>
                </a:solidFill>
                <a:effectLst/>
                <a:latin typeface="Verdana" pitchFamily="34" charset="0"/>
              </a:rPr>
              <a:t>учитель 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Verdana" pitchFamily="34" charset="0"/>
              </a:rPr>
              <a:t>математики Морозова Н. М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Verdana" pitchFamily="34" charset="0"/>
              </a:rPr>
              <a:t>.</a:t>
            </a:r>
            <a:endParaRPr lang="ru-RU" sz="2000" i="1" dirty="0"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258888" y="1773238"/>
            <a:ext cx="64960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Геометрия гербов </a:t>
            </a:r>
          </a:p>
          <a:p>
            <a:pPr algn="ctr"/>
            <a:r>
              <a:rPr lang="ru-RU" sz="60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средневековья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3" y="1071546"/>
            <a:ext cx="4014290" cy="5498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571500" y="214313"/>
            <a:ext cx="814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ru-RU" sz="4000" b="1" i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Символика геральдических цветов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rmino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1428750"/>
            <a:ext cx="1238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Countervair-inver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4143375"/>
            <a:ext cx="1238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Erm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38" y="1428750"/>
            <a:ext cx="1238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Ermin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1428750"/>
            <a:ext cx="1238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Vai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3" y="4000500"/>
            <a:ext cx="1238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1000125" y="3286125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ru-RU">
                <a:solidFill>
                  <a:schemeClr val="tx1"/>
                </a:solidFill>
                <a:effectLst/>
              </a:rPr>
              <a:t>Горностаевый        Золотой горностаевый	      Противогорностаевый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2357438" y="578643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ru-RU">
                <a:solidFill>
                  <a:schemeClr val="tx1"/>
                </a:solidFill>
                <a:effectLst/>
              </a:rPr>
              <a:t>    Беличий                           Противобеличий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3" y="285750"/>
            <a:ext cx="82153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ru-RU" sz="40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Геральдические меха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85750"/>
            <a:ext cx="4532313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47" name="Group 35"/>
          <p:cNvGraphicFramePr>
            <a:graphicFrameLocks noGrp="1"/>
          </p:cNvGraphicFramePr>
          <p:nvPr/>
        </p:nvGraphicFramePr>
        <p:xfrm>
          <a:off x="4572000" y="2357438"/>
          <a:ext cx="4214813" cy="3290891"/>
        </p:xfrm>
        <a:graphic>
          <a:graphicData uri="http://schemas.openxmlformats.org/drawingml/2006/table">
            <a:tbl>
              <a:tblPr/>
              <a:tblGrid>
                <a:gridCol w="2071688"/>
                <a:gridCol w="2143125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Точка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ВЕИ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Левый край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АГЖ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Правый край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Сердце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Чрево (пуп)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Почетное место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АБВЕИЗЖГ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Против хода солнца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АГЖЗИЕВБ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По ходу солнца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429125" y="142875"/>
            <a:ext cx="4572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ru-RU" sz="40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Карта геральдического щита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ru-RU">
                <a:solidFill>
                  <a:schemeClr val="tx1"/>
                </a:solidFill>
                <a:effectLst/>
                <a:latin typeface="Calibri" pitchFamily="34" charset="0"/>
              </a:rPr>
              <a:t>	</a:t>
            </a:r>
          </a:p>
        </p:txBody>
      </p:sp>
      <p:pic>
        <p:nvPicPr>
          <p:cNvPr id="14339" name="Picture 6" descr="F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773238"/>
            <a:ext cx="12541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3348038" y="3284538"/>
            <a:ext cx="2597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оконечность — 2/7 длины 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щита снизу выделяется 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другим цветом</a:t>
            </a:r>
          </a:p>
        </p:txBody>
      </p:sp>
      <p:pic>
        <p:nvPicPr>
          <p:cNvPr id="14341" name="Picture 9" descr="F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149725"/>
            <a:ext cx="127317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F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773238"/>
            <a:ext cx="12604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6156325" y="3357563"/>
            <a:ext cx="26495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пояс — 1/3 длины щита 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посередине выделяется 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другим цветом</a:t>
            </a:r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5707063" y="5734050"/>
            <a:ext cx="34369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стропило — две встречные 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перевязи, не достигающие 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верха щита</a:t>
            </a:r>
          </a:p>
        </p:txBody>
      </p:sp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0" y="3284538"/>
            <a:ext cx="31146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глава щита — 2/7 его </a:t>
            </a:r>
            <a:endParaRPr lang="ru-RU" sz="1400" i="1">
              <a:solidFill>
                <a:schemeClr val="tx1"/>
              </a:solidFill>
              <a:effectLst/>
            </a:endParaRPr>
          </a:p>
          <a:p>
            <a:pPr algn="ctr" defTabSz="914400">
              <a:buClrTx/>
              <a:buSzTx/>
              <a:buFontTx/>
              <a:buNone/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длины сверху дается </a:t>
            </a:r>
            <a:endParaRPr lang="ru-RU" sz="1400" i="1">
              <a:solidFill>
                <a:schemeClr val="tx1"/>
              </a:solidFill>
              <a:effectLst/>
            </a:endParaRPr>
          </a:p>
          <a:p>
            <a:pPr algn="ctr" defTabSz="914400">
              <a:buClrTx/>
              <a:buSzTx/>
              <a:buFontTx/>
              <a:buNone/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другим цветом</a:t>
            </a:r>
          </a:p>
        </p:txBody>
      </p:sp>
      <p:pic>
        <p:nvPicPr>
          <p:cNvPr id="14346" name="Picture 15" descr="F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149725"/>
            <a:ext cx="1274762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6"/>
          <p:cNvSpPr>
            <a:spLocks noChangeArrowheads="1"/>
          </p:cNvSpPr>
          <p:nvPr/>
        </p:nvSpPr>
        <p:spPr bwMode="auto">
          <a:xfrm>
            <a:off x="395288" y="5734050"/>
            <a:ext cx="23352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перевязь - 1/3 щита по 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диагонали выделяется 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другим цветом</a:t>
            </a:r>
          </a:p>
        </p:txBody>
      </p:sp>
      <p:pic>
        <p:nvPicPr>
          <p:cNvPr id="14348" name="Picture 17" descr="F-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1773238"/>
            <a:ext cx="12541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 Box 18"/>
          <p:cNvSpPr txBox="1">
            <a:spLocks noChangeArrowheads="1"/>
          </p:cNvSpPr>
          <p:nvPr/>
        </p:nvSpPr>
        <p:spPr bwMode="auto">
          <a:xfrm>
            <a:off x="3276600" y="5734050"/>
            <a:ext cx="26527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столб — 1/3 ширины щита 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посередине выделяется 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ru-RU" sz="1400" i="1">
                <a:solidFill>
                  <a:schemeClr val="tx1"/>
                </a:solidFill>
                <a:effectLst/>
                <a:latin typeface="Verdana" pitchFamily="34" charset="0"/>
              </a:rPr>
              <a:t>другим цветом</a:t>
            </a:r>
          </a:p>
        </p:txBody>
      </p:sp>
      <p:pic>
        <p:nvPicPr>
          <p:cNvPr id="14350" name="Picture 19" descr="F-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4149725"/>
            <a:ext cx="1274763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00063" y="357188"/>
            <a:ext cx="821531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Фигуры, помещавшиеся на щите герба, делятся на </a:t>
            </a:r>
          </a:p>
          <a:p>
            <a:pPr algn="ctr">
              <a:buClrTx/>
              <a:buSzTx/>
              <a:buFontTx/>
              <a:buNone/>
            </a:pPr>
            <a:r>
              <a:rPr 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геральдические и негеральдические. Различают шесть </a:t>
            </a:r>
          </a:p>
          <a:p>
            <a:pPr algn="ctr">
              <a:buClrTx/>
              <a:buSzTx/>
              <a:buFontTx/>
              <a:buNone/>
            </a:pPr>
            <a:r>
              <a:rPr 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основных геральдических фигур:</a:t>
            </a:r>
          </a:p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r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341438"/>
            <a:ext cx="1257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r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2428875"/>
            <a:ext cx="1257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908175" y="1643063"/>
            <a:ext cx="244951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ru-RU" b="1">
                <a:solidFill>
                  <a:schemeClr val="tx1"/>
                </a:solidFill>
                <a:effectLst/>
                <a:latin typeface="Verdana" pitchFamily="34" charset="0"/>
              </a:rPr>
              <a:t>Рассечение</a:t>
            </a:r>
          </a:p>
          <a:p>
            <a:pPr>
              <a:buClrTx/>
              <a:buSzTx/>
              <a:buFontTx/>
              <a:buNone/>
            </a:pPr>
            <a:r>
              <a:rPr lang="ru-RU" sz="2000">
                <a:solidFill>
                  <a:schemeClr val="tx1"/>
                </a:solidFill>
                <a:effectLst/>
                <a:latin typeface="Verdana" pitchFamily="34" charset="0"/>
              </a:rPr>
              <a:t>		</a:t>
            </a:r>
            <a:r>
              <a:rPr lang="en-US" sz="2000">
                <a:solidFill>
                  <a:schemeClr val="tx1"/>
                </a:solidFill>
                <a:effectLst/>
                <a:latin typeface="Verdana" pitchFamily="34" charset="0"/>
              </a:rPr>
              <a:t>	</a:t>
            </a:r>
            <a:endParaRPr lang="ru-RU" sz="1600"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5365" name="Picture 6" descr="cr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4714875"/>
            <a:ext cx="1257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cr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5" y="3643313"/>
            <a:ext cx="1257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14"/>
          <p:cNvSpPr txBox="1">
            <a:spLocks noChangeArrowheads="1"/>
          </p:cNvSpPr>
          <p:nvPr/>
        </p:nvSpPr>
        <p:spPr bwMode="auto">
          <a:xfrm>
            <a:off x="6858000" y="5157788"/>
            <a:ext cx="171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chemeClr val="tx1"/>
                </a:solidFill>
                <a:effectLst/>
                <a:latin typeface="Verdana" pitchFamily="34" charset="0"/>
              </a:rPr>
              <a:t>Скошение слева</a:t>
            </a:r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5214938" y="3857625"/>
            <a:ext cx="328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1"/>
                </a:solidFill>
                <a:effectLst/>
                <a:latin typeface="Verdana" pitchFamily="34" charset="0"/>
              </a:rPr>
              <a:t>Скошение справа</a:t>
            </a:r>
          </a:p>
        </p:txBody>
      </p:sp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1571625" y="2857500"/>
            <a:ext cx="3929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chemeClr val="tx1"/>
                </a:solidFill>
                <a:effectLst/>
                <a:latin typeface="Verdana" pitchFamily="34" charset="0"/>
              </a:rPr>
              <a:t>Пересечение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88" y="357188"/>
            <a:ext cx="7643812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деления щита</a:t>
            </a:r>
          </a:p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014-0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213100"/>
            <a:ext cx="23812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normal_%DD%F0%F4%F3%F0%F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133600"/>
            <a:ext cx="26384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Untitled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2133600"/>
            <a:ext cx="25923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5813" y="428625"/>
            <a:ext cx="77152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ru-RU" sz="40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Симметрия в гербах </a:t>
            </a:r>
          </a:p>
          <a:p>
            <a:pPr algn="ctr">
              <a:buClrTx/>
              <a:buSzTx/>
              <a:buFontTx/>
              <a:buNone/>
            </a:pPr>
            <a:r>
              <a:rPr lang="ru-RU" sz="40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средневековья</a:t>
            </a:r>
            <a:endParaRPr lang="ru-RU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013" y="1662113"/>
            <a:ext cx="5133975" cy="353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9331" name="Line 3"/>
          <p:cNvSpPr>
            <a:spLocks noChangeShapeType="1"/>
          </p:cNvSpPr>
          <p:nvPr/>
        </p:nvSpPr>
        <p:spPr bwMode="auto">
          <a:xfrm>
            <a:off x="4572000" y="1357313"/>
            <a:ext cx="1588" cy="500062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4857750"/>
            <a:ext cx="1579562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4572000"/>
            <a:ext cx="1571625" cy="207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500063"/>
            <a:ext cx="2520950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500" y="500063"/>
            <a:ext cx="5429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ru-RU" sz="40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Осевая симметрия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357313"/>
            <a:ext cx="2286000" cy="294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857375"/>
            <a:ext cx="2487613" cy="297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1381" name="AutoShape 5"/>
          <p:cNvSpPr>
            <a:spLocks noChangeArrowheads="1"/>
          </p:cNvSpPr>
          <p:nvPr/>
        </p:nvSpPr>
        <p:spPr bwMode="auto">
          <a:xfrm>
            <a:off x="3500438" y="2571750"/>
            <a:ext cx="642937" cy="714375"/>
          </a:xfrm>
          <a:prstGeom prst="flowChartProcess">
            <a:avLst/>
          </a:prstGeom>
          <a:noFill/>
          <a:ln w="5724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101382" name="AutoShape 6"/>
          <p:cNvSpPr>
            <a:spLocks noChangeArrowheads="1"/>
          </p:cNvSpPr>
          <p:nvPr/>
        </p:nvSpPr>
        <p:spPr bwMode="auto">
          <a:xfrm>
            <a:off x="4857750" y="4071938"/>
            <a:ext cx="714375" cy="714375"/>
          </a:xfrm>
          <a:prstGeom prst="flowChartProcess">
            <a:avLst/>
          </a:prstGeom>
          <a:noFill/>
          <a:ln w="5724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4141788" y="3286125"/>
            <a:ext cx="714375" cy="785813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1857375"/>
            <a:ext cx="2114550" cy="153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138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88" y="4786313"/>
            <a:ext cx="125730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138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4786313"/>
            <a:ext cx="125730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7188" y="357188"/>
            <a:ext cx="8072437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Центральная симметрия</a:t>
            </a:r>
          </a:p>
          <a:p>
            <a:pPr algn="ctr"/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nimBg="1"/>
      <p:bldP spid="1013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1357313"/>
            <a:ext cx="2309812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357313"/>
            <a:ext cx="2673350" cy="324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0" name="Picture 9" descr="Untitled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13" y="2214563"/>
            <a:ext cx="45180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88" y="285750"/>
            <a:ext cx="83581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ru-RU" sz="40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Поворотная симметрия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484313"/>
            <a:ext cx="4392612" cy="2341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860800"/>
            <a:ext cx="2139950" cy="257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1714500"/>
            <a:ext cx="2732087" cy="3671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25" y="428625"/>
            <a:ext cx="73580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ru-RU" sz="40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Скользящая симметрия</a:t>
            </a:r>
          </a:p>
          <a:p>
            <a:pPr algn="ctr"/>
            <a:endParaRPr lang="ru-RU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1"/>
          <p:cNvSpPr>
            <a:spLocks noGrp="1"/>
          </p:cNvSpPr>
          <p:nvPr>
            <p:ph idx="1"/>
          </p:nvPr>
        </p:nvSpPr>
        <p:spPr>
          <a:xfrm>
            <a:off x="323850" y="1285875"/>
            <a:ext cx="8605838" cy="53578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ru-RU" sz="2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000" i="1" smtClean="0">
                <a:solidFill>
                  <a:schemeClr val="tx1"/>
                </a:solidFill>
                <a:latin typeface="Verdana" pitchFamily="34" charset="0"/>
              </a:rPr>
              <a:t>познакомиться с историей создания гербов в средние века;</a:t>
            </a:r>
            <a:r>
              <a:rPr lang="en-US" sz="2000" i="1" smtClean="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smtClean="0">
                <a:solidFill>
                  <a:schemeClr val="tx1"/>
                </a:solidFill>
                <a:latin typeface="Verdana" pitchFamily="34" charset="0"/>
              </a:rPr>
              <a:t>выяснить, какие формы гербов были характерны для Европы, какие геометрические фигуры  лежат в их основе;</a:t>
            </a:r>
          </a:p>
          <a:p>
            <a:pPr>
              <a:buFont typeface="Wingdings" pitchFamily="2" charset="2"/>
              <a:buChar char="Ø"/>
            </a:pPr>
            <a:r>
              <a:rPr lang="ru-RU" sz="2000" i="1" smtClean="0">
                <a:solidFill>
                  <a:schemeClr val="tx1"/>
                </a:solidFill>
                <a:latin typeface="Verdana" pitchFamily="34" charset="0"/>
              </a:rPr>
              <a:t>выяснить, какие математические пропорции </a:t>
            </a:r>
            <a:endParaRPr lang="en-US" sz="2000" i="1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ru-RU" sz="2000" i="1" smtClean="0">
                <a:solidFill>
                  <a:schemeClr val="tx1"/>
                </a:solidFill>
                <a:latin typeface="Verdana" pitchFamily="34" charset="0"/>
              </a:rPr>
              <a:t>лежат в композиции гербов;</a:t>
            </a:r>
          </a:p>
          <a:p>
            <a:pPr>
              <a:buFont typeface="Wingdings" pitchFamily="2" charset="2"/>
              <a:buChar char="Ø"/>
            </a:pPr>
            <a:r>
              <a:rPr lang="ru-RU" sz="2000" i="1" smtClean="0">
                <a:solidFill>
                  <a:schemeClr val="tx1"/>
                </a:solidFill>
                <a:latin typeface="Verdana" pitchFamily="34" charset="0"/>
              </a:rPr>
              <a:t>узнать, какими познаниями в геометрии </a:t>
            </a:r>
            <a:endParaRPr lang="en-US" sz="2000" i="1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ru-RU" sz="2000" i="1" smtClean="0">
                <a:solidFill>
                  <a:schemeClr val="tx1"/>
                </a:solidFill>
                <a:latin typeface="Verdana" pitchFamily="34" charset="0"/>
              </a:rPr>
              <a:t>пользовались мастера геральдики;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smtClean="0">
                <a:solidFill>
                  <a:schemeClr val="tx1"/>
                </a:solidFill>
                <a:latin typeface="Verdana" pitchFamily="34" charset="0"/>
              </a:rPr>
              <a:t>изучить историю герба Великого Новгорода </a:t>
            </a:r>
            <a:endParaRPr lang="en-US" sz="2000" i="1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ru-RU" sz="2000" i="1" smtClean="0">
                <a:solidFill>
                  <a:schemeClr val="tx1"/>
                </a:solidFill>
                <a:latin typeface="Verdana" pitchFamily="34" charset="0"/>
              </a:rPr>
              <a:t>и на его примере провести сравнительный</a:t>
            </a:r>
            <a:endParaRPr lang="en-US" sz="2000" i="1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ru-RU" sz="2000" i="1" smtClean="0">
                <a:solidFill>
                  <a:schemeClr val="tx1"/>
                </a:solidFill>
                <a:latin typeface="Verdana" pitchFamily="34" charset="0"/>
              </a:rPr>
              <a:t>анализ с приемами европейской геральдики.</a:t>
            </a:r>
          </a:p>
        </p:txBody>
      </p:sp>
      <p:pic>
        <p:nvPicPr>
          <p:cNvPr id="2" name="Picture 5" descr="C:\Documents and Settings\мама\Мои документы\Мои рисунки\Knight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997200"/>
            <a:ext cx="27225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" y="642938"/>
            <a:ext cx="83581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Tx/>
              <a:buSzTx/>
              <a:buFont typeface="Wingdings" pitchFamily="2" charset="2"/>
              <a:buChar char="v"/>
            </a:pPr>
            <a:r>
              <a:rPr lang="ru-RU" sz="2400" b="1" i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работы: доказать присутствие математических </a:t>
            </a:r>
          </a:p>
          <a:p>
            <a:pPr>
              <a:buClrTx/>
              <a:buSzTx/>
              <a:buFontTx/>
              <a:buNone/>
            </a:pPr>
            <a:r>
              <a:rPr lang="ru-RU" sz="2400" b="1" i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пропорций при создании гербов средневековья.</a:t>
            </a:r>
            <a:endParaRPr lang="ru-RU" sz="240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Иркут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133600"/>
            <a:ext cx="20097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ярослав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205038"/>
            <a:ext cx="21082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Смоленс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2781300"/>
            <a:ext cx="22907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1095375" y="4481513"/>
            <a:ext cx="1093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Иркутск</a:t>
            </a:r>
          </a:p>
        </p:txBody>
      </p:sp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3851275" y="5516563"/>
            <a:ext cx="1293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Смоленск</a:t>
            </a:r>
          </a:p>
        </p:txBody>
      </p:sp>
      <p:sp>
        <p:nvSpPr>
          <p:cNvPr id="21511" name="Text Box 13"/>
          <p:cNvSpPr txBox="1">
            <a:spLocks noChangeArrowheads="1"/>
          </p:cNvSpPr>
          <p:nvPr/>
        </p:nvSpPr>
        <p:spPr bwMode="auto">
          <a:xfrm>
            <a:off x="6804025" y="4868863"/>
            <a:ext cx="1360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Ярославль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813" y="500063"/>
            <a:ext cx="7786687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Гербы русских городов</a:t>
            </a:r>
          </a:p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3635375" y="2060575"/>
            <a:ext cx="5318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На новгородских печатях </a:t>
            </a:r>
            <a:r>
              <a:rPr lang="en-US" i="1">
                <a:solidFill>
                  <a:schemeClr val="tx1"/>
                </a:solidFill>
                <a:effectLst/>
                <a:latin typeface="Verdana" pitchFamily="34" charset="0"/>
              </a:rPr>
              <a:t>XV</a:t>
            </a: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 века изображался "лют зверь".</a:t>
            </a:r>
          </a:p>
        </p:txBody>
      </p:sp>
      <p:pic>
        <p:nvPicPr>
          <p:cNvPr id="22531" name="Рисунок 2" descr="c печати ивана грозн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141663"/>
            <a:ext cx="1944688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9"/>
          <p:cNvSpPr>
            <a:spLocks noChangeArrowheads="1"/>
          </p:cNvSpPr>
          <p:nvPr/>
        </p:nvSpPr>
        <p:spPr bwMode="auto">
          <a:xfrm>
            <a:off x="2627313" y="3284538"/>
            <a:ext cx="65166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В </a:t>
            </a:r>
            <a:r>
              <a:rPr lang="en-US" i="1">
                <a:solidFill>
                  <a:schemeClr val="tx1"/>
                </a:solidFill>
                <a:effectLst/>
                <a:latin typeface="Verdana" pitchFamily="34" charset="0"/>
              </a:rPr>
              <a:t>XVI </a:t>
            </a: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веке Иван Грозный ввел эмблему на которой </a:t>
            </a:r>
            <a:endParaRPr lang="ru-RU" i="1">
              <a:solidFill>
                <a:schemeClr val="tx1"/>
              </a:solidFill>
              <a:effectLst/>
            </a:endParaRPr>
          </a:p>
          <a:p>
            <a:pPr defTabSz="914400">
              <a:buClrTx/>
              <a:buSzTx/>
              <a:buFontTx/>
              <a:buNone/>
            </a:pP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были</a:t>
            </a:r>
            <a:r>
              <a:rPr lang="ru-RU" i="1">
                <a:solidFill>
                  <a:schemeClr val="tx1"/>
                </a:solidFill>
                <a:effectLst/>
              </a:rPr>
              <a:t> </a:t>
            </a: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изображены медведь и рысь (по другим </a:t>
            </a:r>
            <a:endParaRPr lang="ru-RU" i="1">
              <a:solidFill>
                <a:schemeClr val="tx1"/>
              </a:solidFill>
              <a:effectLst/>
            </a:endParaRPr>
          </a:p>
          <a:p>
            <a:pPr defTabSz="914400">
              <a:buClrTx/>
              <a:buSzTx/>
              <a:buFontTx/>
              <a:buNone/>
            </a:pP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версиям – барс). Позже эмблема вошла в Большую Государственную печать Ивана Грозного.</a:t>
            </a:r>
          </a:p>
        </p:txBody>
      </p:sp>
      <p:pic>
        <p:nvPicPr>
          <p:cNvPr id="22533" name="Picture 6" descr="C:\Documents and Settings\мама\Мои документы\Мои рисунки\novgor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4724400"/>
            <a:ext cx="18732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3995738" y="5229225"/>
            <a:ext cx="4745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Печать Новгорода в период Смутного времени не содержала изображения </a:t>
            </a:r>
            <a:endParaRPr lang="ru-RU" i="1">
              <a:solidFill>
                <a:schemeClr val="tx1"/>
              </a:solidFill>
              <a:effectLst/>
            </a:endParaRPr>
          </a:p>
          <a:p>
            <a:pPr defTabSz="914400">
              <a:buClrTx/>
              <a:buSzTx/>
              <a:buFontTx/>
              <a:buNone/>
            </a:pPr>
            <a:r>
              <a:rPr lang="ru-RU" i="1">
                <a:solidFill>
                  <a:schemeClr val="tx1"/>
                </a:solidFill>
                <a:effectLst/>
              </a:rPr>
              <a:t>з</a:t>
            </a: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верей.</a:t>
            </a:r>
          </a:p>
        </p:txBody>
      </p:sp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2843213" y="1268413"/>
            <a:ext cx="6062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buClrTx/>
              <a:buSzTx/>
              <a:buFontTx/>
              <a:buNone/>
            </a:pPr>
            <a:r>
              <a:rPr lang="ru-RU" i="1">
                <a:solidFill>
                  <a:schemeClr val="tx1"/>
                </a:solidFill>
                <a:effectLst/>
              </a:rPr>
              <a:t>Самостоятельный Новгород до </a:t>
            </a:r>
            <a:r>
              <a:rPr lang="en-US" i="1">
                <a:solidFill>
                  <a:schemeClr val="tx1"/>
                </a:solidFill>
                <a:effectLst/>
              </a:rPr>
              <a:t>XVII </a:t>
            </a:r>
            <a:r>
              <a:rPr lang="ru-RU" i="1">
                <a:solidFill>
                  <a:schemeClr val="tx1"/>
                </a:solidFill>
                <a:effectLst/>
              </a:rPr>
              <a:t>века </a:t>
            </a:r>
          </a:p>
          <a:p>
            <a:pPr algn="r" defTabSz="914400">
              <a:buClrTx/>
              <a:buSzTx/>
              <a:buFontTx/>
              <a:buNone/>
            </a:pPr>
            <a:r>
              <a:rPr lang="ru-RU" i="1">
                <a:solidFill>
                  <a:schemeClr val="tx1"/>
                </a:solidFill>
                <a:effectLst/>
              </a:rPr>
              <a:t>не имел герба, была только печать.</a:t>
            </a:r>
          </a:p>
        </p:txBody>
      </p:sp>
      <p:pic>
        <p:nvPicPr>
          <p:cNvPr id="22536" name="Рисунок 1" descr="http://www.heraldicum.ru/russia/subjects/images/novgor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268413"/>
            <a:ext cx="33845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85813" y="285750"/>
            <a:ext cx="7858125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Герб Великого Новгорода</a:t>
            </a:r>
          </a:p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8" y="571500"/>
            <a:ext cx="4567237" cy="493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 descr="C:\Documents and Settings\мама\Мои документы\Мои рисунки\novgor3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4214813"/>
            <a:ext cx="4429156" cy="220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43438" y="1071563"/>
            <a:ext cx="414337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Герб Великого Новгорода</a:t>
            </a:r>
          </a:p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мама\Мои документы\Мои рисунки\novg_ti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565400"/>
            <a:ext cx="18573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12"/>
          <p:cNvSpPr>
            <a:spLocks noChangeArrowheads="1"/>
          </p:cNvSpPr>
          <p:nvPr/>
        </p:nvSpPr>
        <p:spPr bwMode="auto">
          <a:xfrm>
            <a:off x="3824288" y="2924175"/>
            <a:ext cx="53197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В "Титулярнике" герб Новгорода уже изображался в традиционном виде: два медведя у трона, на котором лежат крест, скипетр и подсвечник, внизу две рыбы. </a:t>
            </a:r>
          </a:p>
        </p:txBody>
      </p:sp>
      <p:sp>
        <p:nvSpPr>
          <p:cNvPr id="24580" name="Прямоугольник 10"/>
          <p:cNvSpPr>
            <a:spLocks noChangeArrowheads="1"/>
          </p:cNvSpPr>
          <p:nvPr/>
        </p:nvSpPr>
        <p:spPr bwMode="auto">
          <a:xfrm>
            <a:off x="5292725" y="4868863"/>
            <a:ext cx="35274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Герб Новгорода утвержден 16 августа 1781 года Екатериной Великой.</a:t>
            </a:r>
          </a:p>
        </p:txBody>
      </p:sp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2268538" y="1557338"/>
            <a:ext cx="585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На покрывале Алексея Михайловича вышиты трибуна, два медведя и две рыбки.</a:t>
            </a:r>
          </a:p>
        </p:txBody>
      </p:sp>
      <p:pic>
        <p:nvPicPr>
          <p:cNvPr id="24582" name="Рисунок 7" descr="новгородский герб с покрывала трона 16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268413"/>
            <a:ext cx="17700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9" descr="http://www.heraldicum.ru/russia/subjects/towns/images/novgoro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4437063"/>
            <a:ext cx="17653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85813" y="500063"/>
            <a:ext cx="78581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ru-RU" sz="40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Герб Великого Новгорода</a:t>
            </a:r>
          </a:p>
          <a:p>
            <a:pPr algn="ctr"/>
            <a:endParaRPr lang="ru-RU" sz="400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Нечуна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341438"/>
            <a:ext cx="4010025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Глазуно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341438"/>
            <a:ext cx="46085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38" y="357188"/>
            <a:ext cx="80724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ru-RU" sz="40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Гербы нашей гимназии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357188" y="1500188"/>
            <a:ext cx="8497887" cy="4572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i="1" smtClean="0">
                <a:solidFill>
                  <a:schemeClr val="tx1"/>
                </a:solidFill>
                <a:latin typeface="Verdana" pitchFamily="34" charset="0"/>
              </a:rPr>
              <a:t>	</a:t>
            </a:r>
            <a:r>
              <a:rPr lang="ru-RU" sz="2400" b="1" i="1" smtClean="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r>
              <a:rPr lang="ru-RU" sz="2000" b="1" i="1" smtClean="0">
                <a:solidFill>
                  <a:schemeClr val="tx1"/>
                </a:solidFill>
                <a:latin typeface="Arial" charset="0"/>
                <a:cs typeface="Arial" charset="0"/>
              </a:rPr>
              <a:t>Познакомившись с историей создание гербов, правилами их составления и заполнения, мы не только смогли окунуться в эпоху средневековья, но стали лучше понимать ее, так как изучили основы средневековой геральдики - одного из главных символов этой эпохи.           Работая над этой темой мы убедились, что в основе геральдики лежат математические законы, и именно знание математики дало возможность почувствовать красоту геральдики и легче познать ее</a:t>
            </a:r>
            <a:r>
              <a:rPr lang="en-US" sz="2000" b="1" i="1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Arial" charset="0"/>
                <a:cs typeface="Arial" charset="0"/>
              </a:rPr>
              <a:t>законы.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5875" y="571500"/>
            <a:ext cx="64293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ru-RU" sz="40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algn="ctr"/>
            <a:endParaRPr lang="ru-RU" sz="400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286375" y="714375"/>
            <a:ext cx="3500438" cy="400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 defTabSz="914400">
              <a:spcBef>
                <a:spcPts val="7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000" i="1">
                <a:solidFill>
                  <a:srgbClr val="002060"/>
                </a:solidFill>
                <a:effectLst/>
                <a:latin typeface="Verdana" pitchFamily="34" charset="0"/>
              </a:rPr>
              <a:t>Герб– </a:t>
            </a:r>
          </a:p>
          <a:p>
            <a:pPr algn="ctr" defTabSz="914400">
              <a:spcBef>
                <a:spcPts val="7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600" i="1">
                <a:solidFill>
                  <a:schemeClr val="tx1"/>
                </a:solidFill>
                <a:effectLst/>
                <a:latin typeface="Verdana" pitchFamily="34" charset="0"/>
              </a:rPr>
              <a:t>отличительный знак государства, города, сословия, рода, изображаемый на флагах, монетах, печатях, щитах…</a:t>
            </a:r>
          </a:p>
          <a:p>
            <a:pPr algn="ctr" defTabSz="914400">
              <a:spcBef>
                <a:spcPts val="7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400" i="1"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algn="ctr" defTabSz="914400">
              <a:spcBef>
                <a:spcPts val="7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3200">
              <a:solidFill>
                <a:srgbClr val="000000"/>
              </a:solidFill>
              <a:effectLst/>
              <a:latin typeface="Baskerville Old Face" pitchFamily="18" charset="0"/>
            </a:endParaRPr>
          </a:p>
          <a:p>
            <a:pPr algn="ctr" defTabSz="914400">
              <a:spcBef>
                <a:spcPts val="7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3200">
              <a:solidFill>
                <a:srgbClr val="000000"/>
              </a:solidFill>
              <a:effectLst/>
              <a:latin typeface="Baskerville Old Face" pitchFamily="18" charset="0"/>
            </a:endParaRPr>
          </a:p>
          <a:p>
            <a:pPr algn="ctr" defTabSz="914400">
              <a:spcBef>
                <a:spcPts val="7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3200">
              <a:solidFill>
                <a:srgbClr val="000000"/>
              </a:solidFill>
              <a:effectLst/>
              <a:latin typeface="Baskerville Old Face" pitchFamily="18" charset="0"/>
            </a:endParaRPr>
          </a:p>
          <a:p>
            <a:pPr algn="ctr" defTabSz="914400">
              <a:spcBef>
                <a:spcPts val="7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3200">
              <a:solidFill>
                <a:srgbClr val="000000"/>
              </a:solidFill>
              <a:effectLst/>
              <a:latin typeface="Baskerville Old Face" pitchFamily="18" charset="0"/>
            </a:endParaRPr>
          </a:p>
          <a:p>
            <a:pPr algn="ctr" defTabSz="914400">
              <a:spcBef>
                <a:spcPts val="7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3200">
              <a:solidFill>
                <a:srgbClr val="000000"/>
              </a:solidFill>
              <a:effectLst/>
              <a:latin typeface="Baskerville Old Face" pitchFamily="18" charset="0"/>
            </a:endParaRPr>
          </a:p>
          <a:p>
            <a:pPr defTabSz="914400">
              <a:spcBef>
                <a:spcPts val="7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3200">
              <a:solidFill>
                <a:srgbClr val="000000"/>
              </a:solidFill>
              <a:effectLst/>
              <a:latin typeface="Baskerville Old Face" pitchFamily="18" charset="0"/>
            </a:endParaRPr>
          </a:p>
          <a:p>
            <a:pPr defTabSz="914400">
              <a:spcBef>
                <a:spcPts val="7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3200">
              <a:solidFill>
                <a:srgbClr val="000000"/>
              </a:solidFill>
              <a:effectLst/>
              <a:latin typeface="Baskerville Old Face" pitchFamily="18" charset="0"/>
            </a:endParaRPr>
          </a:p>
        </p:txBody>
      </p:sp>
      <p:pic>
        <p:nvPicPr>
          <p:cNvPr id="4099" name="Picture 3" descr="E:\15.01\Картинки\post26772_img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642938"/>
            <a:ext cx="4632325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5" descr="C:\Documents and Settings\мама\Мои документы\Мои рисунки\Knight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8" y="1428750"/>
            <a:ext cx="4029075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9093" name="Picture 5" descr="Le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1571625"/>
            <a:ext cx="3049588" cy="44910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28625" y="357188"/>
            <a:ext cx="79295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ru-RU" sz="3200" b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Геральдика</a:t>
            </a:r>
            <a:r>
              <a:rPr lang="en-US" sz="3200" b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200" b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это искусство и система</a:t>
            </a:r>
          </a:p>
          <a:p>
            <a:pPr algn="ctr">
              <a:buClrTx/>
              <a:buSzTx/>
              <a:buFontTx/>
              <a:buNone/>
            </a:pPr>
            <a:r>
              <a:rPr lang="ru-RU" sz="3200" b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использования геральдических символов.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3" cstate="email">
            <a:lum bright="-20000"/>
          </a:blip>
          <a:srcRect/>
          <a:stretch>
            <a:fillRect/>
          </a:stretch>
        </p:blipFill>
        <p:spPr bwMode="auto">
          <a:xfrm>
            <a:off x="5072067" y="727376"/>
            <a:ext cx="3837064" cy="348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5072063" y="4500563"/>
            <a:ext cx="3643312" cy="1171575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>
                <a:solidFill>
                  <a:srgbClr val="002060"/>
                </a:solidFill>
                <a:effectLst/>
                <a:latin typeface="Verdana" pitchFamily="34" charset="0"/>
              </a:rPr>
              <a:t>Первым рыцарским гербом в Европе является упоминаемый около 1127 года герб на щите Жоффрея Плантагенета, графа Анжуйского.</a:t>
            </a:r>
          </a:p>
        </p:txBody>
      </p:sp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9203" y="428604"/>
            <a:ext cx="4715479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4" descr="http://cultinfo.ru/fulltext/1/001/008/pictures/001/2988946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2094" y="428604"/>
            <a:ext cx="4178010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5357813" y="5500688"/>
            <a:ext cx="3357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герб Австрии.</a:t>
            </a:r>
          </a:p>
        </p:txBody>
      </p:sp>
      <p:pic>
        <p:nvPicPr>
          <p:cNvPr id="26629" name="Picture 2" descr="C:\Documents and Settings\мама\Мои документы\Мои рисунки\186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7744" y="445371"/>
            <a:ext cx="4054256" cy="493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0" name="Прямоугольник 5"/>
          <p:cNvSpPr>
            <a:spLocks noChangeArrowheads="1"/>
          </p:cNvSpPr>
          <p:nvPr/>
        </p:nvSpPr>
        <p:spPr bwMode="auto">
          <a:xfrm>
            <a:off x="500063" y="5357813"/>
            <a:ext cx="40005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Первым английским королем, имевшим личный герб, был Ричард Львиное сердце. </a:t>
            </a:r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/>
              </a:rPr>
              <a:t/>
            </a:r>
            <a:br>
              <a:rPr lang="ru-RU" sz="1600">
                <a:effectLst/>
              </a:rPr>
            </a:br>
            <a:endParaRPr lang="ru-RU" sz="160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"/>
          <p:cNvSpPr>
            <a:spLocks noChangeArrowheads="1"/>
          </p:cNvSpPr>
          <p:nvPr/>
        </p:nvSpPr>
        <p:spPr bwMode="auto">
          <a:xfrm>
            <a:off x="1331913" y="1500188"/>
            <a:ext cx="5668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ru-RU">
                <a:solidFill>
                  <a:schemeClr val="tx1"/>
                </a:solidFill>
                <a:effectLst/>
              </a:rPr>
              <a:t>Ф</a:t>
            </a:r>
            <a:r>
              <a:rPr lang="ru-RU">
                <a:solidFill>
                  <a:schemeClr val="tx1"/>
                </a:solidFill>
                <a:effectLst/>
                <a:latin typeface="Verdana" pitchFamily="34" charset="0"/>
              </a:rPr>
              <a:t>ранцузский</a:t>
            </a: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 — четырехугольной формы с заострением внизу в середине. </a:t>
            </a:r>
          </a:p>
        </p:txBody>
      </p:sp>
      <p:pic>
        <p:nvPicPr>
          <p:cNvPr id="8195" name="Picture 15" descr="Файл:Blason Vide Moderne 3D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643063"/>
            <a:ext cx="785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Файл:Blason Vide CH 3D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75" y="2714625"/>
            <a:ext cx="714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8"/>
          <p:cNvSpPr>
            <a:spLocks noChangeArrowheads="1"/>
          </p:cNvSpPr>
          <p:nvPr/>
        </p:nvSpPr>
        <p:spPr bwMode="auto">
          <a:xfrm>
            <a:off x="2357438" y="2643188"/>
            <a:ext cx="457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ru-RU">
                <a:solidFill>
                  <a:schemeClr val="tx1"/>
                </a:solidFill>
                <a:effectLst/>
                <a:latin typeface="Verdana" pitchFamily="34" charset="0"/>
              </a:rPr>
              <a:t>испанский</a:t>
            </a: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 — тех же размеров, что и французский, но с плавно закругленной нижней частью; </a:t>
            </a:r>
          </a:p>
        </p:txBody>
      </p:sp>
      <p:sp>
        <p:nvSpPr>
          <p:cNvPr id="8198" name="Прямоугольник 9"/>
          <p:cNvSpPr>
            <a:spLocks noChangeArrowheads="1"/>
          </p:cNvSpPr>
          <p:nvPr/>
        </p:nvSpPr>
        <p:spPr bwMode="auto">
          <a:xfrm>
            <a:off x="3714750" y="4429125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ru-RU">
                <a:solidFill>
                  <a:schemeClr val="tx1"/>
                </a:solidFill>
                <a:effectLst/>
                <a:latin typeface="Verdana" pitchFamily="34" charset="0"/>
              </a:rPr>
              <a:t>варяжский</a:t>
            </a: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 —</a:t>
            </a:r>
            <a:r>
              <a:rPr lang="ru-RU">
                <a:solidFill>
                  <a:schemeClr val="tx1"/>
                </a:solidFill>
                <a:effectLst/>
              </a:rPr>
              <a:t> </a:t>
            </a: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треугольный, с плавно изгибающимися боковыми сторонами;</a:t>
            </a:r>
          </a:p>
        </p:txBody>
      </p:sp>
      <p:sp>
        <p:nvSpPr>
          <p:cNvPr id="8199" name="Прямоугольник 10"/>
          <p:cNvSpPr>
            <a:spLocks noChangeArrowheads="1"/>
          </p:cNvSpPr>
          <p:nvPr/>
        </p:nvSpPr>
        <p:spPr bwMode="auto">
          <a:xfrm>
            <a:off x="3071813" y="3714750"/>
            <a:ext cx="4040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ru-RU">
                <a:solidFill>
                  <a:schemeClr val="tx1"/>
                </a:solidFill>
                <a:effectLst/>
                <a:latin typeface="Verdana" pitchFamily="34" charset="0"/>
              </a:rPr>
              <a:t>итальянский</a:t>
            </a: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 — овальной формы;</a:t>
            </a:r>
          </a:p>
        </p:txBody>
      </p:sp>
      <p:pic>
        <p:nvPicPr>
          <p:cNvPr id="820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5" y="5429250"/>
            <a:ext cx="85725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" descr="Файл:Blason féminin ovale 3D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88" y="3643313"/>
            <a:ext cx="7794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" descr="Файл:Blason Vide 3D.sv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25" y="4572000"/>
            <a:ext cx="777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Прямоугольник 14"/>
          <p:cNvSpPr>
            <a:spLocks noChangeArrowheads="1"/>
          </p:cNvSpPr>
          <p:nvPr/>
        </p:nvSpPr>
        <p:spPr bwMode="auto">
          <a:xfrm>
            <a:off x="4500563" y="5572125"/>
            <a:ext cx="4143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ru-RU">
                <a:solidFill>
                  <a:schemeClr val="tx1"/>
                </a:solidFill>
                <a:effectLst/>
                <a:latin typeface="Verdana" pitchFamily="34" charset="0"/>
              </a:rPr>
              <a:t>германский</a:t>
            </a:r>
            <a:r>
              <a:rPr lang="ru-RU" i="1">
                <a:solidFill>
                  <a:schemeClr val="tx1"/>
                </a:solidFill>
                <a:effectLst/>
                <a:latin typeface="Verdana" pitchFamily="34" charset="0"/>
              </a:rPr>
              <a:t> — щит вычурно вырезанной формы.</a:t>
            </a:r>
          </a:p>
        </p:txBody>
      </p:sp>
      <p:pic>
        <p:nvPicPr>
          <p:cNvPr id="8204" name="Picture 6" descr="Файл:Triangle heraldic shield proportions.sv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50" y="1500188"/>
            <a:ext cx="16065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7380288" y="3502025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tx1"/>
                </a:solidFill>
                <a:effectLst/>
                <a:latin typeface="Times New Roman" pitchFamily="18" charset="0"/>
              </a:rPr>
              <a:t>«</a:t>
            </a:r>
            <a:r>
              <a:rPr lang="en-US" b="1">
                <a:solidFill>
                  <a:schemeClr val="tx1"/>
                </a:solidFill>
                <a:effectLst/>
                <a:latin typeface="Times New Roman" pitchFamily="18" charset="0"/>
              </a:rPr>
              <a:t>heater</a:t>
            </a:r>
            <a:r>
              <a:rPr lang="ru-RU" b="1">
                <a:solidFill>
                  <a:schemeClr val="tx1"/>
                </a:solidFill>
                <a:effectLst/>
                <a:latin typeface="Times New Roman" pitchFamily="18" charset="0"/>
              </a:rPr>
              <a:t>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2938" y="357188"/>
            <a:ext cx="8143875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ru-RU" sz="4000" b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геральдических щитов</a:t>
            </a:r>
          </a:p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196975"/>
            <a:ext cx="6072188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Untitled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3857625"/>
            <a:ext cx="53276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428625" y="214313"/>
            <a:ext cx="8358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ru-RU" sz="4000" b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Гербы женщин</a:t>
            </a:r>
          </a:p>
          <a:p>
            <a:pPr algn="ctr"/>
            <a:endParaRPr lang="ru-RU" sz="400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il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857375"/>
            <a:ext cx="12573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Go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071563"/>
            <a:ext cx="12573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Gre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4214813"/>
            <a:ext cx="12573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R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1857375"/>
            <a:ext cx="12573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25" y="1143000"/>
            <a:ext cx="12573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Bla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13" y="4143375"/>
            <a:ext cx="12573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Purpl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5" y="4143375"/>
            <a:ext cx="12573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642938" y="2714625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ru-RU" i="1">
                <a:solidFill>
                  <a:srgbClr val="002060"/>
                </a:solidFill>
                <a:effectLst/>
                <a:latin typeface="Verdana" pitchFamily="34" charset="0"/>
              </a:rPr>
              <a:t>Золото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2643188" y="350043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ru-RU" i="1">
                <a:solidFill>
                  <a:srgbClr val="002060"/>
                </a:solidFill>
                <a:effectLst/>
                <a:latin typeface="Verdana" pitchFamily="34" charset="0"/>
              </a:rPr>
              <a:t>Серебро</a:t>
            </a:r>
          </a:p>
        </p:txBody>
      </p:sp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1500188" y="428625"/>
            <a:ext cx="6000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ru-RU" sz="4000" b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Геральдические цвета</a:t>
            </a:r>
          </a:p>
          <a:p>
            <a:pPr algn="ctr"/>
            <a:endParaRPr lang="ru-RU" sz="4000">
              <a:solidFill>
                <a:srgbClr val="002060"/>
              </a:solidFill>
              <a:effectLst/>
            </a:endParaRPr>
          </a:p>
        </p:txBody>
      </p:sp>
      <p:sp>
        <p:nvSpPr>
          <p:cNvPr id="10252" name="TextBox 14"/>
          <p:cNvSpPr txBox="1">
            <a:spLocks noChangeArrowheads="1"/>
          </p:cNvSpPr>
          <p:nvPr/>
        </p:nvSpPr>
        <p:spPr bwMode="auto">
          <a:xfrm>
            <a:off x="5000625" y="3429000"/>
            <a:ext cx="1509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effectLst/>
              </a:rPr>
              <a:t>Червлень</a:t>
            </a:r>
          </a:p>
        </p:txBody>
      </p:sp>
      <p:sp>
        <p:nvSpPr>
          <p:cNvPr id="10253" name="TextBox 13"/>
          <p:cNvSpPr txBox="1">
            <a:spLocks noChangeArrowheads="1"/>
          </p:cNvSpPr>
          <p:nvPr/>
        </p:nvSpPr>
        <p:spPr bwMode="auto">
          <a:xfrm>
            <a:off x="7429500" y="2786063"/>
            <a:ext cx="1123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effectLst/>
              </a:rPr>
              <a:t>Лазурь</a:t>
            </a:r>
          </a:p>
        </p:txBody>
      </p:sp>
      <p:sp>
        <p:nvSpPr>
          <p:cNvPr id="10254" name="TextBox 15"/>
          <p:cNvSpPr txBox="1">
            <a:spLocks noChangeArrowheads="1"/>
          </p:cNvSpPr>
          <p:nvPr/>
        </p:nvSpPr>
        <p:spPr bwMode="auto">
          <a:xfrm>
            <a:off x="928688" y="5857875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effectLst/>
              </a:rPr>
              <a:t>Зелень</a:t>
            </a:r>
          </a:p>
        </p:txBody>
      </p:sp>
      <p:sp>
        <p:nvSpPr>
          <p:cNvPr id="10255" name="TextBox 16"/>
          <p:cNvSpPr txBox="1">
            <a:spLocks noChangeArrowheads="1"/>
          </p:cNvSpPr>
          <p:nvPr/>
        </p:nvSpPr>
        <p:spPr bwMode="auto">
          <a:xfrm>
            <a:off x="4071938" y="5786438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effectLst/>
              </a:rPr>
              <a:t>Пурпур</a:t>
            </a:r>
          </a:p>
        </p:txBody>
      </p:sp>
      <p:sp>
        <p:nvSpPr>
          <p:cNvPr id="10256" name="TextBox 17"/>
          <p:cNvSpPr txBox="1">
            <a:spLocks noChangeArrowheads="1"/>
          </p:cNvSpPr>
          <p:nvPr/>
        </p:nvSpPr>
        <p:spPr bwMode="auto">
          <a:xfrm>
            <a:off x="7358063" y="5857875"/>
            <a:ext cx="109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effectLst/>
              </a:rPr>
              <a:t>Чернь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onstantia"/>
        <a:ea typeface=""/>
        <a:cs typeface="Lucida Sans Unicode"/>
      </a:majorFont>
      <a:minorFont>
        <a:latin typeface="Constantia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483</Words>
  <Application>Microsoft Office PowerPoint</Application>
  <PresentationFormat>Экран (4:3)</PresentationFormat>
  <Paragraphs>154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Рамаз</cp:lastModifiedBy>
  <cp:revision>178</cp:revision>
  <cp:lastPrinted>1601-01-01T00:00:00Z</cp:lastPrinted>
  <dcterms:created xsi:type="dcterms:W3CDTF">2010-01-04T13:43:34Z</dcterms:created>
  <dcterms:modified xsi:type="dcterms:W3CDTF">2011-11-03T16:14:04Z</dcterms:modified>
</cp:coreProperties>
</file>