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60" r:id="rId3"/>
    <p:sldId id="263" r:id="rId4"/>
    <p:sldId id="262" r:id="rId5"/>
    <p:sldId id="261" r:id="rId6"/>
    <p:sldId id="264" r:id="rId7"/>
    <p:sldId id="265" r:id="rId8"/>
    <p:sldId id="267" r:id="rId9"/>
    <p:sldId id="270" r:id="rId10"/>
    <p:sldId id="266" r:id="rId11"/>
    <p:sldId id="269" r:id="rId12"/>
    <p:sldId id="268" r:id="rId13"/>
    <p:sldId id="271" r:id="rId14"/>
    <p:sldId id="272" r:id="rId15"/>
    <p:sldId id="274" r:id="rId16"/>
    <p:sldId id="280" r:id="rId17"/>
    <p:sldId id="277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33DB"/>
    <a:srgbClr val="3333FF"/>
    <a:srgbClr val="008000"/>
    <a:srgbClr val="FFFF66"/>
    <a:srgbClr val="D46A3A"/>
    <a:srgbClr val="9EC549"/>
    <a:srgbClr val="A7C549"/>
    <a:srgbClr val="660066"/>
    <a:srgbClr val="CB43B8"/>
    <a:srgbClr val="86F8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D0218-EB8A-4FBB-B565-75482687EF51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214A4-0C59-4673-A655-80329223B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214A4-0C59-4673-A655-80329223B74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DBDDD-8B8C-4851-96C4-47394A136818}" type="datetimeFigureOut">
              <a:rPr lang="ru-RU" smtClean="0"/>
              <a:pPr/>
              <a:t>23.10.2011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0D37F-E90F-4F29-A246-02F1D71EEB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iteach.ru/images/c/c2/Fxo_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hyperlink" Target="http://www.vladnarko.ru/uploads/archive/q6961v1304619938.jpg" TargetMode="Externa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nzopt-vrn.ru/resources/upload/097a35ae192a87f50074cdb3287d03bc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gif"/><Relationship Id="rId4" Type="http://schemas.openxmlformats.org/officeDocument/2006/relationships/hyperlink" Target="http://arstyle.org/uploads/posts/2009-11/1257033331_27.gi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www.proshkolu.ru/gofile/1526919-a222449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japan.rpg.ru/store/pdf/Orient.rar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grodecor.ru/d/111404/d/image_6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hyperlink" Target="http://savepic.ru/274371.jpg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arovol.narod.ru/art/paint/surikmorozov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teratura-totl8.narod.ru/photo0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hyperlink" Target="http://www.portret.ru/modules/GalleryMuseum/album/history/DSC02156__.jpg" TargetMode="Externa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hkolazhizni.ru/img/content/i64/64953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hyperlink" Target="http://soleg.35photo.ru/photos/20080918/55876.jpg" TargetMode="Externa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4414" y="142852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Технология </a:t>
            </a:r>
            <a:r>
              <a:rPr lang="ru-RU" sz="4000" b="1" dirty="0" err="1" smtClean="0">
                <a:solidFill>
                  <a:schemeClr val="bg1"/>
                </a:solidFill>
              </a:rPr>
              <a:t>модерации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214422"/>
            <a:ext cx="914400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31800" indent="-323850">
              <a:lnSpc>
                <a:spcPct val="95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Moderare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(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лат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.) -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приводить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в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равновесие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управлять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регулировать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.</a:t>
            </a:r>
          </a:p>
          <a:p>
            <a:pPr marL="431800" indent="-323850" algn="ctr">
              <a:lnSpc>
                <a:spcPct val="95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Как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образовательная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технология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впервые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разработана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в 60-е- 70-е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годы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прошлого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века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в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Германии</a:t>
            </a:r>
            <a:endParaRPr lang="de-DE" sz="2400" dirty="0" smtClean="0">
              <a:solidFill>
                <a:srgbClr val="000000"/>
              </a:solidFill>
              <a:latin typeface="Times New Roman" pitchFamily="16" charset="0"/>
            </a:endParaRPr>
          </a:p>
          <a:p>
            <a:pPr marL="431800" indent="-323850" algn="ctr">
              <a:lnSpc>
                <a:spcPct val="95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Используемые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приёмы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методы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формы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организации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познавательной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деятельности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направлены</a:t>
            </a:r>
            <a:r>
              <a:rPr lang="de-DE" sz="24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b="1" dirty="0" err="1" smtClean="0">
                <a:solidFill>
                  <a:srgbClr val="000000"/>
                </a:solidFill>
                <a:latin typeface="Times New Roman" pitchFamily="16" charset="0"/>
              </a:rPr>
              <a:t>на</a:t>
            </a:r>
            <a:endParaRPr lang="de-DE" sz="2400" b="1" dirty="0" smtClean="0">
              <a:solidFill>
                <a:srgbClr val="000000"/>
              </a:solidFill>
              <a:latin typeface="Times New Roman" pitchFamily="16" charset="0"/>
            </a:endParaRPr>
          </a:p>
          <a:p>
            <a:pPr marL="431800" indent="-323850">
              <a:lnSpc>
                <a:spcPct val="95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активизацию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аналитической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рефлексивной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деятельности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обучающихся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, </a:t>
            </a:r>
          </a:p>
          <a:p>
            <a:pPr marL="431800" indent="-323850">
              <a:lnSpc>
                <a:spcPct val="95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развитие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исследовательских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проектировочных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умений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, </a:t>
            </a:r>
          </a:p>
          <a:p>
            <a:pPr marL="431800" indent="-323850">
              <a:lnSpc>
                <a:spcPct val="95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развитие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коммуникативных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способностей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и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навыков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работы</a:t>
            </a:r>
            <a:r>
              <a:rPr lang="de-DE" sz="2400" dirty="0" smtClean="0">
                <a:solidFill>
                  <a:srgbClr val="000000"/>
                </a:solidFill>
                <a:latin typeface="Times New Roman" pitchFamily="16" charset="0"/>
              </a:rPr>
              <a:t> в </a:t>
            </a:r>
            <a:r>
              <a:rPr lang="de-DE" sz="2400" dirty="0" err="1" smtClean="0">
                <a:solidFill>
                  <a:srgbClr val="000000"/>
                </a:solidFill>
                <a:latin typeface="Times New Roman" pitchFamily="16" charset="0"/>
              </a:rPr>
              <a:t>команде</a:t>
            </a:r>
            <a:endParaRPr lang="de-DE" sz="2000" dirty="0" smtClean="0">
              <a:solidFill>
                <a:srgbClr val="000000"/>
              </a:solidFill>
              <a:latin typeface="Times New Roman" pitchFamily="16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5. </a:t>
            </a:r>
            <a:r>
              <a:rPr lang="ru-RU" sz="2800" b="1" dirty="0" smtClean="0">
                <a:solidFill>
                  <a:schemeClr val="bg1"/>
                </a:solidFill>
              </a:rPr>
              <a:t>Организация </a:t>
            </a:r>
            <a:r>
              <a:rPr lang="ru-RU" sz="2800" b="1" dirty="0">
                <a:solidFill>
                  <a:schemeClr val="bg1"/>
                </a:solidFill>
              </a:rPr>
              <a:t>самостоятельной работы в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группах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428736"/>
            <a:ext cx="8786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АМО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Мозговой штурм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Экспертный совет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(по подчеркнутым вопросам)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3000372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Задания группам: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вы думаете, за что им выпала такая участь?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какой вопрос им надо было ответить?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в истории называется это событие?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Как стали называть людей, выступивших против церковной реформы?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АМО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Кластер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Сделайте кластер по теме урока.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1910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14612" y="0"/>
            <a:ext cx="40167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Мозговой штурм</a:t>
            </a:r>
            <a:r>
              <a:rPr lang="ru-RU" sz="3200" b="1" dirty="0">
                <a:solidFill>
                  <a:schemeClr val="bg1"/>
                </a:solidFill>
                <a:ea typeface="Calibri" pitchFamily="34" charset="0"/>
                <a:cs typeface="Arial" pitchFamily="34" charset="0"/>
              </a:rPr>
              <a:t>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C:\Documents and Settings\Admin\Мои документы\фото 7 А\дискуссия\SDC10913.JPG"/>
          <p:cNvPicPr/>
          <p:nvPr/>
        </p:nvPicPr>
        <p:blipFill>
          <a:blip r:embed="rId3" cstate="screen"/>
          <a:srcRect l="49225" t="30822" b="33904"/>
          <a:stretch>
            <a:fillRect/>
          </a:stretch>
        </p:blipFill>
        <p:spPr bwMode="auto">
          <a:xfrm>
            <a:off x="0" y="1000108"/>
            <a:ext cx="91440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571480"/>
            <a:ext cx="92155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6. Презентация полученных знаний </a:t>
            </a:r>
            <a:endParaRPr kumimoji="0" lang="ru-RU" sz="44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357298"/>
            <a:ext cx="907262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FF"/>
                </a:solidFill>
                <a:ea typeface="Calibri" pitchFamily="34" charset="0"/>
                <a:cs typeface="Arial" pitchFamily="34" charset="0"/>
              </a:rPr>
              <a:t>АМО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3333FF"/>
                </a:solidFill>
              </a:rPr>
              <a:t>«</a:t>
            </a:r>
            <a:r>
              <a:rPr lang="ru-RU" sz="3200" b="1" dirty="0">
                <a:solidFill>
                  <a:srgbClr val="3333FF"/>
                </a:solidFill>
              </a:rPr>
              <a:t>Выставка плаката», «</a:t>
            </a:r>
            <a:r>
              <a:rPr lang="ru-RU" sz="3200" b="1" dirty="0" smtClean="0">
                <a:solidFill>
                  <a:srgbClr val="3333FF"/>
                </a:solidFill>
              </a:rPr>
              <a:t>Рынок мнений», </a:t>
            </a:r>
            <a:r>
              <a:rPr lang="ru-RU" sz="2800" b="1" dirty="0" smtClean="0">
                <a:solidFill>
                  <a:srgbClr val="3333FF"/>
                </a:solidFill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3333FF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Кластер</a:t>
            </a:r>
            <a:r>
              <a:rPr lang="ru-RU" sz="2800" b="1" dirty="0" smtClean="0">
                <a:solidFill>
                  <a:srgbClr val="3333FF"/>
                </a:solidFill>
                <a:ea typeface="Calibri" pitchFamily="34" charset="0"/>
                <a:cs typeface="Arial" pitchFamily="34" charset="0"/>
              </a:rPr>
              <a:t>»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3333FF"/>
              </a:solidFill>
              <a:effectLst/>
              <a:latin typeface="Arial" pitchFamily="34" charset="0"/>
            </a:endParaRPr>
          </a:p>
        </p:txBody>
      </p:sp>
      <p:pic>
        <p:nvPicPr>
          <p:cNvPr id="7" name="i-main-pic" descr="Картинка 5 из 92000">
            <a:hlinkClick r:id="rId3" tgtFrame="_blank"/>
          </p:cNvPr>
          <p:cNvPicPr/>
          <p:nvPr/>
        </p:nvPicPr>
        <p:blipFill>
          <a:blip r:embed="rId4"/>
          <a:srcRect l="30957" t="14286" b="15539"/>
          <a:stretch>
            <a:fillRect/>
          </a:stretch>
        </p:blipFill>
        <p:spPr bwMode="auto">
          <a:xfrm>
            <a:off x="4929190" y="2857496"/>
            <a:ext cx="39290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Картинка 16 из 1834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3143248"/>
            <a:ext cx="3968530" cy="264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357298"/>
            <a:ext cx="907262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3333FF"/>
                </a:solidFill>
                <a:ea typeface="Calibri" pitchFamily="34" charset="0"/>
                <a:cs typeface="Arial" pitchFamily="34" charset="0"/>
              </a:rPr>
              <a:t>АМО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3333FF"/>
                </a:solidFill>
                <a:ea typeface="Calibri" pitchFamily="34" charset="0"/>
                <a:cs typeface="Arial" pitchFamily="34" charset="0"/>
              </a:rPr>
              <a:t>«Верю – не  верю»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ea typeface="Calibri" pitchFamily="34" charset="0"/>
                <a:cs typeface="Arial" pitchFamily="34" charset="0"/>
              </a:rPr>
              <a:t>Верите ли вы, что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a typeface="Calibri" pitchFamily="34" charset="0"/>
                <a:cs typeface="Arial" pitchFamily="34" charset="0"/>
              </a:rPr>
              <a:t>Церковная реформа сдружила русских людей?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a typeface="Calibri" pitchFamily="34" charset="0"/>
                <a:cs typeface="Arial" pitchFamily="34" charset="0"/>
              </a:rPr>
              <a:t>Что выразителем идей старообрядцев был священник и писатель Аввакум?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a typeface="Calibri" pitchFamily="34" charset="0"/>
                <a:cs typeface="Arial" pitchFamily="34" charset="0"/>
              </a:rPr>
              <a:t>Что боярыня Морозова боролась против старообрядцев?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a typeface="Calibri" pitchFamily="34" charset="0"/>
                <a:cs typeface="Arial" pitchFamily="34" charset="0"/>
              </a:rPr>
              <a:t>Что русское общество разделилось на две группы: старообрядцев и раскольников?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800" b="1" dirty="0" smtClean="0">
                <a:ea typeface="Calibri" pitchFamily="34" charset="0"/>
                <a:cs typeface="Arial" pitchFamily="34" charset="0"/>
              </a:rPr>
              <a:t>Что боярыня Морозова и протопоп Аввакум пострадали за старую веру?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3333FF"/>
              </a:solidFill>
              <a:ea typeface="Calibri" pitchFamily="34" charset="0"/>
              <a:cs typeface="Arial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57290" y="428604"/>
            <a:ext cx="70008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7. Рефлексия </a:t>
            </a:r>
            <a:endParaRPr kumimoji="0" lang="ru-RU" sz="54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57290" y="428604"/>
            <a:ext cx="70008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8. Релаксация </a:t>
            </a:r>
            <a:endParaRPr kumimoji="0" lang="ru-RU" sz="54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643050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3333FF"/>
                </a:solidFill>
              </a:rPr>
              <a:t>АМО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3333FF"/>
                </a:solidFill>
              </a:rPr>
              <a:t>«</a:t>
            </a:r>
            <a:r>
              <a:rPr lang="ru-RU" sz="3200" b="1" dirty="0">
                <a:solidFill>
                  <a:srgbClr val="3333FF"/>
                </a:solidFill>
              </a:rPr>
              <a:t>Красная шапочка и серый волк».</a:t>
            </a:r>
          </a:p>
        </p:txBody>
      </p:sp>
      <p:pic>
        <p:nvPicPr>
          <p:cNvPr id="28674" name="Picture 2" descr="Картинка 4 из 550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18750" b="23124"/>
          <a:stretch>
            <a:fillRect/>
          </a:stretch>
        </p:blipFill>
        <p:spPr bwMode="auto">
          <a:xfrm>
            <a:off x="1785918" y="2786058"/>
            <a:ext cx="639096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53600" cy="72771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428604"/>
            <a:ext cx="96440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Подведение итогов. Оценка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357298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3333FF"/>
                </a:solidFill>
              </a:rPr>
              <a:t>АМО </a:t>
            </a:r>
            <a:endParaRPr lang="ru-RU" sz="3600" b="1" dirty="0" smtClean="0">
              <a:solidFill>
                <a:srgbClr val="3333FF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3333FF"/>
                </a:solidFill>
              </a:rPr>
              <a:t>«Светофор»</a:t>
            </a:r>
            <a:endParaRPr lang="ru-RU" sz="3600" b="1" dirty="0">
              <a:solidFill>
                <a:srgbClr val="3333FF"/>
              </a:solidFill>
            </a:endParaRPr>
          </a:p>
        </p:txBody>
      </p:sp>
      <p:pic>
        <p:nvPicPr>
          <p:cNvPr id="29700" name="Picture 4" descr="Картинка 3 из 86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428868"/>
            <a:ext cx="3810000" cy="3810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143504" y="2828836"/>
            <a:ext cx="4357718" cy="35394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Красный</a:t>
            </a:r>
            <a:r>
              <a:rPr lang="ru-RU" sz="2800" b="1" dirty="0" smtClean="0"/>
              <a:t> </a:t>
            </a:r>
            <a:r>
              <a:rPr lang="ru-RU" sz="2800" b="1" dirty="0"/>
              <a:t>– не доволен, сделал не все, что </a:t>
            </a:r>
            <a:r>
              <a:rPr lang="ru-RU" sz="2800" b="1" dirty="0" smtClean="0"/>
              <a:t>мог</a:t>
            </a:r>
          </a:p>
          <a:p>
            <a:r>
              <a:rPr lang="ru-RU" sz="2800" b="1" dirty="0" smtClean="0"/>
              <a:t> </a:t>
            </a:r>
          </a:p>
          <a:p>
            <a:r>
              <a:rPr lang="ru-RU" sz="2800" b="1" dirty="0">
                <a:solidFill>
                  <a:srgbClr val="FFFF66"/>
                </a:solidFill>
              </a:rPr>
              <a:t>Ж</a:t>
            </a:r>
            <a:r>
              <a:rPr lang="ru-RU" sz="2800" b="1" dirty="0" smtClean="0">
                <a:solidFill>
                  <a:srgbClr val="FFFF66"/>
                </a:solidFill>
              </a:rPr>
              <a:t>елтый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/>
              <a:t>– мог бы </a:t>
            </a:r>
            <a:r>
              <a:rPr lang="ru-RU" sz="2800" b="1" dirty="0" smtClean="0"/>
              <a:t>лучше</a:t>
            </a:r>
          </a:p>
          <a:p>
            <a:r>
              <a:rPr lang="ru-RU" sz="2800" b="1" dirty="0" smtClean="0"/>
              <a:t> </a:t>
            </a:r>
          </a:p>
          <a:p>
            <a:r>
              <a:rPr lang="ru-RU" sz="2800" b="1" dirty="0">
                <a:solidFill>
                  <a:srgbClr val="008000"/>
                </a:solidFill>
              </a:rPr>
              <a:t>З</a:t>
            </a:r>
            <a:r>
              <a:rPr lang="ru-RU" sz="2800" b="1" dirty="0" smtClean="0">
                <a:solidFill>
                  <a:srgbClr val="008000"/>
                </a:solidFill>
              </a:rPr>
              <a:t>еленый </a:t>
            </a:r>
            <a:r>
              <a:rPr lang="ru-RU" sz="2800" dirty="0"/>
              <a:t>– </a:t>
            </a:r>
            <a:r>
              <a:rPr lang="ru-RU" sz="2800" b="1" dirty="0"/>
              <a:t>сделал все, что в моих силах для успеха </a:t>
            </a:r>
            <a:r>
              <a:rPr lang="ru-RU" sz="2800" b="1" dirty="0" smtClean="0"/>
              <a:t>группы</a:t>
            </a:r>
            <a:endParaRPr lang="ru-RU" sz="2800" b="1" dirty="0"/>
          </a:p>
        </p:txBody>
      </p:sp>
      <p:sp>
        <p:nvSpPr>
          <p:cNvPr id="10" name="Овал 9"/>
          <p:cNvSpPr/>
          <p:nvPr/>
        </p:nvSpPr>
        <p:spPr>
          <a:xfrm>
            <a:off x="4429124" y="2714620"/>
            <a:ext cx="642942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429124" y="4071942"/>
            <a:ext cx="642942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500562" y="5000636"/>
            <a:ext cx="642942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28728" y="2643182"/>
            <a:ext cx="642942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43108" y="2500306"/>
            <a:ext cx="642942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786050" y="2714620"/>
            <a:ext cx="642942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428728" y="4071942"/>
            <a:ext cx="642942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857488" y="4143380"/>
            <a:ext cx="642942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14348" y="4071942"/>
            <a:ext cx="642942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428728" y="5214950"/>
            <a:ext cx="642942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143108" y="5786454"/>
            <a:ext cx="642942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857488" y="5286388"/>
            <a:ext cx="642942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53600" cy="72771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71802" y="214290"/>
            <a:ext cx="40790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4000" b="1" dirty="0" err="1" smtClean="0">
                <a:solidFill>
                  <a:schemeClr val="bg1"/>
                </a:solidFill>
              </a:rPr>
              <a:t>Фазы</a:t>
            </a:r>
            <a:r>
              <a:rPr lang="de-DE" sz="4000" b="1" dirty="0" smtClean="0">
                <a:solidFill>
                  <a:schemeClr val="bg1"/>
                </a:solidFill>
              </a:rPr>
              <a:t> </a:t>
            </a:r>
            <a:r>
              <a:rPr lang="de-DE" sz="4000" b="1" dirty="0" err="1" smtClean="0">
                <a:solidFill>
                  <a:schemeClr val="bg1"/>
                </a:solidFill>
              </a:rPr>
              <a:t>модерации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2" y="1571612"/>
            <a:ext cx="9180512" cy="467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ИКТ\fon_dlya_prezentatsii._100_shtuk[1]\Фон для презентации. 100 штук\My_new_fons_next 100\6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53600" cy="7277100"/>
          </a:xfrm>
          <a:prstGeom prst="rect">
            <a:avLst/>
          </a:prstGeom>
          <a:noFill/>
        </p:spPr>
      </p:pic>
      <p:sp>
        <p:nvSpPr>
          <p:cNvPr id="4" name="Круглая лента лицом вниз 3"/>
          <p:cNvSpPr/>
          <p:nvPr/>
        </p:nvSpPr>
        <p:spPr>
          <a:xfrm>
            <a:off x="1214414" y="500042"/>
            <a:ext cx="6929486" cy="928694"/>
          </a:xfrm>
          <a:prstGeom prst="ellipseRibbon">
            <a:avLst>
              <a:gd name="adj1" fmla="val 0"/>
              <a:gd name="adj2" fmla="val 50000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Итоги технологии </a:t>
            </a:r>
            <a:r>
              <a:rPr lang="ru-RU" sz="3200" b="1" dirty="0" err="1" smtClean="0">
                <a:solidFill>
                  <a:srgbClr val="FFFF00"/>
                </a:solidFill>
              </a:rPr>
              <a:t>модерации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71612"/>
            <a:ext cx="807249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b="1" dirty="0" err="1" smtClean="0">
                <a:solidFill>
                  <a:srgbClr val="3333FF"/>
                </a:solidFill>
              </a:rPr>
              <a:t>Целеполагание</a:t>
            </a:r>
            <a:endParaRPr lang="ru-RU" sz="2400" b="1" dirty="0" smtClean="0">
              <a:solidFill>
                <a:srgbClr val="3333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Признание равноправной роли </a:t>
            </a:r>
            <a:r>
              <a:rPr lang="ru-RU" sz="2400" b="1" dirty="0" smtClean="0">
                <a:solidFill>
                  <a:srgbClr val="3333FF"/>
                </a:solidFill>
              </a:rPr>
              <a:t>обучающегося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rgbClr val="3333FF"/>
                </a:solidFill>
              </a:rPr>
              <a:t> </a:t>
            </a:r>
            <a:r>
              <a:rPr lang="ru-RU" sz="2400" b="1" dirty="0">
                <a:solidFill>
                  <a:srgbClr val="3333FF"/>
                </a:solidFill>
              </a:rPr>
              <a:t>Эффективное сотрудничество обучающихся в процессе групповой </a:t>
            </a:r>
            <a:r>
              <a:rPr lang="ru-RU" sz="2400" b="1" dirty="0" smtClean="0">
                <a:solidFill>
                  <a:srgbClr val="3333FF"/>
                </a:solidFill>
              </a:rPr>
              <a:t>работы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Организация качественного коммуникативного пространства </a:t>
            </a:r>
            <a:endParaRPr lang="ru-RU" sz="2400" b="1" dirty="0" smtClean="0">
              <a:solidFill>
                <a:srgbClr val="3333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Использование различных форм, методов и техник </a:t>
            </a:r>
            <a:r>
              <a:rPr lang="ru-RU" sz="2400" b="1" dirty="0" smtClean="0">
                <a:solidFill>
                  <a:srgbClr val="3333FF"/>
                </a:solidFill>
              </a:rPr>
              <a:t>визуализации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Мониторинг урока</a:t>
            </a:r>
            <a:r>
              <a:rPr lang="ru-RU" sz="2400" dirty="0">
                <a:solidFill>
                  <a:srgbClr val="3333FF"/>
                </a:solidFill>
              </a:rPr>
              <a:t> </a:t>
            </a:r>
            <a:endParaRPr lang="ru-RU" sz="2400" dirty="0" smtClean="0">
              <a:solidFill>
                <a:srgbClr val="3333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Обучение в сотрудничестве, обучение </a:t>
            </a:r>
            <a:r>
              <a:rPr lang="ru-RU" sz="2400" b="1" dirty="0" smtClean="0">
                <a:solidFill>
                  <a:srgbClr val="3333FF"/>
                </a:solidFill>
              </a:rPr>
              <a:t>действием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Осмысление и критический анализ поступающей информации посредством </a:t>
            </a:r>
            <a:r>
              <a:rPr lang="ru-RU" sz="2400" b="1" dirty="0" smtClean="0">
                <a:solidFill>
                  <a:srgbClr val="3333FF"/>
                </a:solidFill>
              </a:rPr>
              <a:t>рефлексии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FF"/>
                </a:solidFill>
              </a:rPr>
              <a:t>Анализ и оценка процесса и результатов урока</a:t>
            </a:r>
            <a:r>
              <a:rPr lang="ru-RU" sz="2400" b="1" dirty="0" smtClean="0">
                <a:solidFill>
                  <a:srgbClr val="3333FF"/>
                </a:solidFill>
              </a:rPr>
              <a:t> </a:t>
            </a:r>
            <a:endParaRPr lang="ru-RU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пасибо">
            <a:hlinkClick r:id="rId2" tooltip="Спасибо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38748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53600" cy="72771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71802" y="214290"/>
            <a:ext cx="40790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4000" b="1" dirty="0" err="1" smtClean="0">
                <a:solidFill>
                  <a:schemeClr val="bg1"/>
                </a:solidFill>
              </a:rPr>
              <a:t>Фазы</a:t>
            </a:r>
            <a:r>
              <a:rPr lang="de-DE" sz="4000" b="1" dirty="0" smtClean="0">
                <a:solidFill>
                  <a:schemeClr val="bg1"/>
                </a:solidFill>
              </a:rPr>
              <a:t> </a:t>
            </a:r>
            <a:r>
              <a:rPr lang="de-DE" sz="4000" b="1" dirty="0" err="1" smtClean="0">
                <a:solidFill>
                  <a:schemeClr val="bg1"/>
                </a:solidFill>
              </a:rPr>
              <a:t>модерации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2" y="1500174"/>
            <a:ext cx="9180512" cy="467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955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214290"/>
            <a:ext cx="63666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1. Инициация</a:t>
            </a:r>
            <a:r>
              <a:rPr lang="ru-RU" sz="4000" b="1" dirty="0">
                <a:solidFill>
                  <a:schemeClr val="bg1"/>
                </a:solidFill>
              </a:rPr>
              <a:t>. </a:t>
            </a:r>
            <a:r>
              <a:rPr lang="ru-RU" sz="4000" b="1" dirty="0" smtClean="0">
                <a:solidFill>
                  <a:schemeClr val="bg1"/>
                </a:solidFill>
              </a:rPr>
              <a:t>Знакомство.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D0FB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АМО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Поздоровайся</a:t>
            </a:r>
            <a:r>
              <a:rPr lang="de-DE" sz="44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локтями</a:t>
            </a:r>
            <a:endParaRPr lang="de-DE" sz="4400" dirty="0" smtClean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Найди</a:t>
            </a:r>
            <a:r>
              <a:rPr lang="de-DE" sz="44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похожих</a:t>
            </a:r>
            <a:endParaRPr lang="de-DE" sz="4400" dirty="0" smtClean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Создай</a:t>
            </a:r>
            <a:r>
              <a:rPr lang="de-DE" sz="44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свой</a:t>
            </a:r>
            <a:r>
              <a:rPr lang="de-DE" sz="4400" dirty="0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4400" dirty="0" err="1" smtClean="0">
                <a:solidFill>
                  <a:srgbClr val="000080"/>
                </a:solidFill>
                <a:latin typeface="Arial" pitchFamily="34" charset="0"/>
                <a:cs typeface="Arial" pitchFamily="34" charset="0"/>
              </a:rPr>
              <a:t>круг</a:t>
            </a:r>
            <a:endParaRPr lang="de-DE" sz="4400" dirty="0" smtClean="0">
              <a:solidFill>
                <a:srgbClr val="00008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8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71802" y="214290"/>
            <a:ext cx="4614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Разбивка на группы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357298"/>
            <a:ext cx="6782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АМО «Японская машинка»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7410" name="Picture 2" descr="Виде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  <p:pic>
        <p:nvPicPr>
          <p:cNvPr id="17412" name="Picture 4" descr="http://japan.rpg.ru/pics/pdf/orient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31573" b="10347"/>
          <a:stretch>
            <a:fillRect/>
          </a:stretch>
        </p:blipFill>
        <p:spPr bwMode="auto">
          <a:xfrm>
            <a:off x="2000232" y="2000240"/>
            <a:ext cx="5214974" cy="4189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41910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0"/>
            <a:ext cx="5710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2. Вхождение </a:t>
            </a:r>
            <a:r>
              <a:rPr lang="ru-RU" sz="4000" b="1" dirty="0">
                <a:solidFill>
                  <a:schemeClr val="bg1"/>
                </a:solidFill>
              </a:rPr>
              <a:t>в тему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00100" y="1428736"/>
            <a:ext cx="61436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3D0FB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АМО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3D0FB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3D0FB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Мозаика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3D0FB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sz="4800" b="1" i="0" strike="noStrike" cap="none" normalizeH="0" baseline="0" dirty="0" smtClean="0">
              <a:ln>
                <a:noFill/>
              </a:ln>
              <a:solidFill>
                <a:srgbClr val="3D0FB1"/>
              </a:solidFill>
              <a:effectLst/>
              <a:latin typeface="Arial" pitchFamily="34" charset="0"/>
            </a:endParaRPr>
          </a:p>
        </p:txBody>
      </p:sp>
      <p:sp>
        <p:nvSpPr>
          <p:cNvPr id="6" name="Freeform 4"/>
          <p:cNvSpPr>
            <a:spLocks noChangeArrowheads="1"/>
          </p:cNvSpPr>
          <p:nvPr/>
        </p:nvSpPr>
        <p:spPr bwMode="auto">
          <a:xfrm>
            <a:off x="-500098" y="2500306"/>
            <a:ext cx="1571603" cy="1195389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 dirty="0" err="1" smtClean="0">
                <a:solidFill>
                  <a:srgbClr val="C00000"/>
                </a:solidFill>
              </a:rPr>
              <a:t>ц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" name="Freeform 1"/>
          <p:cNvSpPr>
            <a:spLocks noChangeArrowheads="1"/>
          </p:cNvSpPr>
          <p:nvPr/>
        </p:nvSpPr>
        <p:spPr bwMode="auto">
          <a:xfrm>
            <a:off x="4643438" y="407194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rgbClr val="000000"/>
                </a:solidFill>
              </a:rPr>
              <a:t>О</a:t>
            </a:r>
            <a:endParaRPr lang="de-DE" sz="4000" b="1" dirty="0">
              <a:solidFill>
                <a:srgbClr val="000000"/>
              </a:solidFill>
            </a:endParaRPr>
          </a:p>
        </p:txBody>
      </p:sp>
      <p:sp>
        <p:nvSpPr>
          <p:cNvPr id="10" name="Freeform 1"/>
          <p:cNvSpPr>
            <a:spLocks noChangeArrowheads="1"/>
          </p:cNvSpPr>
          <p:nvPr/>
        </p:nvSpPr>
        <p:spPr bwMode="auto">
          <a:xfrm>
            <a:off x="4071934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86F8B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rgbClr val="000000"/>
                </a:solidFill>
              </a:rPr>
              <a:t>Ы</a:t>
            </a:r>
            <a:endParaRPr lang="de-DE" sz="4000" b="1" dirty="0">
              <a:solidFill>
                <a:srgbClr val="000000"/>
              </a:solidFill>
            </a:endParaRPr>
          </a:p>
        </p:txBody>
      </p:sp>
      <p:sp>
        <p:nvSpPr>
          <p:cNvPr id="11" name="Freeform 1"/>
          <p:cNvSpPr>
            <a:spLocks noChangeArrowheads="1"/>
          </p:cNvSpPr>
          <p:nvPr/>
        </p:nvSpPr>
        <p:spPr bwMode="auto">
          <a:xfrm>
            <a:off x="2428860" y="407194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chemeClr val="bg1"/>
                </a:solidFill>
              </a:rPr>
              <a:t>К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7429520" y="157161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/>
              <a:t>Й</a:t>
            </a:r>
            <a:endParaRPr lang="de-DE" sz="4000" b="1" dirty="0"/>
          </a:p>
        </p:txBody>
      </p:sp>
      <p:sp>
        <p:nvSpPr>
          <p:cNvPr id="13" name="Freeform 1"/>
          <p:cNvSpPr>
            <a:spLocks noChangeArrowheads="1"/>
          </p:cNvSpPr>
          <p:nvPr/>
        </p:nvSpPr>
        <p:spPr bwMode="auto">
          <a:xfrm>
            <a:off x="6357950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8333D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chemeClr val="bg1"/>
                </a:solidFill>
              </a:rPr>
              <a:t>Р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14" name="Freeform 1"/>
          <p:cNvSpPr>
            <a:spLocks noChangeArrowheads="1"/>
          </p:cNvSpPr>
          <p:nvPr/>
        </p:nvSpPr>
        <p:spPr bwMode="auto">
          <a:xfrm>
            <a:off x="1357290" y="407194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8333DB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rgbClr val="FF0000"/>
                </a:solidFill>
              </a:rPr>
              <a:t>Р</a:t>
            </a:r>
            <a:endParaRPr lang="de-DE" sz="4000" b="1" dirty="0">
              <a:solidFill>
                <a:srgbClr val="FF0000"/>
              </a:solidFill>
            </a:endParaRPr>
          </a:p>
        </p:txBody>
      </p:sp>
      <p:sp>
        <p:nvSpPr>
          <p:cNvPr id="15" name="Freeform 1"/>
          <p:cNvSpPr>
            <a:spLocks noChangeArrowheads="1"/>
          </p:cNvSpPr>
          <p:nvPr/>
        </p:nvSpPr>
        <p:spPr bwMode="auto">
          <a:xfrm>
            <a:off x="5715008" y="407194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3333FF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chemeClr val="bg1"/>
                </a:solidFill>
              </a:rPr>
              <a:t>С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16" name="Freeform 1"/>
          <p:cNvSpPr>
            <a:spLocks noChangeArrowheads="1"/>
          </p:cNvSpPr>
          <p:nvPr/>
        </p:nvSpPr>
        <p:spPr bwMode="auto">
          <a:xfrm>
            <a:off x="7429520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rgbClr val="000000"/>
                </a:solidFill>
              </a:rPr>
              <a:t>К</a:t>
            </a:r>
            <a:endParaRPr lang="de-DE" sz="4000" b="1" dirty="0">
              <a:solidFill>
                <a:srgbClr val="000000"/>
              </a:solidFill>
            </a:endParaRPr>
          </a:p>
        </p:txBody>
      </p:sp>
      <p:sp>
        <p:nvSpPr>
          <p:cNvPr id="17" name="Freeform 1"/>
          <p:cNvSpPr>
            <a:spLocks noChangeArrowheads="1"/>
          </p:cNvSpPr>
          <p:nvPr/>
        </p:nvSpPr>
        <p:spPr bwMode="auto">
          <a:xfrm>
            <a:off x="3500430" y="407194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CB43B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chemeClr val="bg1"/>
                </a:solidFill>
              </a:rPr>
              <a:t>А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18" name="Freeform 1"/>
          <p:cNvSpPr>
            <a:spLocks noChangeArrowheads="1"/>
          </p:cNvSpPr>
          <p:nvPr/>
        </p:nvSpPr>
        <p:spPr bwMode="auto">
          <a:xfrm>
            <a:off x="5214942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>
                <a:solidFill>
                  <a:schemeClr val="bg1"/>
                </a:solidFill>
              </a:rPr>
              <a:t>Н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19" name="Freeform 1"/>
          <p:cNvSpPr>
            <a:spLocks noChangeArrowheads="1"/>
          </p:cNvSpPr>
          <p:nvPr/>
        </p:nvSpPr>
        <p:spPr bwMode="auto">
          <a:xfrm>
            <a:off x="2928926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 smtClean="0"/>
              <a:t>В</a:t>
            </a:r>
            <a:endParaRPr lang="de-DE" sz="4000" b="1" dirty="0"/>
          </a:p>
        </p:txBody>
      </p:sp>
      <p:sp>
        <p:nvSpPr>
          <p:cNvPr id="20" name="Freeform 1"/>
          <p:cNvSpPr>
            <a:spLocks noChangeArrowheads="1"/>
          </p:cNvSpPr>
          <p:nvPr/>
        </p:nvSpPr>
        <p:spPr bwMode="auto">
          <a:xfrm>
            <a:off x="642910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>
                <a:solidFill>
                  <a:schemeClr val="bg1"/>
                </a:solidFill>
              </a:rPr>
              <a:t>Е</a:t>
            </a:r>
            <a:endParaRPr lang="de-DE" sz="4000" b="1" dirty="0">
              <a:solidFill>
                <a:schemeClr val="bg1"/>
              </a:solidFill>
            </a:endParaRPr>
          </a:p>
        </p:txBody>
      </p:sp>
      <p:sp>
        <p:nvSpPr>
          <p:cNvPr id="21" name="Freeform 1"/>
          <p:cNvSpPr>
            <a:spLocks noChangeArrowheads="1"/>
          </p:cNvSpPr>
          <p:nvPr/>
        </p:nvSpPr>
        <p:spPr bwMode="auto">
          <a:xfrm>
            <a:off x="1785918" y="2500306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/>
              <a:t>О</a:t>
            </a:r>
            <a:endParaRPr lang="de-DE" sz="4000" b="1" dirty="0"/>
          </a:p>
        </p:txBody>
      </p:sp>
      <p:sp>
        <p:nvSpPr>
          <p:cNvPr id="22" name="Freeform 1"/>
          <p:cNvSpPr>
            <a:spLocks noChangeArrowheads="1"/>
          </p:cNvSpPr>
          <p:nvPr/>
        </p:nvSpPr>
        <p:spPr bwMode="auto">
          <a:xfrm>
            <a:off x="285720" y="4071942"/>
            <a:ext cx="1500197" cy="1214445"/>
          </a:xfrm>
          <a:custGeom>
            <a:avLst/>
            <a:gdLst>
              <a:gd name="T0" fmla="*/ 271 w 883"/>
              <a:gd name="T1" fmla="*/ 0 h 890"/>
              <a:gd name="T2" fmla="*/ 294 w 883"/>
              <a:gd name="T3" fmla="*/ 6 h 890"/>
              <a:gd name="T4" fmla="*/ 288 w 883"/>
              <a:gd name="T5" fmla="*/ 53 h 890"/>
              <a:gd name="T6" fmla="*/ 235 w 883"/>
              <a:gd name="T7" fmla="*/ 88 h 890"/>
              <a:gd name="T8" fmla="*/ 206 w 883"/>
              <a:gd name="T9" fmla="*/ 199 h 890"/>
              <a:gd name="T10" fmla="*/ 453 w 883"/>
              <a:gd name="T11" fmla="*/ 199 h 890"/>
              <a:gd name="T12" fmla="*/ 424 w 883"/>
              <a:gd name="T13" fmla="*/ 88 h 890"/>
              <a:gd name="T14" fmla="*/ 371 w 883"/>
              <a:gd name="T15" fmla="*/ 53 h 890"/>
              <a:gd name="T16" fmla="*/ 365 w 883"/>
              <a:gd name="T17" fmla="*/ 6 h 890"/>
              <a:gd name="T18" fmla="*/ 377 w 883"/>
              <a:gd name="T19" fmla="*/ 0 h 890"/>
              <a:gd name="T20" fmla="*/ 436 w 883"/>
              <a:gd name="T21" fmla="*/ 0 h 890"/>
              <a:gd name="T22" fmla="*/ 630 w 883"/>
              <a:gd name="T23" fmla="*/ 0 h 890"/>
              <a:gd name="T24" fmla="*/ 665 w 883"/>
              <a:gd name="T25" fmla="*/ 170 h 890"/>
              <a:gd name="T26" fmla="*/ 665 w 883"/>
              <a:gd name="T27" fmla="*/ 269 h 890"/>
              <a:gd name="T28" fmla="*/ 665 w 883"/>
              <a:gd name="T29" fmla="*/ 293 h 890"/>
              <a:gd name="T30" fmla="*/ 683 w 883"/>
              <a:gd name="T31" fmla="*/ 304 h 890"/>
              <a:gd name="T32" fmla="*/ 718 w 883"/>
              <a:gd name="T33" fmla="*/ 281 h 890"/>
              <a:gd name="T34" fmla="*/ 759 w 883"/>
              <a:gd name="T35" fmla="*/ 211 h 890"/>
              <a:gd name="T36" fmla="*/ 883 w 883"/>
              <a:gd name="T37" fmla="*/ 287 h 890"/>
              <a:gd name="T38" fmla="*/ 807 w 883"/>
              <a:gd name="T39" fmla="*/ 492 h 890"/>
              <a:gd name="T40" fmla="*/ 736 w 883"/>
              <a:gd name="T41" fmla="*/ 404 h 890"/>
              <a:gd name="T42" fmla="*/ 695 w 883"/>
              <a:gd name="T43" fmla="*/ 369 h 890"/>
              <a:gd name="T44" fmla="*/ 665 w 883"/>
              <a:gd name="T45" fmla="*/ 375 h 890"/>
              <a:gd name="T46" fmla="*/ 665 w 883"/>
              <a:gd name="T47" fmla="*/ 398 h 890"/>
              <a:gd name="T48" fmla="*/ 659 w 883"/>
              <a:gd name="T49" fmla="*/ 579 h 890"/>
              <a:gd name="T50" fmla="*/ 648 w 883"/>
              <a:gd name="T51" fmla="*/ 656 h 890"/>
              <a:gd name="T52" fmla="*/ 442 w 883"/>
              <a:gd name="T53" fmla="*/ 667 h 890"/>
              <a:gd name="T54" fmla="*/ 394 w 883"/>
              <a:gd name="T55" fmla="*/ 667 h 890"/>
              <a:gd name="T56" fmla="*/ 371 w 883"/>
              <a:gd name="T57" fmla="*/ 673 h 890"/>
              <a:gd name="T58" fmla="*/ 365 w 883"/>
              <a:gd name="T59" fmla="*/ 702 h 890"/>
              <a:gd name="T60" fmla="*/ 394 w 883"/>
              <a:gd name="T61" fmla="*/ 743 h 890"/>
              <a:gd name="T62" fmla="*/ 483 w 883"/>
              <a:gd name="T63" fmla="*/ 814 h 890"/>
              <a:gd name="T64" fmla="*/ 283 w 883"/>
              <a:gd name="T65" fmla="*/ 884 h 890"/>
              <a:gd name="T66" fmla="*/ 206 w 883"/>
              <a:gd name="T67" fmla="*/ 767 h 890"/>
              <a:gd name="T68" fmla="*/ 277 w 883"/>
              <a:gd name="T69" fmla="*/ 726 h 890"/>
              <a:gd name="T70" fmla="*/ 300 w 883"/>
              <a:gd name="T71" fmla="*/ 691 h 890"/>
              <a:gd name="T72" fmla="*/ 288 w 883"/>
              <a:gd name="T73" fmla="*/ 667 h 890"/>
              <a:gd name="T74" fmla="*/ 230 w 883"/>
              <a:gd name="T75" fmla="*/ 667 h 890"/>
              <a:gd name="T76" fmla="*/ 35 w 883"/>
              <a:gd name="T77" fmla="*/ 667 h 890"/>
              <a:gd name="T78" fmla="*/ 0 w 883"/>
              <a:gd name="T79" fmla="*/ 638 h 890"/>
              <a:gd name="T80" fmla="*/ 0 w 883"/>
              <a:gd name="T81" fmla="*/ 439 h 890"/>
              <a:gd name="T82" fmla="*/ 0 w 883"/>
              <a:gd name="T83" fmla="*/ 386 h 890"/>
              <a:gd name="T84" fmla="*/ 6 w 883"/>
              <a:gd name="T85" fmla="*/ 369 h 890"/>
              <a:gd name="T86" fmla="*/ 47 w 883"/>
              <a:gd name="T87" fmla="*/ 375 h 890"/>
              <a:gd name="T88" fmla="*/ 88 w 883"/>
              <a:gd name="T89" fmla="*/ 427 h 890"/>
              <a:gd name="T90" fmla="*/ 194 w 883"/>
              <a:gd name="T91" fmla="*/ 457 h 890"/>
              <a:gd name="T92" fmla="*/ 194 w 883"/>
              <a:gd name="T93" fmla="*/ 211 h 890"/>
              <a:gd name="T94" fmla="*/ 88 w 883"/>
              <a:gd name="T95" fmla="*/ 240 h 890"/>
              <a:gd name="T96" fmla="*/ 47 w 883"/>
              <a:gd name="T97" fmla="*/ 293 h 890"/>
              <a:gd name="T98" fmla="*/ 6 w 883"/>
              <a:gd name="T99" fmla="*/ 298 h 890"/>
              <a:gd name="T100" fmla="*/ 0 w 883"/>
              <a:gd name="T101" fmla="*/ 287 h 890"/>
              <a:gd name="T102" fmla="*/ 0 w 883"/>
              <a:gd name="T103" fmla="*/ 228 h 890"/>
              <a:gd name="T104" fmla="*/ 0 w 883"/>
              <a:gd name="T105" fmla="*/ 35 h 89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83"/>
              <a:gd name="T160" fmla="*/ 0 h 890"/>
              <a:gd name="T161" fmla="*/ 883 w 883"/>
              <a:gd name="T162" fmla="*/ 890 h 89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83" h="890">
                <a:moveTo>
                  <a:pt x="224" y="0"/>
                </a:moveTo>
                <a:lnTo>
                  <a:pt x="247" y="0"/>
                </a:lnTo>
                <a:lnTo>
                  <a:pt x="259" y="0"/>
                </a:lnTo>
                <a:lnTo>
                  <a:pt x="265" y="0"/>
                </a:lnTo>
                <a:lnTo>
                  <a:pt x="271" y="0"/>
                </a:lnTo>
                <a:lnTo>
                  <a:pt x="277" y="0"/>
                </a:lnTo>
                <a:lnTo>
                  <a:pt x="283" y="0"/>
                </a:lnTo>
                <a:lnTo>
                  <a:pt x="288" y="6"/>
                </a:lnTo>
                <a:lnTo>
                  <a:pt x="294" y="6"/>
                </a:lnTo>
                <a:lnTo>
                  <a:pt x="300" y="12"/>
                </a:lnTo>
                <a:lnTo>
                  <a:pt x="300" y="23"/>
                </a:lnTo>
                <a:lnTo>
                  <a:pt x="294" y="29"/>
                </a:lnTo>
                <a:lnTo>
                  <a:pt x="294" y="35"/>
                </a:lnTo>
                <a:lnTo>
                  <a:pt x="288" y="47"/>
                </a:lnTo>
                <a:lnTo>
                  <a:pt x="288" y="53"/>
                </a:lnTo>
                <a:lnTo>
                  <a:pt x="283" y="58"/>
                </a:lnTo>
                <a:lnTo>
                  <a:pt x="277" y="58"/>
                </a:lnTo>
                <a:lnTo>
                  <a:pt x="271" y="70"/>
                </a:lnTo>
                <a:lnTo>
                  <a:pt x="265" y="76"/>
                </a:lnTo>
                <a:lnTo>
                  <a:pt x="247" y="82"/>
                </a:lnTo>
                <a:lnTo>
                  <a:pt x="235" y="88"/>
                </a:lnTo>
                <a:lnTo>
                  <a:pt x="224" y="88"/>
                </a:lnTo>
                <a:lnTo>
                  <a:pt x="206" y="99"/>
                </a:lnTo>
                <a:lnTo>
                  <a:pt x="188" y="117"/>
                </a:lnTo>
                <a:lnTo>
                  <a:pt x="177" y="146"/>
                </a:lnTo>
                <a:lnTo>
                  <a:pt x="188" y="175"/>
                </a:lnTo>
                <a:lnTo>
                  <a:pt x="206" y="199"/>
                </a:lnTo>
                <a:lnTo>
                  <a:pt x="241" y="211"/>
                </a:lnTo>
                <a:lnTo>
                  <a:pt x="283" y="216"/>
                </a:lnTo>
                <a:lnTo>
                  <a:pt x="324" y="222"/>
                </a:lnTo>
                <a:lnTo>
                  <a:pt x="377" y="216"/>
                </a:lnTo>
                <a:lnTo>
                  <a:pt x="418" y="211"/>
                </a:lnTo>
                <a:lnTo>
                  <a:pt x="453" y="199"/>
                </a:lnTo>
                <a:lnTo>
                  <a:pt x="471" y="175"/>
                </a:lnTo>
                <a:lnTo>
                  <a:pt x="483" y="146"/>
                </a:lnTo>
                <a:lnTo>
                  <a:pt x="471" y="117"/>
                </a:lnTo>
                <a:lnTo>
                  <a:pt x="453" y="99"/>
                </a:lnTo>
                <a:lnTo>
                  <a:pt x="436" y="88"/>
                </a:lnTo>
                <a:lnTo>
                  <a:pt x="424" y="88"/>
                </a:lnTo>
                <a:lnTo>
                  <a:pt x="406" y="82"/>
                </a:lnTo>
                <a:lnTo>
                  <a:pt x="394" y="76"/>
                </a:lnTo>
                <a:lnTo>
                  <a:pt x="389" y="70"/>
                </a:lnTo>
                <a:lnTo>
                  <a:pt x="383" y="58"/>
                </a:lnTo>
                <a:lnTo>
                  <a:pt x="377" y="58"/>
                </a:lnTo>
                <a:lnTo>
                  <a:pt x="371" y="53"/>
                </a:lnTo>
                <a:lnTo>
                  <a:pt x="365" y="47"/>
                </a:lnTo>
                <a:lnTo>
                  <a:pt x="365" y="35"/>
                </a:lnTo>
                <a:lnTo>
                  <a:pt x="359" y="29"/>
                </a:lnTo>
                <a:lnTo>
                  <a:pt x="359" y="23"/>
                </a:lnTo>
                <a:lnTo>
                  <a:pt x="359" y="12"/>
                </a:lnTo>
                <a:lnTo>
                  <a:pt x="365" y="6"/>
                </a:lnTo>
                <a:lnTo>
                  <a:pt x="371" y="6"/>
                </a:lnTo>
                <a:lnTo>
                  <a:pt x="371" y="0"/>
                </a:lnTo>
                <a:lnTo>
                  <a:pt x="377" y="0"/>
                </a:lnTo>
                <a:lnTo>
                  <a:pt x="383" y="0"/>
                </a:lnTo>
                <a:lnTo>
                  <a:pt x="394" y="0"/>
                </a:lnTo>
                <a:lnTo>
                  <a:pt x="418" y="0"/>
                </a:lnTo>
                <a:lnTo>
                  <a:pt x="430" y="0"/>
                </a:lnTo>
                <a:lnTo>
                  <a:pt x="436" y="0"/>
                </a:lnTo>
                <a:lnTo>
                  <a:pt x="518" y="0"/>
                </a:lnTo>
                <a:lnTo>
                  <a:pt x="571" y="0"/>
                </a:lnTo>
                <a:lnTo>
                  <a:pt x="601" y="0"/>
                </a:lnTo>
                <a:lnTo>
                  <a:pt x="618" y="0"/>
                </a:lnTo>
                <a:lnTo>
                  <a:pt x="624" y="0"/>
                </a:lnTo>
                <a:lnTo>
                  <a:pt x="630" y="0"/>
                </a:lnTo>
                <a:lnTo>
                  <a:pt x="642" y="6"/>
                </a:lnTo>
                <a:lnTo>
                  <a:pt x="648" y="12"/>
                </a:lnTo>
                <a:lnTo>
                  <a:pt x="653" y="23"/>
                </a:lnTo>
                <a:lnTo>
                  <a:pt x="659" y="35"/>
                </a:lnTo>
                <a:lnTo>
                  <a:pt x="659" y="117"/>
                </a:lnTo>
                <a:lnTo>
                  <a:pt x="665" y="170"/>
                </a:lnTo>
                <a:lnTo>
                  <a:pt x="665" y="205"/>
                </a:lnTo>
                <a:lnTo>
                  <a:pt x="665" y="216"/>
                </a:lnTo>
                <a:lnTo>
                  <a:pt x="665" y="228"/>
                </a:lnTo>
                <a:lnTo>
                  <a:pt x="665" y="252"/>
                </a:lnTo>
                <a:lnTo>
                  <a:pt x="665" y="269"/>
                </a:lnTo>
                <a:lnTo>
                  <a:pt x="665" y="275"/>
                </a:lnTo>
                <a:lnTo>
                  <a:pt x="665" y="281"/>
                </a:lnTo>
                <a:lnTo>
                  <a:pt x="659" y="287"/>
                </a:lnTo>
                <a:lnTo>
                  <a:pt x="665" y="293"/>
                </a:lnTo>
                <a:lnTo>
                  <a:pt x="665" y="298"/>
                </a:lnTo>
                <a:lnTo>
                  <a:pt x="671" y="298"/>
                </a:lnTo>
                <a:lnTo>
                  <a:pt x="677" y="304"/>
                </a:lnTo>
                <a:lnTo>
                  <a:pt x="683" y="304"/>
                </a:lnTo>
                <a:lnTo>
                  <a:pt x="689" y="304"/>
                </a:lnTo>
                <a:lnTo>
                  <a:pt x="695" y="298"/>
                </a:lnTo>
                <a:lnTo>
                  <a:pt x="701" y="298"/>
                </a:lnTo>
                <a:lnTo>
                  <a:pt x="712" y="293"/>
                </a:lnTo>
                <a:lnTo>
                  <a:pt x="712" y="287"/>
                </a:lnTo>
                <a:lnTo>
                  <a:pt x="718" y="281"/>
                </a:lnTo>
                <a:lnTo>
                  <a:pt x="730" y="275"/>
                </a:lnTo>
                <a:lnTo>
                  <a:pt x="736" y="269"/>
                </a:lnTo>
                <a:lnTo>
                  <a:pt x="742" y="257"/>
                </a:lnTo>
                <a:lnTo>
                  <a:pt x="742" y="240"/>
                </a:lnTo>
                <a:lnTo>
                  <a:pt x="748" y="228"/>
                </a:lnTo>
                <a:lnTo>
                  <a:pt x="759" y="211"/>
                </a:lnTo>
                <a:lnTo>
                  <a:pt x="777" y="193"/>
                </a:lnTo>
                <a:lnTo>
                  <a:pt x="807" y="181"/>
                </a:lnTo>
                <a:lnTo>
                  <a:pt x="836" y="193"/>
                </a:lnTo>
                <a:lnTo>
                  <a:pt x="860" y="211"/>
                </a:lnTo>
                <a:lnTo>
                  <a:pt x="871" y="246"/>
                </a:lnTo>
                <a:lnTo>
                  <a:pt x="883" y="287"/>
                </a:lnTo>
                <a:lnTo>
                  <a:pt x="883" y="339"/>
                </a:lnTo>
                <a:lnTo>
                  <a:pt x="883" y="380"/>
                </a:lnTo>
                <a:lnTo>
                  <a:pt x="871" y="427"/>
                </a:lnTo>
                <a:lnTo>
                  <a:pt x="860" y="457"/>
                </a:lnTo>
                <a:lnTo>
                  <a:pt x="836" y="480"/>
                </a:lnTo>
                <a:lnTo>
                  <a:pt x="807" y="492"/>
                </a:lnTo>
                <a:lnTo>
                  <a:pt x="777" y="480"/>
                </a:lnTo>
                <a:lnTo>
                  <a:pt x="759" y="457"/>
                </a:lnTo>
                <a:lnTo>
                  <a:pt x="748" y="439"/>
                </a:lnTo>
                <a:lnTo>
                  <a:pt x="742" y="427"/>
                </a:lnTo>
                <a:lnTo>
                  <a:pt x="742" y="416"/>
                </a:lnTo>
                <a:lnTo>
                  <a:pt x="736" y="404"/>
                </a:lnTo>
                <a:lnTo>
                  <a:pt x="730" y="392"/>
                </a:lnTo>
                <a:lnTo>
                  <a:pt x="718" y="386"/>
                </a:lnTo>
                <a:lnTo>
                  <a:pt x="712" y="380"/>
                </a:lnTo>
                <a:lnTo>
                  <a:pt x="712" y="375"/>
                </a:lnTo>
                <a:lnTo>
                  <a:pt x="701" y="369"/>
                </a:lnTo>
                <a:lnTo>
                  <a:pt x="695" y="369"/>
                </a:lnTo>
                <a:lnTo>
                  <a:pt x="689" y="369"/>
                </a:lnTo>
                <a:lnTo>
                  <a:pt x="683" y="363"/>
                </a:lnTo>
                <a:lnTo>
                  <a:pt x="677" y="363"/>
                </a:lnTo>
                <a:lnTo>
                  <a:pt x="671" y="369"/>
                </a:lnTo>
                <a:lnTo>
                  <a:pt x="665" y="369"/>
                </a:lnTo>
                <a:lnTo>
                  <a:pt x="665" y="375"/>
                </a:lnTo>
                <a:lnTo>
                  <a:pt x="659" y="380"/>
                </a:lnTo>
                <a:lnTo>
                  <a:pt x="659" y="386"/>
                </a:lnTo>
                <a:lnTo>
                  <a:pt x="665" y="392"/>
                </a:lnTo>
                <a:lnTo>
                  <a:pt x="665" y="398"/>
                </a:lnTo>
                <a:lnTo>
                  <a:pt x="665" y="421"/>
                </a:lnTo>
                <a:lnTo>
                  <a:pt x="665" y="433"/>
                </a:lnTo>
                <a:lnTo>
                  <a:pt x="665" y="439"/>
                </a:lnTo>
                <a:lnTo>
                  <a:pt x="659" y="521"/>
                </a:lnTo>
                <a:lnTo>
                  <a:pt x="659" y="579"/>
                </a:lnTo>
                <a:lnTo>
                  <a:pt x="659" y="615"/>
                </a:lnTo>
                <a:lnTo>
                  <a:pt x="659" y="626"/>
                </a:lnTo>
                <a:lnTo>
                  <a:pt x="659" y="638"/>
                </a:lnTo>
                <a:lnTo>
                  <a:pt x="653" y="650"/>
                </a:lnTo>
                <a:lnTo>
                  <a:pt x="648" y="656"/>
                </a:lnTo>
                <a:lnTo>
                  <a:pt x="642" y="667"/>
                </a:lnTo>
                <a:lnTo>
                  <a:pt x="630" y="667"/>
                </a:lnTo>
                <a:lnTo>
                  <a:pt x="548" y="667"/>
                </a:lnTo>
                <a:lnTo>
                  <a:pt x="495" y="667"/>
                </a:lnTo>
                <a:lnTo>
                  <a:pt x="459" y="667"/>
                </a:lnTo>
                <a:lnTo>
                  <a:pt x="442" y="667"/>
                </a:lnTo>
                <a:lnTo>
                  <a:pt x="436" y="667"/>
                </a:lnTo>
                <a:lnTo>
                  <a:pt x="412" y="667"/>
                </a:lnTo>
                <a:lnTo>
                  <a:pt x="400" y="667"/>
                </a:lnTo>
                <a:lnTo>
                  <a:pt x="394" y="667"/>
                </a:lnTo>
                <a:lnTo>
                  <a:pt x="383" y="667"/>
                </a:lnTo>
                <a:lnTo>
                  <a:pt x="377" y="667"/>
                </a:lnTo>
                <a:lnTo>
                  <a:pt x="371" y="667"/>
                </a:lnTo>
                <a:lnTo>
                  <a:pt x="371" y="673"/>
                </a:lnTo>
                <a:lnTo>
                  <a:pt x="365" y="673"/>
                </a:lnTo>
                <a:lnTo>
                  <a:pt x="359" y="679"/>
                </a:lnTo>
                <a:lnTo>
                  <a:pt x="359" y="691"/>
                </a:lnTo>
                <a:lnTo>
                  <a:pt x="359" y="697"/>
                </a:lnTo>
                <a:lnTo>
                  <a:pt x="365" y="702"/>
                </a:lnTo>
                <a:lnTo>
                  <a:pt x="365" y="708"/>
                </a:lnTo>
                <a:lnTo>
                  <a:pt x="371" y="714"/>
                </a:lnTo>
                <a:lnTo>
                  <a:pt x="377" y="720"/>
                </a:lnTo>
                <a:lnTo>
                  <a:pt x="383" y="726"/>
                </a:lnTo>
                <a:lnTo>
                  <a:pt x="389" y="738"/>
                </a:lnTo>
                <a:lnTo>
                  <a:pt x="394" y="743"/>
                </a:lnTo>
                <a:lnTo>
                  <a:pt x="406" y="749"/>
                </a:lnTo>
                <a:lnTo>
                  <a:pt x="424" y="755"/>
                </a:lnTo>
                <a:lnTo>
                  <a:pt x="436" y="755"/>
                </a:lnTo>
                <a:lnTo>
                  <a:pt x="453" y="767"/>
                </a:lnTo>
                <a:lnTo>
                  <a:pt x="471" y="784"/>
                </a:lnTo>
                <a:lnTo>
                  <a:pt x="483" y="814"/>
                </a:lnTo>
                <a:lnTo>
                  <a:pt x="471" y="843"/>
                </a:lnTo>
                <a:lnTo>
                  <a:pt x="453" y="860"/>
                </a:lnTo>
                <a:lnTo>
                  <a:pt x="418" y="878"/>
                </a:lnTo>
                <a:lnTo>
                  <a:pt x="377" y="884"/>
                </a:lnTo>
                <a:lnTo>
                  <a:pt x="324" y="890"/>
                </a:lnTo>
                <a:lnTo>
                  <a:pt x="283" y="884"/>
                </a:lnTo>
                <a:lnTo>
                  <a:pt x="241" y="878"/>
                </a:lnTo>
                <a:lnTo>
                  <a:pt x="206" y="860"/>
                </a:lnTo>
                <a:lnTo>
                  <a:pt x="188" y="843"/>
                </a:lnTo>
                <a:lnTo>
                  <a:pt x="177" y="814"/>
                </a:lnTo>
                <a:lnTo>
                  <a:pt x="188" y="784"/>
                </a:lnTo>
                <a:lnTo>
                  <a:pt x="206" y="767"/>
                </a:lnTo>
                <a:lnTo>
                  <a:pt x="224" y="755"/>
                </a:lnTo>
                <a:lnTo>
                  <a:pt x="235" y="755"/>
                </a:lnTo>
                <a:lnTo>
                  <a:pt x="247" y="749"/>
                </a:lnTo>
                <a:lnTo>
                  <a:pt x="265" y="743"/>
                </a:lnTo>
                <a:lnTo>
                  <a:pt x="271" y="738"/>
                </a:lnTo>
                <a:lnTo>
                  <a:pt x="277" y="726"/>
                </a:lnTo>
                <a:lnTo>
                  <a:pt x="283" y="720"/>
                </a:lnTo>
                <a:lnTo>
                  <a:pt x="288" y="714"/>
                </a:lnTo>
                <a:lnTo>
                  <a:pt x="288" y="708"/>
                </a:lnTo>
                <a:lnTo>
                  <a:pt x="294" y="702"/>
                </a:lnTo>
                <a:lnTo>
                  <a:pt x="294" y="697"/>
                </a:lnTo>
                <a:lnTo>
                  <a:pt x="300" y="691"/>
                </a:lnTo>
                <a:lnTo>
                  <a:pt x="300" y="679"/>
                </a:lnTo>
                <a:lnTo>
                  <a:pt x="294" y="673"/>
                </a:lnTo>
                <a:lnTo>
                  <a:pt x="288" y="673"/>
                </a:lnTo>
                <a:lnTo>
                  <a:pt x="288" y="667"/>
                </a:lnTo>
                <a:lnTo>
                  <a:pt x="283" y="667"/>
                </a:lnTo>
                <a:lnTo>
                  <a:pt x="277" y="667"/>
                </a:lnTo>
                <a:lnTo>
                  <a:pt x="271" y="667"/>
                </a:lnTo>
                <a:lnTo>
                  <a:pt x="265" y="667"/>
                </a:lnTo>
                <a:lnTo>
                  <a:pt x="241" y="667"/>
                </a:lnTo>
                <a:lnTo>
                  <a:pt x="230" y="667"/>
                </a:lnTo>
                <a:lnTo>
                  <a:pt x="224" y="667"/>
                </a:lnTo>
                <a:lnTo>
                  <a:pt x="141" y="667"/>
                </a:lnTo>
                <a:lnTo>
                  <a:pt x="88" y="667"/>
                </a:lnTo>
                <a:lnTo>
                  <a:pt x="53" y="667"/>
                </a:lnTo>
                <a:lnTo>
                  <a:pt x="35" y="667"/>
                </a:lnTo>
                <a:lnTo>
                  <a:pt x="29" y="667"/>
                </a:lnTo>
                <a:lnTo>
                  <a:pt x="18" y="667"/>
                </a:lnTo>
                <a:lnTo>
                  <a:pt x="6" y="656"/>
                </a:lnTo>
                <a:lnTo>
                  <a:pt x="0" y="650"/>
                </a:lnTo>
                <a:lnTo>
                  <a:pt x="0" y="638"/>
                </a:lnTo>
                <a:lnTo>
                  <a:pt x="0" y="556"/>
                </a:lnTo>
                <a:lnTo>
                  <a:pt x="0" y="497"/>
                </a:lnTo>
                <a:lnTo>
                  <a:pt x="0" y="462"/>
                </a:lnTo>
                <a:lnTo>
                  <a:pt x="0" y="445"/>
                </a:lnTo>
                <a:lnTo>
                  <a:pt x="0" y="439"/>
                </a:lnTo>
                <a:lnTo>
                  <a:pt x="0" y="416"/>
                </a:lnTo>
                <a:lnTo>
                  <a:pt x="0" y="404"/>
                </a:lnTo>
                <a:lnTo>
                  <a:pt x="0" y="398"/>
                </a:lnTo>
                <a:lnTo>
                  <a:pt x="0" y="392"/>
                </a:lnTo>
                <a:lnTo>
                  <a:pt x="0" y="386"/>
                </a:lnTo>
                <a:lnTo>
                  <a:pt x="0" y="380"/>
                </a:lnTo>
                <a:lnTo>
                  <a:pt x="0" y="375"/>
                </a:lnTo>
                <a:lnTo>
                  <a:pt x="6" y="375"/>
                </a:lnTo>
                <a:lnTo>
                  <a:pt x="6" y="369"/>
                </a:lnTo>
                <a:lnTo>
                  <a:pt x="12" y="363"/>
                </a:lnTo>
                <a:lnTo>
                  <a:pt x="18" y="363"/>
                </a:lnTo>
                <a:lnTo>
                  <a:pt x="29" y="369"/>
                </a:lnTo>
                <a:lnTo>
                  <a:pt x="35" y="369"/>
                </a:lnTo>
                <a:lnTo>
                  <a:pt x="41" y="369"/>
                </a:lnTo>
                <a:lnTo>
                  <a:pt x="47" y="375"/>
                </a:lnTo>
                <a:lnTo>
                  <a:pt x="53" y="380"/>
                </a:lnTo>
                <a:lnTo>
                  <a:pt x="59" y="386"/>
                </a:lnTo>
                <a:lnTo>
                  <a:pt x="71" y="392"/>
                </a:lnTo>
                <a:lnTo>
                  <a:pt x="76" y="404"/>
                </a:lnTo>
                <a:lnTo>
                  <a:pt x="76" y="416"/>
                </a:lnTo>
                <a:lnTo>
                  <a:pt x="88" y="427"/>
                </a:lnTo>
                <a:lnTo>
                  <a:pt x="88" y="439"/>
                </a:lnTo>
                <a:lnTo>
                  <a:pt x="100" y="457"/>
                </a:lnTo>
                <a:lnTo>
                  <a:pt x="118" y="480"/>
                </a:lnTo>
                <a:lnTo>
                  <a:pt x="147" y="492"/>
                </a:lnTo>
                <a:lnTo>
                  <a:pt x="177" y="480"/>
                </a:lnTo>
                <a:lnTo>
                  <a:pt x="194" y="457"/>
                </a:lnTo>
                <a:lnTo>
                  <a:pt x="212" y="427"/>
                </a:lnTo>
                <a:lnTo>
                  <a:pt x="218" y="380"/>
                </a:lnTo>
                <a:lnTo>
                  <a:pt x="224" y="339"/>
                </a:lnTo>
                <a:lnTo>
                  <a:pt x="218" y="287"/>
                </a:lnTo>
                <a:lnTo>
                  <a:pt x="212" y="246"/>
                </a:lnTo>
                <a:lnTo>
                  <a:pt x="194" y="211"/>
                </a:lnTo>
                <a:lnTo>
                  <a:pt x="177" y="193"/>
                </a:lnTo>
                <a:lnTo>
                  <a:pt x="147" y="181"/>
                </a:lnTo>
                <a:lnTo>
                  <a:pt x="118" y="193"/>
                </a:lnTo>
                <a:lnTo>
                  <a:pt x="100" y="211"/>
                </a:lnTo>
                <a:lnTo>
                  <a:pt x="88" y="228"/>
                </a:lnTo>
                <a:lnTo>
                  <a:pt x="88" y="240"/>
                </a:lnTo>
                <a:lnTo>
                  <a:pt x="76" y="257"/>
                </a:lnTo>
                <a:lnTo>
                  <a:pt x="76" y="269"/>
                </a:lnTo>
                <a:lnTo>
                  <a:pt x="71" y="275"/>
                </a:lnTo>
                <a:lnTo>
                  <a:pt x="59" y="281"/>
                </a:lnTo>
                <a:lnTo>
                  <a:pt x="53" y="287"/>
                </a:lnTo>
                <a:lnTo>
                  <a:pt x="47" y="293"/>
                </a:lnTo>
                <a:lnTo>
                  <a:pt x="41" y="298"/>
                </a:lnTo>
                <a:lnTo>
                  <a:pt x="35" y="298"/>
                </a:lnTo>
                <a:lnTo>
                  <a:pt x="29" y="304"/>
                </a:lnTo>
                <a:lnTo>
                  <a:pt x="18" y="304"/>
                </a:lnTo>
                <a:lnTo>
                  <a:pt x="12" y="304"/>
                </a:lnTo>
                <a:lnTo>
                  <a:pt x="6" y="298"/>
                </a:lnTo>
                <a:lnTo>
                  <a:pt x="0" y="293"/>
                </a:lnTo>
                <a:lnTo>
                  <a:pt x="0" y="287"/>
                </a:lnTo>
                <a:lnTo>
                  <a:pt x="0" y="281"/>
                </a:lnTo>
                <a:lnTo>
                  <a:pt x="0" y="275"/>
                </a:lnTo>
                <a:lnTo>
                  <a:pt x="0" y="246"/>
                </a:lnTo>
                <a:lnTo>
                  <a:pt x="0" y="234"/>
                </a:lnTo>
                <a:lnTo>
                  <a:pt x="0" y="228"/>
                </a:lnTo>
                <a:lnTo>
                  <a:pt x="0" y="146"/>
                </a:lnTo>
                <a:lnTo>
                  <a:pt x="0" y="94"/>
                </a:lnTo>
                <a:lnTo>
                  <a:pt x="0" y="58"/>
                </a:lnTo>
                <a:lnTo>
                  <a:pt x="0" y="41"/>
                </a:lnTo>
                <a:lnTo>
                  <a:pt x="0" y="35"/>
                </a:lnTo>
                <a:lnTo>
                  <a:pt x="0" y="23"/>
                </a:lnTo>
                <a:lnTo>
                  <a:pt x="6" y="12"/>
                </a:lnTo>
                <a:lnTo>
                  <a:pt x="18" y="6"/>
                </a:lnTo>
                <a:lnTo>
                  <a:pt x="29" y="0"/>
                </a:lnTo>
                <a:lnTo>
                  <a:pt x="224" y="0"/>
                </a:lnTo>
                <a:close/>
              </a:path>
            </a:pathLst>
          </a:custGeom>
          <a:solidFill>
            <a:srgbClr val="D46A3A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60876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4000" b="1" dirty="0">
                <a:solidFill>
                  <a:srgbClr val="FF0000"/>
                </a:solidFill>
              </a:rPr>
              <a:t>Л</a:t>
            </a:r>
            <a:endParaRPr lang="de-DE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41910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3600" b="1" dirty="0" smtClean="0">
                <a:solidFill>
                  <a:schemeClr val="bg1"/>
                </a:solidFill>
              </a:rPr>
              <a:t>3. В</a:t>
            </a:r>
            <a:r>
              <a:rPr lang="de-DE" sz="3600" b="1" dirty="0" smtClean="0">
                <a:solidFill>
                  <a:schemeClr val="bg1"/>
                </a:solidFill>
              </a:rPr>
              <a:t>ыяснени</a:t>
            </a:r>
            <a:r>
              <a:rPr lang="ru-RU" sz="3600" b="1" dirty="0" smtClean="0">
                <a:solidFill>
                  <a:schemeClr val="bg1"/>
                </a:solidFill>
              </a:rPr>
              <a:t>е</a:t>
            </a:r>
            <a:r>
              <a:rPr lang="de-DE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целей</a:t>
            </a:r>
            <a:r>
              <a:rPr lang="de-DE" sz="3600" b="1" dirty="0" smtClean="0">
                <a:solidFill>
                  <a:schemeClr val="bg1"/>
                </a:solidFill>
              </a:rPr>
              <a:t>,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ожиданий</a:t>
            </a:r>
            <a:r>
              <a:rPr lang="de-DE" sz="3600" b="1" dirty="0" smtClean="0">
                <a:solidFill>
                  <a:schemeClr val="bg1"/>
                </a:solidFill>
              </a:rPr>
              <a:t> и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de-DE" sz="3600" b="1" dirty="0" err="1" smtClean="0">
                <a:solidFill>
                  <a:schemeClr val="bg1"/>
                </a:solidFill>
              </a:rPr>
              <a:t>опасений</a:t>
            </a:r>
            <a:endParaRPr lang="de-DE" sz="36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214422"/>
            <a:ext cx="509562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АМО </a:t>
            </a:r>
          </a:p>
          <a:p>
            <a:r>
              <a:rPr lang="ru-RU" sz="4000" b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«Любит </a:t>
            </a:r>
            <a:r>
              <a:rPr lang="ru-RU" sz="4000" b="1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не любит</a:t>
            </a:r>
            <a:r>
              <a:rPr lang="ru-RU" sz="4000" b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» </a:t>
            </a:r>
            <a:endParaRPr lang="ru-RU" sz="4000" b="1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Картинка 2 из 100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2500306"/>
            <a:ext cx="2943246" cy="2857520"/>
          </a:xfrm>
          <a:prstGeom prst="rect">
            <a:avLst/>
          </a:prstGeom>
          <a:noFill/>
        </p:spPr>
      </p:pic>
      <p:pic>
        <p:nvPicPr>
          <p:cNvPr id="22532" name="Picture 4" descr="Картинка 93 из 1009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786314" y="2571744"/>
            <a:ext cx="3648097" cy="2724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41910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0"/>
            <a:ext cx="7455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4. Презентация </a:t>
            </a:r>
            <a:r>
              <a:rPr lang="ru-RU" sz="3600" b="1" dirty="0">
                <a:solidFill>
                  <a:schemeClr val="bg1"/>
                </a:solidFill>
              </a:rPr>
              <a:t>учебного материала</a:t>
            </a:r>
          </a:p>
        </p:txBody>
      </p:sp>
      <p:pic>
        <p:nvPicPr>
          <p:cNvPr id="5" name="i-main-pic" descr="Картинка 3 из 197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214422"/>
            <a:ext cx="89297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1910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0"/>
            <a:ext cx="7455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4. Презентация </a:t>
            </a:r>
            <a:r>
              <a:rPr lang="ru-RU" sz="3600" b="1" dirty="0">
                <a:solidFill>
                  <a:schemeClr val="bg1"/>
                </a:solidFill>
              </a:rPr>
              <a:t>учебного материала</a:t>
            </a:r>
          </a:p>
        </p:txBody>
      </p:sp>
      <p:pic>
        <p:nvPicPr>
          <p:cNvPr id="6" name="i-main-pic" descr="Картинка 30 из 785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571612"/>
            <a:ext cx="35719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28 из 785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571612"/>
            <a:ext cx="328614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71670" y="1000108"/>
            <a:ext cx="5143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Протопоп Аввакум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ИКТ\fony_dlya_prezentatsiy._105_shtuk[1]\Фоны для презентаций. 105 штук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19100"/>
            <a:ext cx="9753600" cy="72771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0"/>
            <a:ext cx="7455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4. Презентация </a:t>
            </a:r>
            <a:r>
              <a:rPr lang="ru-RU" sz="3600" b="1" dirty="0">
                <a:solidFill>
                  <a:schemeClr val="bg1"/>
                </a:solidFill>
              </a:rPr>
              <a:t>учебного материала</a:t>
            </a:r>
          </a:p>
        </p:txBody>
      </p:sp>
      <p:pic>
        <p:nvPicPr>
          <p:cNvPr id="9" name="i-main-pic" descr="Картинка 67 из 785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857364"/>
            <a:ext cx="278608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24 из 785">
            <a:hlinkClick r:id="rId5" tgtFrame="_blank"/>
          </p:cNvPr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7752" y="2071678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400</Words>
  <Application>Microsoft Office PowerPoint</Application>
  <PresentationFormat>Экран (4:3)</PresentationFormat>
  <Paragraphs>87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59</cp:revision>
  <dcterms:created xsi:type="dcterms:W3CDTF">2011-08-08T02:40:33Z</dcterms:created>
  <dcterms:modified xsi:type="dcterms:W3CDTF">2011-10-23T06:37:37Z</dcterms:modified>
</cp:coreProperties>
</file>