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256" r:id="rId3"/>
    <p:sldId id="270" r:id="rId4"/>
    <p:sldId id="260" r:id="rId5"/>
    <p:sldId id="257" r:id="rId6"/>
    <p:sldId id="283" r:id="rId7"/>
    <p:sldId id="284" r:id="rId8"/>
    <p:sldId id="285" r:id="rId9"/>
    <p:sldId id="286" r:id="rId10"/>
    <p:sldId id="287" r:id="rId11"/>
    <p:sldId id="295" r:id="rId12"/>
    <p:sldId id="289" r:id="rId13"/>
    <p:sldId id="290" r:id="rId14"/>
    <p:sldId id="291" r:id="rId15"/>
    <p:sldId id="292" r:id="rId16"/>
    <p:sldId id="293" r:id="rId17"/>
    <p:sldId id="294" r:id="rId18"/>
    <p:sldId id="296" r:id="rId19"/>
    <p:sldId id="298" r:id="rId20"/>
    <p:sldId id="258" r:id="rId21"/>
    <p:sldId id="276" r:id="rId22"/>
    <p:sldId id="299" r:id="rId23"/>
    <p:sldId id="259" r:id="rId24"/>
    <p:sldId id="271" r:id="rId25"/>
    <p:sldId id="261" r:id="rId26"/>
    <p:sldId id="300" r:id="rId27"/>
    <p:sldId id="301" r:id="rId28"/>
    <p:sldId id="302" r:id="rId29"/>
    <p:sldId id="274" r:id="rId30"/>
    <p:sldId id="27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>
        <p:scale>
          <a:sx n="68" d="100"/>
          <a:sy n="68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05EA17-2074-458B-AC1E-AE66A5AA5D1B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97EE77-832D-4069-991D-00F4E2E302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5" y="188640"/>
            <a:ext cx="7552335" cy="295232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 МОСКОВСКОЙ ОБЛАСТИ</a:t>
            </a:r>
            <a:br>
              <a:rPr lang="ru-RU" sz="2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Государственное образовательное учреждение высшего профессионального образования</a:t>
            </a:r>
            <a:br>
              <a:rPr lang="ru-RU" sz="2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МОСКОВСКИЙ ГОСУДАРСТВЕННЫЙ ОБЛАСТНОЙ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УНИВЕРСИТЕТ</a:t>
            </a:r>
            <a:b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(МГОУ)</a:t>
            </a:r>
            <a:r>
              <a:rPr lang="ru-RU" dirty="0">
                <a:solidFill>
                  <a:srgbClr val="FF0000"/>
                </a:solidFill>
                <a:effectLst/>
              </a:rPr>
              <a:t/>
            </a:r>
            <a:br>
              <a:rPr lang="ru-RU" dirty="0">
                <a:solidFill>
                  <a:srgbClr val="FF0000"/>
                </a:solidFill>
                <a:effectLst/>
              </a:rPr>
            </a:b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068960"/>
            <a:ext cx="7854696" cy="191217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КОНТРОЛЬНАЯ РАБОТА</a:t>
            </a:r>
            <a:endParaRPr lang="ru-RU" sz="2000" dirty="0"/>
          </a:p>
          <a:p>
            <a:pPr algn="l"/>
            <a:r>
              <a:rPr lang="ru-RU" sz="2000" dirty="0"/>
              <a:t>               </a:t>
            </a:r>
            <a:r>
              <a:rPr lang="ru-RU" sz="2000" dirty="0" smtClean="0"/>
              <a:t>                  </a:t>
            </a:r>
            <a:r>
              <a:rPr lang="ru-RU" sz="2000" dirty="0"/>
              <a:t>по  дисциплине «</a:t>
            </a:r>
            <a:r>
              <a:rPr lang="ru-RU" sz="2000" dirty="0" smtClean="0"/>
              <a:t>Педагогика»</a:t>
            </a:r>
            <a:endParaRPr lang="ru-RU" sz="2000" dirty="0"/>
          </a:p>
          <a:p>
            <a:pPr algn="ctr"/>
            <a:r>
              <a:rPr lang="ru-RU" sz="2000" dirty="0" smtClean="0"/>
              <a:t>  тема: Педагогический </a:t>
            </a:r>
            <a:r>
              <a:rPr lang="ru-RU" sz="2000" dirty="0"/>
              <a:t>процесс как </a:t>
            </a:r>
            <a:r>
              <a:rPr lang="ru-RU" sz="2000" dirty="0" smtClean="0"/>
              <a:t>  синергетическая </a:t>
            </a:r>
            <a:r>
              <a:rPr lang="ru-RU" sz="2000" dirty="0"/>
              <a:t>система</a:t>
            </a:r>
            <a:r>
              <a:rPr lang="ru-RU" sz="2000" dirty="0" smtClean="0"/>
              <a:t>.   </a:t>
            </a:r>
          </a:p>
          <a:p>
            <a:endParaRPr lang="ru-RU" sz="2000" dirty="0" smtClean="0"/>
          </a:p>
          <a:p>
            <a:r>
              <a:rPr lang="ru-RU" sz="2000" dirty="0" smtClean="0"/>
              <a:t>Выполнил  </a:t>
            </a:r>
            <a:r>
              <a:rPr lang="ru-RU" sz="2000" dirty="0"/>
              <a:t>студент:</a:t>
            </a:r>
          </a:p>
          <a:p>
            <a:r>
              <a:rPr lang="ru-RU" sz="2000" dirty="0"/>
              <a:t>__2__группы  __1_ курса</a:t>
            </a:r>
          </a:p>
          <a:p>
            <a:r>
              <a:rPr lang="ru-RU" sz="2000" dirty="0"/>
              <a:t>__</a:t>
            </a:r>
            <a:r>
              <a:rPr lang="ru-RU" sz="2000" dirty="0" err="1"/>
              <a:t>заочной__формы</a:t>
            </a:r>
            <a:r>
              <a:rPr lang="ru-RU" sz="2000" dirty="0"/>
              <a:t> обучения</a:t>
            </a:r>
          </a:p>
          <a:p>
            <a:r>
              <a:rPr lang="ru-RU" sz="2000" dirty="0"/>
              <a:t>          </a:t>
            </a:r>
            <a:r>
              <a:rPr lang="ru-RU" sz="2000" u="sng" dirty="0"/>
              <a:t>факультета  психологии</a:t>
            </a:r>
            <a:endParaRPr lang="ru-RU" sz="2000" dirty="0"/>
          </a:p>
          <a:p>
            <a:r>
              <a:rPr lang="ru-RU" sz="2000" u="sng" dirty="0"/>
              <a:t>Артемова Елена Николаевна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45950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995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620688"/>
            <a:ext cx="8218112" cy="53285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открытости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отражается в способности  системы или подсистем постоянно обмениваться энергией, информацией друг с другом и с окружающим миром.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Педагогические системы как развивающиеся системы открыты всегда, и они всегда обмениваются информацией с внешней средой, за счет чего и происходят процессы упорядоченности и самоорганизации.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869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76672"/>
            <a:ext cx="8146104" cy="61206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Открытость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системы образования создает многообразие интересов, обращенных к школе со стороны государства и общества, т. е. некоторую неопределенность «социального заказа». Но в системе образования создается и многообразие форм учебной деятельности, которые обеспечивают формирование личности педагога и обучающегося, соответствующей не только сложившемуся социальному многообразию, но и возможному многообразию будущего.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Открытость делает систему образования способной не только воспринимать </a:t>
            </a:r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новационные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 тенденции извне со стороны изменившегося общества, но и встречать это внешнее воздействие внутренними потребностями и возможностями изменить десятилетиями сложившиеся формы преподавания учебных дисциплин и управления образовательным процессом.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823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32656"/>
            <a:ext cx="8362128" cy="388172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Открытость системы образования социуму приводит к увеличению степени внутреннего многообразия этой системы. Это обстоятельство формирует ряд внутренних противоречий в системе образования. Например, противоречие между единством и многообразием выражается в необходимости поддерживать педагогические новации и в то же время сохранять единство и общность требований к результатам образовательного процесса, к содержанию образования, представленного, например, образовательными стандартами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. Синергетический подход предполагает понимание подобных противоречий как внутреннего источника изменения и развития системы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6567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60648"/>
            <a:ext cx="8362128" cy="39537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Принцип </a:t>
            </a:r>
            <a:r>
              <a:rPr lang="ru-RU" sz="3200" b="1" dirty="0"/>
              <a:t>неравновесности и нелинейности </a:t>
            </a:r>
            <a:r>
              <a:rPr lang="ru-RU" sz="3200" dirty="0"/>
              <a:t>предусматривает наличие общего свойства у всех эволюционирующих систем, которое заключается в спонтанном появлении новых локальных образований, изменений на системном (макроскопическом) уровне, этапов самоорганизации и фиксации новых качеств системы. Неравновесность является необходимым условием появления новых систем нового порядка, то есть неравновесность есть условие развития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4246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76672"/>
            <a:ext cx="8362128" cy="691276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целеустремленности отражается в стремлении системы к достижению заданной цели даже при изменении условий окружающей среды. Гибкость системы, способность изменять в определенных пределах свое поведение, а иногда и структуру, является важным свойством, обеспечивающим функционирование системы в реальной окружающей среде. 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Так, в деятельности преподавателя синергетический подход проявляется в обновлении содержания, методов и форм обучения с учетом таких факторов, как открытость, саморазвитие, самоорганизация, нелинейность и креативность мышления, управление и самоуправление. </a:t>
            </a:r>
          </a:p>
        </p:txBody>
      </p:sp>
    </p:spTree>
    <p:extLst>
      <p:ext uri="{BB962C8B-B14F-4D97-AF65-F5344CB8AC3E}">
        <p14:creationId xmlns:p14="http://schemas.microsoft.com/office/powerpoint/2010/main" val="14497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7772400" cy="3809712"/>
          </a:xfrm>
        </p:spPr>
        <p:txBody>
          <a:bodyPr>
            <a:noAutofit/>
          </a:bodyPr>
          <a:lstStyle/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Принцип когерентности (согласованности) образовательной системы показывает степень согласованности влияния на личность данной системы с влияниями других факторов среды обитания этой личности.  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Когерентность  характеризует  образовательную  среду по критерию «гармоничное — негармоничное». Это показатель степени согласованности всего многообразия образовательных сред, функциональным субъектом которых является данная личность.</a:t>
            </a:r>
          </a:p>
        </p:txBody>
      </p:sp>
    </p:spTree>
    <p:extLst>
      <p:ext uri="{BB962C8B-B14F-4D97-AF65-F5344CB8AC3E}">
        <p14:creationId xmlns:p14="http://schemas.microsoft.com/office/powerpoint/2010/main" val="7138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76672"/>
            <a:ext cx="7772400" cy="3737704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2800" dirty="0" err="1">
                <a:latin typeface="Times New Roman" pitchFamily="18" charset="0"/>
                <a:cs typeface="Times New Roman" pitchFamily="18" charset="0"/>
              </a:rPr>
              <a:t>бифуркационного</a:t>
            </a:r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 развития предполагает, что в состояниях, далеких от равновесия, система достигнет точки бифуркации, в результате чего она станет обладателем многовариантных путей развития. </a:t>
            </a:r>
            <a:r>
              <a:rPr lang="ru-RU" sz="12800" dirty="0" err="1">
                <a:latin typeface="Times New Roman" pitchFamily="18" charset="0"/>
                <a:cs typeface="Times New Roman" pitchFamily="18" charset="0"/>
              </a:rPr>
              <a:t>Бифуркационный</a:t>
            </a:r>
            <a:r>
              <a:rPr lang="ru-RU" sz="12800" dirty="0">
                <a:latin typeface="Times New Roman" pitchFamily="18" charset="0"/>
                <a:cs typeface="Times New Roman" pitchFamily="18" charset="0"/>
              </a:rPr>
              <a:t> механизм развития может быть охарактеризован как наличие кратковременных точек раздвоения перехода системы к тому или иному относительно долговременному режиму системы – аттрактору.  </a:t>
            </a:r>
            <a:r>
              <a:rPr lang="ru-RU" sz="12800" u="sng" dirty="0" err="1">
                <a:latin typeface="Times New Roman" pitchFamily="18" charset="0"/>
                <a:cs typeface="Times New Roman" pitchFamily="18" charset="0"/>
              </a:rPr>
              <a:t>Бифуркационный</a:t>
            </a:r>
            <a:r>
              <a:rPr lang="ru-RU" sz="12800" u="sng" dirty="0">
                <a:latin typeface="Times New Roman" pitchFamily="18" charset="0"/>
                <a:cs typeface="Times New Roman" pitchFamily="18" charset="0"/>
              </a:rPr>
              <a:t> механизм развития педагогической системы – это путь к инновациям, это поиск тех путей развития, которые востребованы в настоящее время социумом</a:t>
            </a:r>
            <a:r>
              <a:rPr lang="ru-RU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6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76672"/>
            <a:ext cx="8712968" cy="3744416"/>
          </a:xfrm>
        </p:spPr>
        <p:txBody>
          <a:bodyPr>
            <a:noAutofit/>
          </a:bodyPr>
          <a:lstStyle/>
          <a:p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Принцип самоорганизации предполагает наличие определенного взаимодействия между преподавателем и обучающимся, что является естественным направлением развития образовательного процесса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При рассмотрении процесса становления личности обучающегося как процесса самоорганизации необходимо иметь в виду контакты и взаимодействие обучающегося с внешней средой (преподаватели, родители, сверстники и т.д.). </a:t>
            </a:r>
          </a:p>
        </p:txBody>
      </p:sp>
    </p:spTree>
    <p:extLst>
      <p:ext uri="{BB962C8B-B14F-4D97-AF65-F5344CB8AC3E}">
        <p14:creationId xmlns:p14="http://schemas.microsoft.com/office/powerpoint/2010/main" val="20687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8280920" cy="4680520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u="sng" dirty="0">
                <a:latin typeface="Times New Roman" pitchFamily="18" charset="0"/>
                <a:cs typeface="Times New Roman" pitchFamily="18" charset="0"/>
              </a:rPr>
              <a:t>В процессе обучения от преподавателя исходит поток информации и энергии, который побуждает самоорганизацию и саморазвитие будущего специалиста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. Обучающийся выступает неупорядоченной системой, которая стремится к хаосу. Именно при контакте этой системы с внешней средой, и в первую очередь с преподавателем, при поглощении информации и энергии происходит стремление обучающегося к самоорганизации.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377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548680"/>
            <a:ext cx="7772400" cy="2297544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Таким образом, влияние преподавателя осуществляется в рамках разумного ограничения свободы выбора обучающегося и носит управляющий характер. Однако в процессе обучения следует учесть, что преподаватель должен уметь управлять обучающимся, но управлять особым образом</a:t>
            </a:r>
            <a:r>
              <a:rPr lang="ru-RU" sz="12800" b="1" u="sng" dirty="0">
                <a:latin typeface="Times New Roman" pitchFamily="18" charset="0"/>
                <a:cs typeface="Times New Roman" pitchFamily="18" charset="0"/>
              </a:rPr>
              <a:t>. Преподаватель должен направить обучающегося на благоприятный путь развития, в результате которого хаос превращается в творческое, активное поле развития обучающегося.  В этом и состоит основной смысл </a:t>
            </a:r>
            <a:r>
              <a:rPr lang="ru-RU" sz="12800" b="1" u="sng" dirty="0" err="1">
                <a:latin typeface="Times New Roman" pitchFamily="18" charset="0"/>
                <a:cs typeface="Times New Roman" pitchFamily="18" charset="0"/>
              </a:rPr>
              <a:t>бифуркационного</a:t>
            </a:r>
            <a:r>
              <a:rPr lang="ru-RU" sz="12800" b="1" u="sng" dirty="0">
                <a:latin typeface="Times New Roman" pitchFamily="18" charset="0"/>
                <a:cs typeface="Times New Roman" pitchFamily="18" charset="0"/>
              </a:rPr>
              <a:t> развития </a:t>
            </a:r>
            <a:r>
              <a:rPr lang="ru-RU" sz="12800" b="1" u="sng" dirty="0" smtClean="0">
                <a:latin typeface="Times New Roman" pitchFamily="18" charset="0"/>
                <a:cs typeface="Times New Roman" pitchFamily="18" charset="0"/>
              </a:rPr>
              <a:t>систем.</a:t>
            </a:r>
            <a:endParaRPr lang="ru-RU" sz="1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Педагогический процесс как   синергетическая система.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714752"/>
            <a:ext cx="4643470" cy="230653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/>
              <a:t> </a:t>
            </a:r>
            <a:r>
              <a:rPr lang="ru-RU" sz="5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Главное – бросить идею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мир</a:t>
            </a:r>
            <a:r>
              <a:rPr lang="en-US" sz="5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зажечь процесс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самоорганизации в нём</a:t>
            </a:r>
          </a:p>
          <a:p>
            <a:pPr algn="l"/>
            <a:r>
              <a:rPr lang="ru-RU" sz="5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С.П. Курдюмов</a:t>
            </a:r>
            <a:endParaRPr lang="ru-RU" sz="5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71" y="980728"/>
            <a:ext cx="8462744" cy="3960440"/>
          </a:xfrm>
        </p:spPr>
        <p:txBody>
          <a:bodyPr/>
          <a:lstStyle/>
          <a:p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000" b="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образования может быть как замкнутой и статичной</a:t>
            </a:r>
            <a:r>
              <a:rPr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так и открытой и динамичной</a:t>
            </a:r>
            <a:r>
              <a:rPr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зависимости от того</a:t>
            </a:r>
            <a:r>
              <a:rPr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насколько полно она  отражает динамику способов освоения мира – науку</a:t>
            </a:r>
            <a:r>
              <a:rPr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искусство</a:t>
            </a:r>
            <a:r>
              <a:rPr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литературу</a:t>
            </a:r>
            <a:r>
              <a:rPr lang="ru-RU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c6271a62a573853c719725c409941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16157">
            <a:off x="5728491" y="4423233"/>
            <a:ext cx="3022266" cy="2328506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500042"/>
            <a:ext cx="7772400" cy="1509712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открытой системе каждый человек рассматривается как неповторимая  индивидуальность, инициирующая и организующая свой уникальный процесс освоения мира.</a:t>
            </a:r>
            <a:br>
              <a:rPr lang="ru-RU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Принципы самоорганизации, реализующиеся в саморазвивающейся среде, предполагают совместное  творчество организаторов, преподавателей и учеников в определении целей, планов, программ и стратегий обучения.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50x3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92919">
            <a:off x="6347488" y="4234733"/>
            <a:ext cx="2710520" cy="240543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404664"/>
            <a:ext cx="8506144" cy="3816424"/>
          </a:xfrm>
        </p:spPr>
        <p:txBody>
          <a:bodyPr>
            <a:no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Систему образования можно считать открытой, поскольку, во-первых, в ней постоянно идет процесс обмена информацией (знаниями) между преподавателем и обучающимся (обратная связь), целенаправленного добывания информации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Во время этого процесса появляются новые цели, методы и средства обучения. Во-вторых, меняется содержание образования, т. к. оно не соответствует системе знаний и умений обучающихся в данный момент. Возникает нелинейность как процесса, так и результата. Результат образовательного процесса всегда отличен от замыслов его участников. В-третьих, постоянно увеличивающееся образовательное информационное пространство выводит систему из устойчивого равновесия.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13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929718" cy="645333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  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Синергетический подход к образованию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опирающийся на универсальную     эволюционную картину мира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способствует стиранию границ между естественно – научным и  гуманитарным знанием. При этом на передний план выходит продуктивная деятельность – исследовательская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проектная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творческая – ученика и учителя. От традиционных </a:t>
            </a:r>
            <a:r>
              <a:rPr lang="ru-RU" sz="31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ЗУНов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оценок в терминах «знает – не знает»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«умеет – не умеет» 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«есть навык – нет навыка» мы переходим к оценке определённого продукта – проекта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сценария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теории и т.п. в категориях «красиво – некрасиво»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«интересно – неинтересно»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«оригинально – неоригинально»</a:t>
            </a:r>
            <a:r>
              <a:rPr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«полно – неполно» и т.д.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 descr="153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043593"/>
            <a:ext cx="4714908" cy="278491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77260"/>
            <a:ext cx="7992888" cy="411580"/>
          </a:xfrm>
        </p:spPr>
        <p:txBody>
          <a:bodyPr>
            <a:noAutofit/>
          </a:bodyPr>
          <a:lstStyle/>
          <a:p>
            <a:pPr algn="l"/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  Главным становится не столько функция учителя как преподавателя определённого предмета и даже не как воспитателя, сколько его способность раскрыть возможности ребёнка, его будущее. </a:t>
            </a: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Синергетическая система, в большей степени моделируя саму социальную среду современного мира, оказывает влияние на его развитие, т.к. в образовании ,как ни в какой другой сфере, представлено будущее в настоящем. </a:t>
            </a:r>
            <a:b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9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-238621"/>
            <a:ext cx="6264696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Роль учителя в педагогическом процессе</a:t>
            </a: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9675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ыделяет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три важнейшие составляющие использования идей синергетики в образовании: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дидактические аспекты адаптации идей синергетики в содержании образования;</a:t>
            </a:r>
          </a:p>
          <a:p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• использование их в моделировании и прогнозировании развития образовательных систем;</a:t>
            </a:r>
          </a:p>
          <a:p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• применение в управлении учебно-воспитательным процессом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Таблица соотношения понятий </a:t>
            </a:r>
            <a:r>
              <a:rPr lang="ru-RU" sz="3200" b="1" dirty="0" smtClean="0"/>
              <a:t>синергетики, </a:t>
            </a:r>
            <a:r>
              <a:rPr lang="ru-RU" sz="3200" b="1" dirty="0"/>
              <a:t>традиционной педагогики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96871"/>
              </p:ext>
            </p:extLst>
          </p:nvPr>
        </p:nvGraphicFramePr>
        <p:xfrm>
          <a:off x="179511" y="1196752"/>
          <a:ext cx="8964488" cy="6076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0772"/>
                <a:gridCol w="6583716"/>
              </a:tblGrid>
              <a:tr h="799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Основные понятия синергетики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Понятия педагогики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05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Самоорганизация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Это процесс или совокупность процессов, происходящих в системе, способствующих поддержанию ее оптимального функционирования, содействующих </a:t>
                      </a:r>
                      <a:r>
                        <a:rPr lang="ru-RU" sz="2000" dirty="0" err="1">
                          <a:effectLst/>
                        </a:rPr>
                        <a:t>самодостраиванию</a:t>
                      </a:r>
                      <a:r>
                        <a:rPr lang="ru-RU" sz="2000" dirty="0">
                          <a:effectLst/>
                        </a:rPr>
                        <a:t>, самовосстановлению и </a:t>
                      </a:r>
                      <a:r>
                        <a:rPr lang="ru-RU" sz="2000" dirty="0" err="1">
                          <a:effectLst/>
                        </a:rPr>
                        <a:t>самоизменению</a:t>
                      </a:r>
                      <a:r>
                        <a:rPr lang="ru-RU" sz="2000" dirty="0">
                          <a:effectLst/>
                        </a:rPr>
                        <a:t> данного системного образования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31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Состояние неустойчивости нелинейной среды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Неопределенность и возможность выбора, способность к которому следует считать жизненно важным качеством человека, находящегося в критических ситуациях, аномальных условиях существования и выживания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492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0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Таблица соотношения понятий </a:t>
            </a:r>
            <a:r>
              <a:rPr lang="ru-RU" sz="3200" b="1" dirty="0" smtClean="0"/>
              <a:t>синергетики, </a:t>
            </a:r>
            <a:r>
              <a:rPr lang="ru-RU" sz="3200" b="1" dirty="0"/>
              <a:t>традиционной педагогики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653402"/>
              </p:ext>
            </p:extLst>
          </p:nvPr>
        </p:nvGraphicFramePr>
        <p:xfrm>
          <a:off x="457200" y="17974616"/>
          <a:ext cx="8229600" cy="19795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6583680"/>
              </a:tblGrid>
              <a:tr h="8929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Основные понятия синергетики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Понятия педагогики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Самоорганизация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Это процесс или совокупность процессов, происходящих в системе, способствующих поддержанию ее оптимального функционирования, содействующих </a:t>
                      </a:r>
                      <a:r>
                        <a:rPr lang="ru-RU" sz="2000" dirty="0" err="1">
                          <a:effectLst/>
                        </a:rPr>
                        <a:t>самодостраиванию</a:t>
                      </a:r>
                      <a:r>
                        <a:rPr lang="ru-RU" sz="2000" dirty="0">
                          <a:effectLst/>
                        </a:rPr>
                        <a:t>, самовосстановлению и </a:t>
                      </a:r>
                      <a:r>
                        <a:rPr lang="ru-RU" sz="2000" dirty="0" err="1">
                          <a:effectLst/>
                        </a:rPr>
                        <a:t>самоизменению</a:t>
                      </a:r>
                      <a:r>
                        <a:rPr lang="ru-RU" sz="2000" dirty="0">
                          <a:effectLst/>
                        </a:rPr>
                        <a:t> данного системного образования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Состояние неустойчивости нелинейной среды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Неопределенность и возможность выбора, способность к которому следует считать жизненно важным качеством человека, находящегося в критических ситуациях, аномальных условиях существования и выживания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927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Хаос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Возникновение ситуаций неопределенности, отсутствие единого решения и подхода, проблемная ситуация. Неорганизованные и спонтанные устремления обучаемого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Случайность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Отход от жестких учебных программ, подчеркивание важности импровизации, интуиции, способности изменить весь сценарий занятия из-за, казалось бы, случайной реплики студента или другого «малого» события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7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Бифуркация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Альтернативные развилки веера возможностей. Критический момент неопределенности будущего развития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42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Аттрактор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Относительно устойчивые возможные состояния, на которые выходят процессы эволюции в открытых нелинейных средах; видимо, можно судить о некой предопределенности будущего, т. е. о том, что будущее состояние системы как бы «притягивает, организует, формирует, изменяет» ее настоящее состояние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7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Флуктуация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Постоянные изменения, колебания и отклонения. Порождают состояние нестабильности, неравномерности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492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433802"/>
              </p:ext>
            </p:extLst>
          </p:nvPr>
        </p:nvGraphicFramePr>
        <p:xfrm>
          <a:off x="24796" y="1556792"/>
          <a:ext cx="8774631" cy="6165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438"/>
                <a:gridCol w="6565193"/>
              </a:tblGrid>
              <a:tr h="2737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Хаос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Возникновение ситуаций неопределенности, отсутствие единого решения и подхода, проблемная ситуация. Неорганизованные и спонтанные устремления обучаемого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42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Случайность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Отход от жестких учебных программ, подчеркивание важности импровизации, интуиции, способности изменить весь сценарий занятия из-за, казалось бы, случайной реплики студента или другого «малого» события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0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Таблица соотношения понятий </a:t>
            </a:r>
            <a:r>
              <a:rPr lang="ru-RU" sz="3600" b="1" dirty="0" smtClean="0"/>
              <a:t>синергетики, </a:t>
            </a:r>
            <a:r>
              <a:rPr lang="ru-RU" sz="3600" b="1" dirty="0"/>
              <a:t>традиционной педагогики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64040"/>
              </p:ext>
            </p:extLst>
          </p:nvPr>
        </p:nvGraphicFramePr>
        <p:xfrm>
          <a:off x="179511" y="1412776"/>
          <a:ext cx="8964488" cy="5445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0773"/>
                <a:gridCol w="6583715"/>
              </a:tblGrid>
              <a:tr h="124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Бифуркация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Альтернативные развилки веера возможностей. Критический момент неопределенности будущего развития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47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Аттрактор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Относительно устойчивые возможные состояния, на которые выходят процессы эволюции в открытых нелинейных средах; видимо, можно судить о некой предопределенности будущего, т. е. о том, что будущее состояние системы как бы «притягивает, организует, формирует, изменяет» ее настоящее состояние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4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Флуктуация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Постоянные изменения, колебания и отклонения. Порождают состояние нестабильности, неравномерности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5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764704"/>
            <a:ext cx="7772400" cy="174511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/>
              <a:t>   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В заключение отметим, что синергетика, ставшая триумфом человеческой мысли ХХ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 века, нашла достойное место в современном образовании. Воплощение идей синергетики в учебно-воспитательном процессе не очередной «модный» подход в образовании, а важное условие обновления содержания современного образования с учетом реалий сегодняшнего, непредсказуемо стремительно развивающегося мира. В настоящее время происходит становление новой, адекватно отражающей в учебном познании весь спектр состояния окружающей нас действительности модели образования, методологической основой которой служит теория самоорганизации.</a:t>
            </a:r>
          </a:p>
          <a:p>
            <a:endParaRPr lang="ru-RU" sz="1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7854696" cy="378621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 </a:t>
            </a:r>
            <a:r>
              <a:rPr lang="ru-RU" sz="2400" dirty="0" smtClean="0"/>
              <a:t>Синергетика  переводится как «энергия совместного действия» (от греч. «</a:t>
            </a:r>
            <a:r>
              <a:rPr lang="ru-RU" sz="2400" dirty="0" err="1" smtClean="0"/>
              <a:t>син</a:t>
            </a:r>
            <a:r>
              <a:rPr lang="ru-RU" sz="2400" dirty="0" smtClean="0"/>
              <a:t>-»</a:t>
            </a:r>
            <a:r>
              <a:rPr lang="en-US" sz="2400" dirty="0" smtClean="0"/>
              <a:t>, </a:t>
            </a:r>
            <a:r>
              <a:rPr lang="ru-RU" sz="2400" dirty="0" smtClean="0"/>
              <a:t>«со-» - «совместно» и «</a:t>
            </a:r>
            <a:r>
              <a:rPr lang="ru-RU" sz="2400" dirty="0" err="1" smtClean="0"/>
              <a:t>эргос</a:t>
            </a:r>
            <a:r>
              <a:rPr lang="ru-RU" sz="2400" dirty="0" smtClean="0"/>
              <a:t>» – «действие»). (профессор  </a:t>
            </a:r>
            <a:r>
              <a:rPr lang="ru-RU" sz="2400" dirty="0" err="1" smtClean="0"/>
              <a:t>Штутгартского</a:t>
            </a:r>
            <a:r>
              <a:rPr lang="ru-RU" sz="2400" dirty="0" smtClean="0"/>
              <a:t> университета Г. </a:t>
            </a:r>
            <a:r>
              <a:rPr lang="ru-RU" sz="2400" dirty="0" err="1" smtClean="0"/>
              <a:t>Хакен</a:t>
            </a:r>
            <a:r>
              <a:rPr lang="ru-RU" sz="2400" dirty="0" smtClean="0"/>
              <a:t>)   </a:t>
            </a:r>
            <a:br>
              <a:rPr lang="ru-RU" sz="2400" dirty="0" smtClean="0"/>
            </a:br>
            <a:r>
              <a:rPr lang="ru-RU" sz="2400" dirty="0" smtClean="0"/>
              <a:t>  . отвлекаясь от частных свойств систем</a:t>
            </a:r>
            <a:r>
              <a:rPr lang="en-US" sz="2400" dirty="0" smtClean="0"/>
              <a:t>,</a:t>
            </a:r>
            <a:r>
              <a:rPr lang="ru-RU" sz="2400" dirty="0" smtClean="0"/>
              <a:t> раскрывает общие механизмы их развития на основе общих моделей;</a:t>
            </a:r>
            <a:br>
              <a:rPr lang="ru-RU" sz="2400" dirty="0" smtClean="0"/>
            </a:br>
            <a:r>
              <a:rPr lang="ru-RU" sz="2400" dirty="0" smtClean="0"/>
              <a:t>  . разрабатывает общие методологические подходы к анализу  поведения таких систем; </a:t>
            </a:r>
            <a:br>
              <a:rPr lang="ru-RU" sz="2400" dirty="0" smtClean="0"/>
            </a:br>
            <a:r>
              <a:rPr lang="ru-RU" sz="2400" dirty="0" smtClean="0"/>
              <a:t>  . выявляет роль коллективных  взаимодействий отдельных элементов системы на пути их эволюции;</a:t>
            </a:r>
            <a:br>
              <a:rPr lang="ru-RU" sz="2400" dirty="0" smtClean="0"/>
            </a:br>
            <a:r>
              <a:rPr lang="ru-RU" sz="2400" dirty="0" smtClean="0"/>
              <a:t>  . дает развернутое представление о том</a:t>
            </a:r>
            <a:r>
              <a:rPr lang="en-US" sz="2400" dirty="0" smtClean="0"/>
              <a:t>, </a:t>
            </a:r>
            <a:r>
              <a:rPr lang="ru-RU" sz="2400" dirty="0" smtClean="0"/>
              <a:t>как из хаоса возникает  упорядоченная сложность;</a:t>
            </a:r>
            <a:br>
              <a:rPr lang="ru-RU" sz="2400" dirty="0" smtClean="0"/>
            </a:br>
            <a:r>
              <a:rPr lang="ru-RU" sz="2400" dirty="0" smtClean="0"/>
              <a:t>  . подводит к видению универсального  единства мира</a:t>
            </a:r>
            <a:r>
              <a:rPr lang="en-US" sz="2400" dirty="0" smtClean="0"/>
              <a:t>, </a:t>
            </a:r>
            <a:r>
              <a:rPr lang="ru-RU" sz="2400" dirty="0" smtClean="0"/>
              <a:t>к пониманию единства всего сущего. </a:t>
            </a:r>
            <a:endParaRPr lang="ru-RU" sz="2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123240" cy="144016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Список используемой  литературы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8712968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1.Солодова Е.А. Новые модели в системе образования. Синергетический подход//  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Ленард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2013.</a:t>
            </a: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2.Евстигнеева Л.П., Евстигнеев Р.В. //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Ленард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2011.</a:t>
            </a: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Виненко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В.Г. Синергетика в школе //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Педагогика 2006.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Зеер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Э.Ф. Профессионально-образовательное пространство личности: синергетический подход // Образование и наука: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Изв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Урал.отд.РАО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2008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4. Князева Е.Н.,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Курдюмов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С.П. Антропный принцип в синергетике // Вопросы философии</a:t>
            </a:r>
            <a:r>
              <a:rPr lang="ru-RU" sz="96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b="1" smtClean="0">
                <a:latin typeface="Times New Roman" pitchFamily="18" charset="0"/>
                <a:cs typeface="Times New Roman" pitchFamily="18" charset="0"/>
              </a:rPr>
              <a:t>2003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5. Назарова Т.С., Шаповаленко В.С. «Синергетический синдром» в педагогике // Педагогика,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2009.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6. Педагогика: педагогические теории, системы, технологии: Учеб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студ.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. и сред.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пед.учеб.заведений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С.А.Смирнов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, И.Б. Котова, Е.Н.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Шиянов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и др.; Под ред.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С.А.Смирнова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. - М.: Издательский центр «Академия», 2000. -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9600" b="1" dirty="0" err="1">
                <a:latin typeface="Times New Roman" pitchFamily="18" charset="0"/>
                <a:cs typeface="Times New Roman" pitchFamily="18" charset="0"/>
              </a:rPr>
              <a:t>Хакен</a:t>
            </a:r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 Г. Синергетика. М.: Мир, 1980. </a:t>
            </a:r>
          </a:p>
          <a:p>
            <a:endParaRPr lang="ru-RU" sz="6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643998" cy="6429396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836712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Предметом синергетики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являются механизмы самоорганизации. Поэтому ее и называют теорией самоорганизации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«Под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самоорганизацией в синергетике понимаются процессы возникновения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макроскопических 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упорядоченных пространственно-временных структур в сложных нелинейных системах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находящихся в далеких от равновесия состояниях вблизи особых критических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точек».   Иногда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самоорганизация определяется как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упорядочение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каких-либо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элементов,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обусловленное внутренними причинами, без воздействия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извне.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916832"/>
            <a:ext cx="8643998" cy="2448272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  <a:effectLst/>
              </a:rPr>
              <a:t>   </a:t>
            </a:r>
            <a:r>
              <a:rPr lang="ru-RU"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Синергетическое образование – это образование</a:t>
            </a:r>
            <a:r>
              <a:rPr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побуждающее к собственным поискам  и открытиям</a:t>
            </a:r>
            <a:r>
              <a:rPr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 значит</a:t>
            </a:r>
            <a:r>
              <a:rPr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гарантия успеха и процветания всей системы образования в целом.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Ведь Галилео Галилей в своё время утверждал: «Вы ничему не можете  научить человека. Вы можете только помочь ему открыть это в себе» . 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27171">
            <a:off x="617586" y="4379026"/>
            <a:ext cx="3514728" cy="24048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photos0-800x600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61030">
            <a:off x="5631642" y="4223144"/>
            <a:ext cx="3429024" cy="25188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764704"/>
            <a:ext cx="792088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      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Педагогическая система, как сложноорганизованная структура, несомненно, является синергетической системой, функционирующей разнообразно и неосознанно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Это связано с важнейшими системно-синергетическими свойствами, </a:t>
            </a:r>
            <a:r>
              <a:rPr lang="ru-RU" sz="3500" b="1" u="sng" dirty="0" smtClean="0">
                <a:latin typeface="Times New Roman" pitchFamily="18" charset="0"/>
                <a:cs typeface="Times New Roman" pitchFamily="18" charset="0"/>
              </a:rPr>
              <a:t>открытостью и нелинейностью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2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9" y="620688"/>
            <a:ext cx="7977672" cy="50405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Синергетика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в нас­то­ящее время стала качественно новым методологическим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подходом в поз­нании педагогического процесса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и ме­ха­низ­мом оптимального его управления.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Возникнув в об­лас­ти исследования неравновесных природных систем, синергетика дает возможность по-новому взглянуть на такую сложную систему как образование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2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152128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ринципы синергетической 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88840"/>
            <a:ext cx="8613648" cy="4104456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уровневого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 открытости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неравновесности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нелинейности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целеустремленности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dirty="0"/>
              <a:t>Принцип </a:t>
            </a:r>
            <a:r>
              <a:rPr lang="ru-RU" sz="3200" dirty="0" smtClean="0"/>
              <a:t>когерентности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dirty="0"/>
              <a:t>Принцип </a:t>
            </a:r>
            <a:r>
              <a:rPr lang="ru-RU" sz="3200" dirty="0" err="1"/>
              <a:t>бифуркационного</a:t>
            </a:r>
            <a:r>
              <a:rPr lang="ru-RU" sz="3200" dirty="0"/>
              <a:t> </a:t>
            </a:r>
            <a:r>
              <a:rPr lang="ru-RU" sz="3200" dirty="0" smtClean="0"/>
              <a:t>развития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dirty="0"/>
              <a:t>Принцип самоорганизации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0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7772400" cy="150545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уровневого развития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предполагает, что природа педагогической системы иерархически структурирована в различные виды открытых нелинейных подсистем разного уровня организации (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учитель, ученик, образовательная среда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). Связь между такими подсистемами осуществляется через неравновесное состояние всех подсистем соседствующих уровней.</a:t>
            </a:r>
          </a:p>
        </p:txBody>
      </p:sp>
    </p:spTree>
    <p:extLst>
      <p:ext uri="{BB962C8B-B14F-4D97-AF65-F5344CB8AC3E}">
        <p14:creationId xmlns:p14="http://schemas.microsoft.com/office/powerpoint/2010/main" val="24252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1103</TotalTime>
  <Words>1686</Words>
  <Application>Microsoft Office PowerPoint</Application>
  <PresentationFormat>Экран (4:3)</PresentationFormat>
  <Paragraphs>100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МИНИСТЕРСТВО ОБРАЗОВАНИЯ МОСКОВСКОЙ ОБЛАСТИ Государственное образовательное учреждение высшего профессионального образования МОСКОВСКИЙ ГОСУДАРСТВЕННЫЙ ОБЛАСТНОЙ УНИВЕРСИТЕТ  (МГОУ) </vt:lpstr>
      <vt:lpstr>Педагогический процесс как   синергетическая система.</vt:lpstr>
      <vt:lpstr>Презентация PowerPoint</vt:lpstr>
      <vt:lpstr>    </vt:lpstr>
      <vt:lpstr>   Синергетическое образование – это образование, побуждающее к собственным поискам  и открытиям, а значит, гарантия успеха и процветания всей системы образования в целом. Ведь Галилео Галилей в своё время утверждал: «Вы ничему не можете  научить человека. Вы можете только помочь ему открыть это в себе» . </vt:lpstr>
      <vt:lpstr>Презентация PowerPoint</vt:lpstr>
      <vt:lpstr>Презентация PowerPoint</vt:lpstr>
      <vt:lpstr>Принципы синергетической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Система образования может быть как замкнутой и статичной, так и открытой и динамичной, в зависимости от того, насколько полно она  отражает динамику способов освоения мира – науку, искусство, литературу.   </vt:lpstr>
      <vt:lpstr>Презентация PowerPoint</vt:lpstr>
      <vt:lpstr>Презентация PowerPoint</vt:lpstr>
      <vt:lpstr>    Синергетический подход к образованию, опирающийся на универсальную     эволюционную картину мира, способствует стиранию границ между естественно – научным и  гуманитарным знанием. При этом на передний план выходит продуктивная деятельность – исследовательская, проектная, творческая – ученика и учителя. От традиционных ЗУНов и оценок в терминах «знает – не знает», «умеет – не умеет» , «есть навык – нет навыка» мы переходим к оценке определённого продукта – проекта, сценария, теории и т.п. в категориях «красиво – некрасиво»,  «интересно – неинтересно», «оригинально – неоригинально», «полно – неполно» и т.д.      </vt:lpstr>
      <vt:lpstr>Презентация PowerPoint</vt:lpstr>
      <vt:lpstr>Презентация PowerPoint</vt:lpstr>
      <vt:lpstr>Таблица соотношения понятий синергетики, традиционной педагогики</vt:lpstr>
      <vt:lpstr>Таблица соотношения понятий синергетики, традиционной педагогики</vt:lpstr>
      <vt:lpstr>Таблица соотношения понятий синергетики, традиционной педагогики</vt:lpstr>
      <vt:lpstr>Презентация PowerPoint</vt:lpstr>
      <vt:lpstr>Список используемой  литературы</vt:lpstr>
    </vt:vector>
  </TitlesOfParts>
  <Company>моу сош№59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Синергетический подход в организации образовательного процесса.</dc:title>
  <dc:creator>зауч</dc:creator>
  <cp:lastModifiedBy>Admin</cp:lastModifiedBy>
  <cp:revision>82</cp:revision>
  <dcterms:created xsi:type="dcterms:W3CDTF">2010-11-10T06:49:00Z</dcterms:created>
  <dcterms:modified xsi:type="dcterms:W3CDTF">2015-11-29T12:06:04Z</dcterms:modified>
</cp:coreProperties>
</file>