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70" r:id="rId2"/>
    <p:sldId id="356" r:id="rId3"/>
    <p:sldId id="362" r:id="rId4"/>
    <p:sldId id="259" r:id="rId5"/>
    <p:sldId id="258" r:id="rId6"/>
    <p:sldId id="372" r:id="rId7"/>
    <p:sldId id="373" r:id="rId8"/>
    <p:sldId id="374" r:id="rId9"/>
    <p:sldId id="301" r:id="rId10"/>
    <p:sldId id="376" r:id="rId11"/>
    <p:sldId id="377" r:id="rId12"/>
    <p:sldId id="329" r:id="rId13"/>
    <p:sldId id="328" r:id="rId14"/>
    <p:sldId id="32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FF"/>
    <a:srgbClr val="FFFFFF"/>
    <a:srgbClr val="9966FF"/>
    <a:srgbClr val="3399FF"/>
    <a:srgbClr val="3333FF"/>
    <a:srgbClr val="0066FF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3395" autoAdjust="0"/>
  </p:normalViewPr>
  <p:slideViewPr>
    <p:cSldViewPr>
      <p:cViewPr>
        <p:scale>
          <a:sx n="75" d="100"/>
          <a:sy n="75" d="100"/>
        </p:scale>
        <p:origin x="-3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9C8E-F2B0-42D7-8840-B84929B05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1B49-F317-4025-9E6B-9AF5BBFF2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3243-D87F-465A-AD0B-9E95282D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BDC8-537B-44D3-AE8E-216A9C42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7155-3DD2-4337-8150-4C69EBA4F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1955-2C4D-4E41-BC4D-45F79008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6895-A67E-4053-B32C-66D77993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07E1-9F0B-4EAB-891A-52904E3D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BF21-E22D-401C-B669-337C36A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29B8-E10E-4D6D-8490-8B127FC0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D2492-0523-4FFD-86BF-1E7F6517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F60F2B5-D9AD-4AA0-ADEB-9B83BD0C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0"/>
          <a:ext cx="3411538" cy="3000375"/>
        </p:xfrm>
        <a:graphic>
          <a:graphicData uri="http://schemas.openxmlformats.org/presentationml/2006/ole">
            <p:oleObj spid="_x0000_s1026" name="Точечный рисунок" r:id="rId3" imgW="7125695" imgH="6268325" progId="Paint.Picture">
              <p:embed/>
            </p:oleObj>
          </a:graphicData>
        </a:graphic>
      </p:graphicFrame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57158" y="1571612"/>
            <a:ext cx="8643998" cy="43021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«</a:t>
            </a:r>
            <a:r>
              <a:rPr lang="ru-RU" sz="2000" b="1" i="1" kern="10" dirty="0" err="1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Здоровьесберегающие</a:t>
            </a:r>
            <a:r>
              <a:rPr lang="ru-RU" sz="28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20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технологии</a:t>
            </a:r>
            <a:r>
              <a:rPr lang="ru-RU" sz="28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 </a:t>
            </a:r>
          </a:p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младших</a:t>
            </a:r>
            <a:r>
              <a:rPr lang="ru-RU" sz="28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20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школьников</a:t>
            </a:r>
            <a:r>
              <a:rPr lang="ru-RU" sz="2800" b="1" i="1" kern="10" dirty="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Bookman Old Style"/>
              </a:rPr>
              <a:t>« 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2124075" y="5445125"/>
            <a:ext cx="6551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2627313" y="616585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auto">
          <a:xfrm>
            <a:off x="857250" y="357188"/>
            <a:ext cx="59769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Использование сигнальных карточек</a:t>
            </a:r>
          </a:p>
        </p:txBody>
      </p:sp>
      <p:pic>
        <p:nvPicPr>
          <p:cNvPr id="11267" name="Рисунок 4" descr="C:\Documents and Settings\Гость\Рабочий стол\педсовет\фото\STH7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5429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6" descr="C:\Documents and Settings\Гость\Рабочий стол\педсовет\фото\STH70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643188"/>
            <a:ext cx="450056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C:\Documents and Settings\Гость\Рабочий стол\педсовет\фото\STH70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514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7" descr="C:\Documents and Settings\Гость\Рабочий стол\педсовет\фото\STH70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071813"/>
            <a:ext cx="49291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8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31686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b="1" i="1" kern="10">
              <a:ln w="9525">
                <a:solidFill>
                  <a:srgbClr val="5100A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13315" name="Picture 7" descr="C:\Documents and Settings\Гость\Рабочий стол\фото\STH7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0" y="0"/>
            <a:ext cx="494506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C:\Documents and Settings\Гость\Рабочий стол\фото\STH7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0"/>
            <a:ext cx="45323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42875" y="285750"/>
            <a:ext cx="394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Праздники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2"/>
          <p:cNvSpPr>
            <a:spLocks noChangeArrowheads="1" noChangeShapeType="1" noTextEdit="1"/>
          </p:cNvSpPr>
          <p:nvPr/>
        </p:nvSpPr>
        <p:spPr bwMode="auto">
          <a:xfrm>
            <a:off x="2143125" y="142875"/>
            <a:ext cx="45720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На уроках физкультуры</a:t>
            </a:r>
          </a:p>
        </p:txBody>
      </p:sp>
      <p:pic>
        <p:nvPicPr>
          <p:cNvPr id="14339" name="Рисунок 6" descr="C:\Documents and Settings\Гость\Рабочий стол\педсовет\фото\STH70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C:\Documents and Settings\Гость\Рабочий стол\педсовет\фото\STH70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143000"/>
            <a:ext cx="36941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 descr="C:\Documents and Settings\Гость\Рабочий стол\педсовет\фото\STH70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500438"/>
            <a:ext cx="37417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9" descr="C:\Documents and Settings\Гость\Рабочий стол\педсовет\фото\STH702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643313"/>
            <a:ext cx="4000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P0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75723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9"/>
          <p:cNvSpPr>
            <a:spLocks noChangeArrowheads="1" noChangeShapeType="1" noTextEdit="1"/>
          </p:cNvSpPr>
          <p:nvPr/>
        </p:nvSpPr>
        <p:spPr bwMode="auto">
          <a:xfrm>
            <a:off x="1619250" y="3141663"/>
            <a:ext cx="590391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Зимние забавы!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latin typeface="Monotype Corsiva" pitchFamily="66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46296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hlink"/>
                </a:solidFill>
              </a:rPr>
              <a:t>	</a:t>
            </a:r>
            <a:r>
              <a:rPr lang="en-US" sz="1600" b="1" i="1">
                <a:solidFill>
                  <a:schemeClr val="hlink"/>
                </a:solidFill>
              </a:rPr>
              <a:t>	</a:t>
            </a:r>
            <a:endParaRPr lang="ru-RU" sz="1600" b="1" i="1">
              <a:solidFill>
                <a:schemeClr val="hlink"/>
              </a:solidFill>
            </a:endParaRPr>
          </a:p>
          <a:p>
            <a:pPr algn="ctr"/>
            <a:r>
              <a:rPr lang="ru-RU" sz="1600" b="1" i="1">
                <a:solidFill>
                  <a:schemeClr val="hlink"/>
                </a:solidFill>
              </a:rPr>
              <a:t>	</a:t>
            </a:r>
            <a:r>
              <a:rPr lang="ru-RU" sz="2800" b="1" i="1">
                <a:solidFill>
                  <a:schemeClr val="hlink"/>
                </a:solidFill>
              </a:rPr>
              <a:t>Социально-педагогические условия формирования основ культуры  здорового образа жизни </a:t>
            </a:r>
            <a:endParaRPr lang="ru-RU" sz="2000" b="1" i="1">
              <a:solidFill>
                <a:schemeClr val="hlink"/>
              </a:solidFill>
            </a:endParaRPr>
          </a:p>
          <a:p>
            <a:r>
              <a:rPr lang="ru-RU" sz="2000" b="1" i="1"/>
              <a:t>	младших школьников</a:t>
            </a:r>
            <a:r>
              <a:rPr lang="en-US" sz="2000" b="1" i="1"/>
              <a:t> </a:t>
            </a:r>
            <a:r>
              <a:rPr lang="ru-RU" sz="2000" b="1" i="1"/>
              <a:t>зависят от: проведения комплексной диагностики, позволяющей выявить уровень сформированности всех компонентов культуры здорового образа жизни младшего школьника; разработки и внедрения в учебно-воспитательный процесс начальной школы комплексной программы по формированию здорового образа жизни с привлечением родителей; подготовки специалистов к созданию здоровьесберегающей среды, способствующей формированию здорового образа младшего школьника.</a:t>
            </a:r>
          </a:p>
          <a:p>
            <a:endParaRPr lang="ru-RU" sz="2000" b="1" i="1"/>
          </a:p>
          <a:p>
            <a:endParaRPr lang="ru-RU" b="1" i="1"/>
          </a:p>
          <a:p>
            <a:pPr>
              <a:buFontTx/>
              <a:buChar char="•"/>
            </a:pPr>
            <a:endParaRPr lang="ru-RU" b="1" i="1"/>
          </a:p>
        </p:txBody>
      </p:sp>
      <p:pic>
        <p:nvPicPr>
          <p:cNvPr id="3076" name="Picture 9" descr="peopls167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237163"/>
            <a:ext cx="187166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latin typeface="Monotype Corsiva" pitchFamily="66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3959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Здоровье -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2089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как основа жизнедеятельности человека представляет собой сложный, многоуровневый феномен, включающий в себя физиоло­гический, психологический, социальный и педагогический аспекты.</a:t>
            </a:r>
            <a:r>
              <a:rPr lang="ru-RU" sz="2800"/>
              <a:t> </a:t>
            </a:r>
            <a:endParaRPr lang="ru-RU" sz="2800" b="1" i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latin typeface="Monotype Corsiva" pitchFamily="66" charset="0"/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Культура здорового образа жизни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82089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- это осознанное ежедневное выполнение здоровьесберегающих норм и правил, умение предвидеть влияние результатов своих действий на собственное здоровье и здоровье окружающих людей.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latin typeface="Monotype Corsiva" pitchFamily="66" charset="0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048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Здоровый образ жизни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8208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- это способ жизнедеятельности человека, который предполагает знание закономерностей и особенностей организма, выражается в заботливом отношении к своему физическому, психическому и нравственному состоянию, к здоровью других людей, в поведении, направленном на поддержание здоровья.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C:\Documents and Settings\Гость\Рабочий стол\педсовет\фото\STH70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57188"/>
            <a:ext cx="4429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100" b="1">
              <a:latin typeface="Monotype Corsiva" pitchFamily="66" charset="0"/>
            </a:endParaRP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357188" y="428625"/>
            <a:ext cx="6048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      передвижение учащихся</a:t>
            </a:r>
          </a:p>
        </p:txBody>
      </p:sp>
      <p:pic>
        <p:nvPicPr>
          <p:cNvPr id="7173" name="Рисунок 4" descr="C:\Documents and Settings\Гость\Рабочий стол\педсовет\фото\STH70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25"/>
            <a:ext cx="414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C:\Documents and Settings\Гость\Рабочий стол\педсовет\фото\STH7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5715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6" descr="C:\Documents and Settings\Гость\Рабочий стол\педсовет\фото\STH70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4688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C:\Documents and Settings\Гость\Рабочий стол\педсовет\фото\STH70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4786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7" descr="C:\Documents and Settings\Гость\Рабочий стол\педсовет\фото\STH70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214438"/>
            <a:ext cx="3857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857250" y="357188"/>
            <a:ext cx="59769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       Физкультминутки</a:t>
            </a:r>
          </a:p>
        </p:txBody>
      </p:sp>
      <p:pic>
        <p:nvPicPr>
          <p:cNvPr id="9221" name="Рисунок 6" descr="C:\Documents and Settings\Гость\Рабочий стол\педсовет\фото\STH70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786188"/>
            <a:ext cx="3500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17000"/>
                </a:srgbClr>
              </a:gs>
              <a:gs pos="100000">
                <a:schemeClr val="bg1">
                  <a:alpha val="17998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000" b="1">
              <a:latin typeface="Monotype Corsiva" pitchFamily="66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7610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"Уроки Здоровья"</a:t>
            </a:r>
          </a:p>
        </p:txBody>
      </p:sp>
      <p:sp>
        <p:nvSpPr>
          <p:cNvPr id="10244" name="WordArt 17"/>
          <p:cNvSpPr>
            <a:spLocks noChangeArrowheads="1" noChangeShapeType="1" noTextEdit="1"/>
          </p:cNvSpPr>
          <p:nvPr/>
        </p:nvSpPr>
        <p:spPr bwMode="auto">
          <a:xfrm>
            <a:off x="1500188" y="714375"/>
            <a:ext cx="32035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Точечный массаж</a:t>
            </a:r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071813" y="5214938"/>
            <a:ext cx="56515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5100A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Оздоровительная гигиеническая гимнастика</a:t>
            </a:r>
          </a:p>
        </p:txBody>
      </p:sp>
      <p:pic>
        <p:nvPicPr>
          <p:cNvPr id="10246" name="Рисунок 11" descr="C:\Documents and Settings\Гость\Рабочий стол\педсовет\фото\STH70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37861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2" descr="C:\Documents and Settings\Гость\Рабочий стол\педсовет\фото\STH70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88"/>
            <a:ext cx="383063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126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Bookman Old Style</vt:lpstr>
      <vt:lpstr>Arial</vt:lpstr>
      <vt:lpstr>Calibri</vt:lpstr>
      <vt:lpstr>Monotype Corsiva</vt:lpstr>
      <vt:lpstr>Times New Roman</vt:lpstr>
      <vt:lpstr>Оформление по умолчанию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102</cp:revision>
  <dcterms:created xsi:type="dcterms:W3CDTF">2009-03-29T16:30:55Z</dcterms:created>
  <dcterms:modified xsi:type="dcterms:W3CDTF">2012-11-26T21:17:43Z</dcterms:modified>
</cp:coreProperties>
</file>