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4B3EC-1C72-4A45-B4DB-245C426C3F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FCB62-0611-46D6-A417-CD1AC25831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BE46B-7B9E-46A3-B2EC-D907124F36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javascript:showimage(%22700%22,%22525%22,%22/images/cad_05b.jpg%22,%22%D0%97%D0%B4%D0%BE%D1%80%D0%BE%D0%B2%D1%8C%D0%B5%22)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5" Type="http://schemas.openxmlformats.org/officeDocument/2006/relationships/image" Target="http://school64.spb.ru/images/cad_05.jpg" TargetMode="Externa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1400" b="0" smtClean="0"/>
              <a:t>Г о с у д а р с т в е н н о е  б ю д ж е т н о е  о б щ е о б р а з о в а т е л ь н о е                       </a:t>
            </a:r>
            <a:br>
              <a:rPr lang="ru-RU" sz="1400" b="0" smtClean="0"/>
            </a:br>
            <a:r>
              <a:rPr lang="ru-RU" sz="1400" b="0" smtClean="0"/>
              <a:t> у ч р е ж д е н и е  С а м а р с к о й  о б л а с т и   о б щ е о б р а з о в а т е л ь н а я</a:t>
            </a:r>
            <a:br>
              <a:rPr lang="ru-RU" sz="1400" b="0" smtClean="0"/>
            </a:br>
            <a:r>
              <a:rPr lang="ru-RU" sz="1400" b="0" smtClean="0"/>
              <a:t> школа-интернат среднего (полного) общего образования № 5 с углубленным изучением отдельных предметов </a:t>
            </a:r>
            <a:br>
              <a:rPr lang="ru-RU" sz="1400" b="0" smtClean="0"/>
            </a:br>
            <a:r>
              <a:rPr lang="ru-RU" sz="1400" b="0" smtClean="0"/>
              <a:t>«О б р а з о в а т е л ь н ы й   ц е н т р   «Л и д е р» города Кинеля </a:t>
            </a:r>
            <a:br>
              <a:rPr lang="ru-RU" sz="1400" b="0" smtClean="0"/>
            </a:br>
            <a:r>
              <a:rPr lang="ru-RU" sz="1400" b="0" smtClean="0"/>
              <a:t>г о р о д с к о г о    о к р у г а  К и н е л ь   С а м а р с к о й   о б л а с т и</a:t>
            </a:r>
          </a:p>
        </p:txBody>
      </p:sp>
      <p:pic>
        <p:nvPicPr>
          <p:cNvPr id="4099" name="Picture 10" descr="01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914525"/>
            <a:ext cx="8064500" cy="452437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Ожидаемые результаты: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ru-RU" dirty="0" smtClean="0"/>
              <a:t>формирование у обучающихся осознанного отношения к необходимости заботы о своём здоровье и ведению здорового образа жизни; </a:t>
            </a:r>
          </a:p>
          <a:p>
            <a:pPr>
              <a:defRPr/>
            </a:pPr>
            <a:r>
              <a:rPr lang="ru-RU" dirty="0" smtClean="0"/>
              <a:t>сокращение количества часто болеющих обучающихся;</a:t>
            </a:r>
          </a:p>
          <a:p>
            <a:pPr>
              <a:defRPr/>
            </a:pPr>
            <a:r>
              <a:rPr lang="ru-RU" dirty="0" smtClean="0"/>
              <a:t> улучшение показателей физического развития детей;</a:t>
            </a:r>
          </a:p>
          <a:p>
            <a:pPr>
              <a:defRPr/>
            </a:pPr>
            <a:r>
              <a:rPr lang="ru-RU" dirty="0" smtClean="0"/>
              <a:t> усиление интереса к занятиям физической культурой и спортом.</a:t>
            </a:r>
          </a:p>
          <a:p>
            <a:pPr>
              <a:defRPr/>
            </a:pP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Rectangle 11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 smtClean="0"/>
              <a:t>                КИНЕЛЬЧАТА -</a:t>
            </a:r>
            <a:br>
              <a:rPr lang="ru-RU" sz="4000" dirty="0" smtClean="0"/>
            </a:br>
            <a:r>
              <a:rPr lang="ru-RU" sz="4000" dirty="0" smtClean="0"/>
              <a:t>ПО ЮБИЛЕЙНОЙ ОРБИТЕ</a:t>
            </a: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106738" cy="4525963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СТАНЦИЯ -2</a:t>
            </a:r>
          </a:p>
          <a:p>
            <a:pPr eaLnBrk="1" hangingPunct="1">
              <a:defRPr/>
            </a:pPr>
            <a:r>
              <a:rPr lang="ru-RU" sz="2800" dirty="0" smtClean="0"/>
              <a:t> </a:t>
            </a:r>
          </a:p>
          <a:p>
            <a:pPr eaLnBrk="1" hangingPunct="1">
              <a:defRPr/>
            </a:pPr>
            <a:endParaRPr lang="ru-RU" sz="2800" dirty="0" smtClean="0"/>
          </a:p>
          <a:p>
            <a:pPr eaLnBrk="1" hangingPunct="1">
              <a:defRPr/>
            </a:pPr>
            <a:r>
              <a:rPr lang="ru-RU" sz="2800" dirty="0" smtClean="0"/>
              <a:t>«СПОРТ НАМ ПОМОЖЕТ СИЛЫ УМНОЖИТЬ »</a:t>
            </a:r>
          </a:p>
        </p:txBody>
      </p:sp>
      <p:pic>
        <p:nvPicPr>
          <p:cNvPr id="5124" name="Picture 14" descr="IMG_2690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51275" y="1839913"/>
            <a:ext cx="4826000" cy="41783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Rectangle 7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 smtClean="0"/>
              <a:t>    ДАТА ПУТЕШЕСТВИЯ: </a:t>
            </a:r>
            <a:br>
              <a:rPr lang="ru-RU" sz="4000" dirty="0" smtClean="0"/>
            </a:br>
            <a:r>
              <a:rPr lang="ru-RU" sz="4000" dirty="0" smtClean="0"/>
              <a:t>    01.03.-30.03-2012ГОД</a:t>
            </a:r>
          </a:p>
        </p:txBody>
      </p:sp>
      <p:pic>
        <p:nvPicPr>
          <p:cNvPr id="6147" name="Рисунок 51" descr="E:\спорт\1214322669_07.jpg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04850" y="1646238"/>
            <a:ext cx="3544888" cy="4433887"/>
          </a:xfrm>
          <a:noFill/>
        </p:spPr>
      </p:pic>
      <p:pic>
        <p:nvPicPr>
          <p:cNvPr id="6148" name="Рисунок 53" descr="E:\спорт\1317117967_gxxkln5ughz31kc.jpeg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9788" y="2054225"/>
            <a:ext cx="4037012" cy="3617913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ДЕВИЗ ПУТЕШЕСТВИЯ: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7013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Times New Roman" pitchFamily="18" charset="0"/>
              <a:buNone/>
              <a:defRPr/>
            </a:pPr>
            <a:r>
              <a:rPr lang="ru-RU" sz="2000" smtClean="0"/>
              <a:t>«Приобрести здоровье –</a:t>
            </a:r>
          </a:p>
          <a:p>
            <a:pPr algn="r" eaLnBrk="1" hangingPunct="1">
              <a:lnSpc>
                <a:spcPct val="80000"/>
              </a:lnSpc>
              <a:buFont typeface="Times New Roman" pitchFamily="18" charset="0"/>
              <a:buNone/>
              <a:defRPr/>
            </a:pPr>
            <a:r>
              <a:rPr lang="ru-RU" sz="2000" smtClean="0"/>
              <a:t>                                             храбрость,</a:t>
            </a:r>
          </a:p>
          <a:p>
            <a:pPr eaLnBrk="1" hangingPunct="1">
              <a:lnSpc>
                <a:spcPct val="80000"/>
              </a:lnSpc>
              <a:buFont typeface="Times New Roman" pitchFamily="18" charset="0"/>
              <a:buNone/>
              <a:defRPr/>
            </a:pPr>
            <a:r>
              <a:rPr lang="ru-RU" sz="2000" smtClean="0"/>
              <a:t>сохранить его –</a:t>
            </a:r>
          </a:p>
          <a:p>
            <a:pPr algn="r" eaLnBrk="1" hangingPunct="1">
              <a:lnSpc>
                <a:spcPct val="80000"/>
              </a:lnSpc>
              <a:buFont typeface="Times New Roman" pitchFamily="18" charset="0"/>
              <a:buNone/>
              <a:defRPr/>
            </a:pPr>
            <a:r>
              <a:rPr lang="ru-RU" sz="2000" smtClean="0"/>
              <a:t>                                          мудрость,</a:t>
            </a:r>
          </a:p>
          <a:p>
            <a:pPr algn="r" eaLnBrk="1" hangingPunct="1">
              <a:lnSpc>
                <a:spcPct val="80000"/>
              </a:lnSpc>
              <a:buFont typeface="Times New Roman" pitchFamily="18" charset="0"/>
              <a:buNone/>
              <a:defRPr/>
            </a:pPr>
            <a:endParaRPr lang="ru-RU" sz="2000" smtClean="0"/>
          </a:p>
          <a:p>
            <a:pPr eaLnBrk="1" hangingPunct="1">
              <a:lnSpc>
                <a:spcPct val="80000"/>
              </a:lnSpc>
              <a:buFont typeface="Times New Roman" pitchFamily="18" charset="0"/>
              <a:buNone/>
              <a:defRPr/>
            </a:pPr>
            <a:r>
              <a:rPr lang="ru-RU" sz="2000" smtClean="0"/>
              <a:t>а умело распорядиться им- </a:t>
            </a:r>
          </a:p>
          <a:p>
            <a:pPr algn="r" eaLnBrk="1" hangingPunct="1">
              <a:lnSpc>
                <a:spcPct val="80000"/>
              </a:lnSpc>
              <a:buFont typeface="Times New Roman" pitchFamily="18" charset="0"/>
              <a:buNone/>
              <a:defRPr/>
            </a:pPr>
            <a:r>
              <a:rPr lang="ru-RU" sz="2000" smtClean="0"/>
              <a:t>                                                                                                                                                                                                            искусство.»</a:t>
            </a:r>
          </a:p>
          <a:p>
            <a:pPr algn="r" eaLnBrk="1" hangingPunct="1">
              <a:lnSpc>
                <a:spcPct val="80000"/>
              </a:lnSpc>
              <a:buFont typeface="Times New Roman" pitchFamily="18" charset="0"/>
              <a:buNone/>
              <a:defRPr/>
            </a:pPr>
            <a:endParaRPr lang="ru-RU" sz="2000" smtClean="0"/>
          </a:p>
          <a:p>
            <a:pPr algn="r" eaLnBrk="1" hangingPunct="1">
              <a:lnSpc>
                <a:spcPct val="80000"/>
              </a:lnSpc>
              <a:buFont typeface="Times New Roman" pitchFamily="18" charset="0"/>
              <a:buNone/>
              <a:defRPr/>
            </a:pPr>
            <a:endParaRPr lang="ru-RU" sz="2000" smtClean="0"/>
          </a:p>
          <a:p>
            <a:pPr algn="r" eaLnBrk="1" hangingPunct="1">
              <a:lnSpc>
                <a:spcPct val="80000"/>
              </a:lnSpc>
              <a:buFont typeface="Times New Roman" pitchFamily="18" charset="0"/>
              <a:buNone/>
              <a:defRPr/>
            </a:pPr>
            <a:r>
              <a:rPr lang="ru-RU" sz="2000" smtClean="0"/>
              <a:t>Франсуа Вольтер</a:t>
            </a:r>
          </a:p>
        </p:txBody>
      </p:sp>
      <p:pic>
        <p:nvPicPr>
          <p:cNvPr id="7172" name="Рисунок 3" descr="E:\спорт\skachat_stock_vector__sport_0.jpg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22863" y="1600200"/>
            <a:ext cx="3087687" cy="4525963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000" dirty="0" smtClean="0"/>
              <a:t>ЦЕЛЬ ПУТЕШЕСТВИЯ: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7013" cy="4525963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smtClean="0"/>
              <a:t>Формирование у обучающихся стремления к укреплению своего здоровья и развитию своих физических способностей.</a:t>
            </a:r>
          </a:p>
        </p:txBody>
      </p:sp>
      <p:pic>
        <p:nvPicPr>
          <p:cNvPr id="8196" name="Picture 7" descr="IMG_2848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1701800"/>
            <a:ext cx="4092575" cy="427355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ЗАДАЧИ: 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7013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1.Создание условий для сохранения и укрепления здоровья обучающихся;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2.Выявление одарённых детей, обладающих уникальными физическими способностями, содействие полному их раскрытию;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3.Привлечение к соревнованиям и конкурсам не только физически здоровых детей, но и обучающихся с ослабленным здоровьем, обеспечивая при этом равные шансы на победу для всех участников;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4.Воспитание негативного отношения к вредным привычкам, активная и широкая пропаганда здорового образа жизни:</a:t>
            </a:r>
          </a:p>
        </p:txBody>
      </p:sp>
      <p:pic>
        <p:nvPicPr>
          <p:cNvPr id="9220" name="Picture 7" descr="IMG_2662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9788" y="1844675"/>
            <a:ext cx="4037012" cy="4027488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0" dirty="0" smtClean="0"/>
              <a:t>Участники путешествия:</a:t>
            </a:r>
            <a:endParaRPr lang="ru-RU" dirty="0" smtClean="0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4649788" y="1600200"/>
            <a:ext cx="4037012" cy="4525963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smtClean="0"/>
              <a:t>1.Обучающиеся с 1 по 4 классы</a:t>
            </a:r>
          </a:p>
          <a:p>
            <a:pPr eaLnBrk="1" hangingPunct="1">
              <a:defRPr/>
            </a:pPr>
            <a:r>
              <a:rPr lang="ru-RU" sz="2800" smtClean="0"/>
              <a:t>2.Члены педагогического коллектива</a:t>
            </a:r>
          </a:p>
          <a:p>
            <a:pPr eaLnBrk="1" hangingPunct="1">
              <a:defRPr/>
            </a:pPr>
            <a:r>
              <a:rPr lang="ru-RU" sz="2800" smtClean="0"/>
              <a:t>3.Медицинские работники</a:t>
            </a:r>
          </a:p>
          <a:p>
            <a:pPr eaLnBrk="1" hangingPunct="1">
              <a:defRPr/>
            </a:pPr>
            <a:r>
              <a:rPr lang="ru-RU" sz="2800" smtClean="0"/>
              <a:t>4.Родители</a:t>
            </a:r>
          </a:p>
        </p:txBody>
      </p:sp>
      <p:pic>
        <p:nvPicPr>
          <p:cNvPr id="10244" name="Picture 9" descr="IMG_2660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6725" y="1600200"/>
            <a:ext cx="4105275" cy="2173288"/>
          </a:xfrm>
          <a:noFill/>
        </p:spPr>
      </p:pic>
      <p:pic>
        <p:nvPicPr>
          <p:cNvPr id="10245" name="Рисунок 4" descr="Здоровье">
            <a:hlinkClick r:id="rId3" tooltip="Здоровье"/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4" r:link="rId5" cstate="print"/>
          <a:srcRect/>
          <a:stretch>
            <a:fillRect/>
          </a:stretch>
        </p:blipFill>
        <p:spPr>
          <a:xfrm>
            <a:off x="466725" y="3952875"/>
            <a:ext cx="4105275" cy="2173288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200" b="0" smtClean="0"/>
              <a:t>Пропаганда здорового образа жизни в ГБОУ СОШ №5 «ОЦ Лидер» осуществляется через:</a:t>
            </a:r>
            <a:r>
              <a:rPr lang="ru-RU" sz="4000" smtClean="0"/>
              <a:t> </a:t>
            </a:r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7013" cy="45259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smtClean="0"/>
              <a:t>Урочную деятельность:</a:t>
            </a:r>
          </a:p>
          <a:p>
            <a:pPr eaLnBrk="1" hangingPunct="1">
              <a:defRPr/>
            </a:pPr>
            <a:r>
              <a:rPr lang="ru-RU" sz="2400" smtClean="0"/>
              <a:t>Физические минутки на уроках</a:t>
            </a:r>
          </a:p>
          <a:p>
            <a:pPr eaLnBrk="1" hangingPunct="1">
              <a:defRPr/>
            </a:pPr>
            <a:r>
              <a:rPr lang="ru-RU" sz="2400" smtClean="0"/>
              <a:t>Пальчиковая гимнастика</a:t>
            </a:r>
          </a:p>
          <a:p>
            <a:pPr eaLnBrk="1" hangingPunct="1">
              <a:defRPr/>
            </a:pPr>
            <a:r>
              <a:rPr lang="ru-RU" sz="2400" smtClean="0"/>
              <a:t>Физические упражнения для правильной осанки и т.д.</a:t>
            </a:r>
          </a:p>
          <a:p>
            <a:pPr eaLnBrk="1" hangingPunct="1">
              <a:defRPr/>
            </a:pPr>
            <a:r>
              <a:rPr lang="ru-RU" sz="2400" smtClean="0"/>
              <a:t>Динамические перемены</a:t>
            </a:r>
          </a:p>
        </p:txBody>
      </p:sp>
      <p:pic>
        <p:nvPicPr>
          <p:cNvPr id="11268" name="Picture 12" descr="IMG_2762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6463" y="1600200"/>
            <a:ext cx="3886200" cy="2173288"/>
          </a:xfrm>
          <a:noFill/>
        </p:spPr>
      </p:pic>
      <p:pic>
        <p:nvPicPr>
          <p:cNvPr id="11269" name="Picture 13" descr="IMG_2788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16463" y="3952875"/>
            <a:ext cx="3886200" cy="2173288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58175" cy="11318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Механизм  реализации программы</a:t>
            </a:r>
            <a:r>
              <a:rPr lang="ru-RU" dirty="0" smtClean="0"/>
              <a:t> 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defRPr/>
            </a:pPr>
            <a:r>
              <a:rPr lang="ru-RU" sz="3800" dirty="0" smtClean="0"/>
              <a:t> </a:t>
            </a:r>
          </a:p>
          <a:p>
            <a:pPr>
              <a:defRPr/>
            </a:pPr>
            <a:r>
              <a:rPr lang="ru-RU" sz="3800" dirty="0" smtClean="0"/>
              <a:t>1.Объединение обучающихся в соответствии с их спортивными интересами для совместных занятий, шахматами, настольным теннисом, подвижными играми, и подвижных игр в 1-х классах   и т. д.</a:t>
            </a:r>
          </a:p>
          <a:p>
            <a:pPr>
              <a:defRPr/>
            </a:pPr>
            <a:r>
              <a:rPr lang="ru-RU" sz="3800" dirty="0" smtClean="0"/>
              <a:t>2.Проведение спортивных праздников и состязаний, игр, КВН, дней здоровья  и т. д. </a:t>
            </a:r>
          </a:p>
          <a:p>
            <a:pPr>
              <a:defRPr/>
            </a:pPr>
            <a:r>
              <a:rPr lang="ru-RU" sz="3800" dirty="0" smtClean="0"/>
              <a:t>3.Проведение тематических классных часов, бесед, презентаций, родительских собраний, радиопередач,  работа пресс-центра и видеороликов о здоровом образе жизни.</a:t>
            </a:r>
          </a:p>
          <a:p>
            <a:pPr>
              <a:defRPr/>
            </a:pPr>
            <a:r>
              <a:rPr lang="ru-RU" sz="3800" dirty="0" smtClean="0"/>
              <a:t>Организация динамических пауз  в первых классах.</a:t>
            </a:r>
          </a:p>
          <a:p>
            <a:pPr>
              <a:defRPr/>
            </a:pPr>
            <a:r>
              <a:rPr lang="ru-RU" sz="3800" dirty="0" smtClean="0"/>
              <a:t>Пропаганда здорового образа жизни детей .</a:t>
            </a:r>
          </a:p>
          <a:p>
            <a:pPr>
              <a:defRPr/>
            </a:pPr>
            <a:r>
              <a:rPr lang="ru-RU" sz="3800" dirty="0" smtClean="0"/>
              <a:t>Организация интересного и плодотворного досуга, в том числе и в каникулярное время.</a:t>
            </a:r>
          </a:p>
          <a:p>
            <a:pPr>
              <a:defRPr/>
            </a:pPr>
            <a:r>
              <a:rPr lang="ru-RU" sz="3800" dirty="0" smtClean="0"/>
              <a:t>Привлечение внимания родителей и других представителей взрослого населения к проблемам формирования и ведения здорового образа жизни.</a:t>
            </a:r>
          </a:p>
          <a:p>
            <a:pPr>
              <a:defRPr/>
            </a:pPr>
            <a:r>
              <a:rPr lang="ru-RU" dirty="0" smtClean="0"/>
              <a:t> 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265</Words>
  <Application>Microsoft Office PowerPoint</Application>
  <PresentationFormat>Экран (4:3)</PresentationFormat>
  <Paragraphs>52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Г о с у д а р с т в е н н о е  б ю д ж е т н о е  о б щ е о б р а з о в а т е л ь н о е                         у ч р е ж д е н и е  С а м а р с к о й  о б л а с т и   о б щ е о б р а з о в а т е л ь н а я  школа-интернат среднего (полного) общего образования № 5 с углубленным изучением отдельных предметов  «О б р а з о в а т е л ь н ы й   ц е н т р   «Л и д е р» города Кинеля  г о р о д с к о г о    о к р у г а  К и н е л ь   С а м а р с к о й   о б л а с т и</vt:lpstr>
      <vt:lpstr>                КИНЕЛЬЧАТА - ПО ЮБИЛЕЙНОЙ ОРБИТЕ</vt:lpstr>
      <vt:lpstr>    ДАТА ПУТЕШЕСТВИЯ:      01.03.-30.03-2012ГОД</vt:lpstr>
      <vt:lpstr>ДЕВИЗ ПУТЕШЕСТВИЯ:</vt:lpstr>
      <vt:lpstr>ЦЕЛЬ ПУТЕШЕСТВИЯ:</vt:lpstr>
      <vt:lpstr>ЗАДАЧИ: </vt:lpstr>
      <vt:lpstr>Участники путешествия:</vt:lpstr>
      <vt:lpstr>Пропаганда здорового образа жизни в ГБОУ СОШ №5 «ОЦ Лидер» осуществляется через: </vt:lpstr>
      <vt:lpstr>  Механизм  реализации программы : </vt:lpstr>
      <vt:lpstr>Ожидаемые результаты: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 о с у д а р с т в е н н о е  б ю д ж е т н о е  о б щ е о б р а з о в а т е л ь н о е                         у ч р е ж д е н и е  С а м а р с к о й  о б л а с т и   о б щ е о б р а з о в а т е л ь н а я  школа-интернат среднего (полного) общего образования № 5 с углубленным изучением отдельных предметов  «О б р а з о в а т е л ь н ы й   ц е н т р   «Л и д е р» города Кинеля  г о р о д с к о г о    о к р у г а  К и н е л ь   С а м а р с к о й   о б л а с т и</dc:title>
  <dc:creator>Teacher</dc:creator>
  <cp:lastModifiedBy>Teacher</cp:lastModifiedBy>
  <cp:revision>1</cp:revision>
  <dcterms:created xsi:type="dcterms:W3CDTF">2012-11-24T16:26:04Z</dcterms:created>
  <dcterms:modified xsi:type="dcterms:W3CDTF">2012-11-24T16:29:12Z</dcterms:modified>
</cp:coreProperties>
</file>