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9" r:id="rId3"/>
    <p:sldId id="280" r:id="rId4"/>
    <p:sldId id="269" r:id="rId5"/>
    <p:sldId id="270" r:id="rId6"/>
    <p:sldId id="272" r:id="rId7"/>
    <p:sldId id="281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326" autoAdjust="0"/>
  </p:normalViewPr>
  <p:slideViewPr>
    <p:cSldViewPr>
      <p:cViewPr varScale="1">
        <p:scale>
          <a:sx n="103" d="100"/>
          <a:sy n="103" d="100"/>
        </p:scale>
        <p:origin x="-12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577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Родительское собрание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Кондратьева Е.А.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такое ФГОС 2 поколения.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842963" y="285750"/>
            <a:ext cx="8301037" cy="157162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2"/>
                </a:solidFill>
              </a:rPr>
              <a:t>В чём заключается новизна ФГОС для отечественного образования? </a:t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>Прежде </a:t>
            </a:r>
            <a:r>
              <a:rPr lang="ru-RU" sz="2400" dirty="0" smtClean="0">
                <a:solidFill>
                  <a:schemeClr val="bg2"/>
                </a:solidFill>
              </a:rPr>
              <a:t>всего, осуществится переход от школы информационно-трансляционной к школе </a:t>
            </a:r>
            <a:r>
              <a:rPr lang="ru-RU" sz="2400" dirty="0" err="1" smtClean="0">
                <a:solidFill>
                  <a:schemeClr val="bg2"/>
                </a:solidFill>
              </a:rPr>
              <a:t>деятельностной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318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 smtClean="0"/>
              <a:t>основной школе </a:t>
            </a:r>
            <a:r>
              <a:rPr lang="ru-RU" sz="2400" dirty="0" smtClean="0"/>
              <a:t>(5-9 классы) осуществляется </a:t>
            </a:r>
            <a:r>
              <a:rPr lang="ru-RU" sz="2400" dirty="0" smtClean="0"/>
              <a:t>самостоятельная навигация по освоенным предметным знаниям при решении конкретных </a:t>
            </a:r>
            <a:r>
              <a:rPr lang="ru-RU" sz="2400" dirty="0" smtClean="0"/>
              <a:t>задач.</a:t>
            </a:r>
          </a:p>
          <a:p>
            <a:pPr algn="ctr"/>
            <a:r>
              <a:rPr lang="ru-RU" sz="2400" dirty="0" smtClean="0"/>
              <a:t>То есть </a:t>
            </a:r>
            <a:r>
              <a:rPr lang="ru-RU" sz="2400" dirty="0" smtClean="0">
                <a:solidFill>
                  <a:srgbClr val="C00000"/>
                </a:solidFill>
              </a:rPr>
              <a:t>80 процентов </a:t>
            </a:r>
            <a:r>
              <a:rPr lang="ru-RU" sz="2400" dirty="0" smtClean="0"/>
              <a:t>информации ребенок должен осваивать </a:t>
            </a:r>
            <a:r>
              <a:rPr lang="ru-RU" sz="2400" dirty="0" smtClean="0">
                <a:solidFill>
                  <a:srgbClr val="C00000"/>
                </a:solidFill>
              </a:rPr>
              <a:t>самостоятельно.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12844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соответствиями с требованиями Федеральных </a:t>
            </a:r>
            <a:r>
              <a:rPr lang="ru-RU" sz="2400" dirty="0" err="1" smtClean="0"/>
              <a:t>Государтвенных</a:t>
            </a:r>
            <a:r>
              <a:rPr lang="ru-RU" sz="2400" dirty="0" smtClean="0"/>
              <a:t> Образовательных </a:t>
            </a:r>
            <a:r>
              <a:rPr lang="ru-RU" sz="2400" dirty="0" smtClean="0"/>
              <a:t>стандартов меняется система требований к результату образования, меняется и система оценивания достижений учащихся. </a:t>
            </a:r>
            <a:endParaRPr lang="ru-RU" sz="2400" dirty="0" smtClean="0"/>
          </a:p>
          <a:p>
            <a:r>
              <a:rPr lang="ru-RU" sz="2400" dirty="0" smtClean="0"/>
              <a:t>Особое </a:t>
            </a:r>
            <a:r>
              <a:rPr lang="ru-RU" sz="2400" dirty="0" smtClean="0"/>
              <a:t>место в новой системе оценивания уделено </a:t>
            </a:r>
            <a:r>
              <a:rPr lang="ru-RU" sz="2400" dirty="0" smtClean="0">
                <a:solidFill>
                  <a:srgbClr val="C00000"/>
                </a:solidFill>
              </a:rPr>
              <a:t>Портфолио. </a:t>
            </a:r>
            <a:r>
              <a:rPr lang="ru-RU" sz="2400" dirty="0" smtClean="0"/>
              <a:t>Данная форма оценивания достижений учащихся в нашей школе освоена. Теперь наличие подобного Портфолио становится обязательным требованием. Педагогами школы накоплен опыт оценивания текстовых умений учащихся. Не будут подлежать оцениванию ценностные ориентации, отражающие индивидуально- личностные позиции, характеристика социальных чувств, индивидуальные психологические характеристики выпускников школы.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89844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	Неотъемлемой </a:t>
            </a:r>
            <a:r>
              <a:rPr lang="ru-RU" sz="2400" b="1" dirty="0" smtClean="0">
                <a:solidFill>
                  <a:schemeClr val="bg2"/>
                </a:solidFill>
              </a:rPr>
              <a:t>частью ядра </a:t>
            </a:r>
            <a:r>
              <a:rPr lang="ru-RU" sz="2400" dirty="0" smtClean="0">
                <a:solidFill>
                  <a:schemeClr val="bg2"/>
                </a:solidFill>
              </a:rPr>
              <a:t>стандарта второго поколения являются универсальные учебные действия (УУД). </a:t>
            </a:r>
            <a:endParaRPr lang="ru-RU" sz="2400" dirty="0" smtClean="0">
              <a:solidFill>
                <a:schemeClr val="bg2"/>
              </a:solidFill>
            </a:endParaRPr>
          </a:p>
          <a:p>
            <a:r>
              <a:rPr lang="ru-RU" sz="2400" dirty="0" smtClean="0">
                <a:solidFill>
                  <a:schemeClr val="bg2"/>
                </a:solidFill>
              </a:rPr>
              <a:t>	Под </a:t>
            </a:r>
            <a:r>
              <a:rPr lang="ru-RU" sz="2400" dirty="0" smtClean="0">
                <a:solidFill>
                  <a:schemeClr val="bg2"/>
                </a:solidFill>
              </a:rPr>
              <a:t>УУД понимают "</a:t>
            </a:r>
            <a:r>
              <a:rPr lang="ru-RU" sz="2400" dirty="0" err="1" smtClean="0">
                <a:solidFill>
                  <a:srgbClr val="C00000"/>
                </a:solidFill>
              </a:rPr>
              <a:t>общеучебные</a:t>
            </a:r>
            <a:r>
              <a:rPr lang="ru-RU" sz="2400" dirty="0" smtClean="0">
                <a:solidFill>
                  <a:srgbClr val="C00000"/>
                </a:solidFill>
              </a:rPr>
              <a:t> умения", "общие способы деятельности", "</a:t>
            </a:r>
            <a:r>
              <a:rPr lang="ru-RU" sz="2400" dirty="0" err="1" smtClean="0">
                <a:solidFill>
                  <a:srgbClr val="C00000"/>
                </a:solidFill>
              </a:rPr>
              <a:t>надпредметные</a:t>
            </a:r>
            <a:r>
              <a:rPr lang="ru-RU" sz="2400" dirty="0" smtClean="0">
                <a:solidFill>
                  <a:srgbClr val="C00000"/>
                </a:solidFill>
              </a:rPr>
              <a:t> действия"</a:t>
            </a:r>
            <a:r>
              <a:rPr lang="ru-RU" sz="2400" dirty="0" smtClean="0">
                <a:solidFill>
                  <a:schemeClr val="bg2"/>
                </a:solidFill>
              </a:rPr>
              <a:t> и т.п. Для УУД предусмотрена отдельная программа - </a:t>
            </a:r>
            <a:r>
              <a:rPr lang="ru-RU" sz="2400" dirty="0" err="1" smtClean="0">
                <a:solidFill>
                  <a:schemeClr val="bg2"/>
                </a:solidFill>
              </a:rPr>
              <a:t>программа</a:t>
            </a:r>
            <a:r>
              <a:rPr lang="ru-RU" sz="2400" dirty="0" smtClean="0">
                <a:solidFill>
                  <a:schemeClr val="bg2"/>
                </a:solidFill>
              </a:rPr>
              <a:t> формирования универсальных учебных действий (УУД). Все виды УУД рассматриваются в контексте содержания конкретных учебных предметов</a:t>
            </a:r>
            <a:r>
              <a:rPr lang="ru-RU" sz="2400" dirty="0" smtClean="0">
                <a:solidFill>
                  <a:schemeClr val="bg2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	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Требования к результатам обучения сформулированы в виде: личностных, </a:t>
            </a:r>
            <a:r>
              <a:rPr lang="ru-RU" sz="2000" dirty="0" err="1" smtClean="0">
                <a:solidFill>
                  <a:schemeClr val="bg2"/>
                </a:solidFill>
              </a:rPr>
              <a:t>метапредметных</a:t>
            </a:r>
            <a:r>
              <a:rPr lang="ru-RU" sz="2000" dirty="0" smtClean="0">
                <a:solidFill>
                  <a:schemeClr val="bg2"/>
                </a:solidFill>
              </a:rPr>
              <a:t> и предметных результатов.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личностных</a:t>
            </a:r>
            <a:r>
              <a:rPr lang="ru-RU" sz="2000" dirty="0" smtClean="0">
                <a:solidFill>
                  <a:schemeClr val="bg2"/>
                </a:solidFill>
              </a:rPr>
              <a:t>, включающих готовность и способность обучающихся к саморазвитию, </a:t>
            </a:r>
            <a:r>
              <a:rPr lang="ru-RU" sz="2000" dirty="0" err="1" smtClean="0">
                <a:solidFill>
                  <a:schemeClr val="bg2"/>
                </a:solidFill>
              </a:rPr>
              <a:t>сформированность</a:t>
            </a:r>
            <a:r>
              <a:rPr lang="ru-RU" sz="2000" dirty="0" smtClean="0">
                <a:solidFill>
                  <a:schemeClr val="bg2"/>
                </a:solidFill>
              </a:rPr>
              <a:t> мотивации к обучению и познанию, ценностно-смысловые установки обучающихся, отражающие их индивидуально-личностные позиции, социальные компетенции, личностные качества; </a:t>
            </a:r>
            <a:r>
              <a:rPr lang="ru-RU" sz="2000" dirty="0" err="1" smtClean="0">
                <a:solidFill>
                  <a:schemeClr val="bg2"/>
                </a:solidFill>
              </a:rPr>
              <a:t>сформированность</a:t>
            </a:r>
            <a:r>
              <a:rPr lang="ru-RU" sz="2000" dirty="0" smtClean="0">
                <a:solidFill>
                  <a:schemeClr val="bg2"/>
                </a:solidFill>
              </a:rPr>
              <a:t> основ гражданской идентичности;</a:t>
            </a:r>
          </a:p>
          <a:p>
            <a:r>
              <a:rPr lang="ru-RU" sz="2000" b="1" u="sng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000" b="1" u="sng" dirty="0" smtClean="0">
                <a:solidFill>
                  <a:srgbClr val="C00000"/>
                </a:solidFill>
              </a:rPr>
              <a:t>,</a:t>
            </a:r>
            <a:r>
              <a:rPr lang="ru-RU" sz="2000" dirty="0" smtClean="0">
                <a:solidFill>
                  <a:schemeClr val="bg2"/>
                </a:solidFill>
              </a:rPr>
              <a:t> включающих освоение обучающимися универсальных учебных действий (познавательных, регулятивных и коммуникативных), обеспечивающих овладение ключевыми компетенциями, составляющими основу умения учиться, и </a:t>
            </a:r>
            <a:r>
              <a:rPr lang="ru-RU" sz="2000" dirty="0" err="1" smtClean="0">
                <a:solidFill>
                  <a:schemeClr val="bg2"/>
                </a:solidFill>
              </a:rPr>
              <a:t>межпредметными</a:t>
            </a:r>
            <a:r>
              <a:rPr lang="ru-RU" sz="2000" dirty="0" smtClean="0">
                <a:solidFill>
                  <a:schemeClr val="bg2"/>
                </a:solidFill>
              </a:rPr>
              <a:t> понятиями;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предметных</a:t>
            </a:r>
            <a:r>
              <a:rPr lang="ru-RU" sz="2000" dirty="0" smtClean="0">
                <a:solidFill>
                  <a:schemeClr val="bg2"/>
                </a:solidFill>
              </a:rPr>
              <a:t>, включающих освоенный обучающимися в ходе изучения учебного предмета опыт специфической для данной предметной области деятельности по получению нового знания, его преобразованию и применению, а также систему основополагающих элементов научного знания, лежащих в основе современной научной картины мира.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715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Образовательные стандарты второго поколения предъявляют новые требования к системе обучения в образовательной школе. В связи с этим необходимы новые подходы к организации учебного процесса. Одним из них может быть конструирование и решение </a:t>
            </a:r>
            <a:r>
              <a:rPr lang="ru-RU" b="1" dirty="0" smtClean="0">
                <a:solidFill>
                  <a:schemeClr val="bg1"/>
                </a:solidFill>
              </a:rPr>
              <a:t>проектных задач в </a:t>
            </a:r>
            <a:r>
              <a:rPr lang="ru-RU" b="1" dirty="0" smtClean="0">
                <a:solidFill>
                  <a:schemeClr val="bg1"/>
                </a:solidFill>
              </a:rPr>
              <a:t>средней </a:t>
            </a:r>
            <a:r>
              <a:rPr lang="ru-RU" b="1" dirty="0" smtClean="0">
                <a:solidFill>
                  <a:schemeClr val="bg1"/>
                </a:solidFill>
              </a:rPr>
              <a:t>школе</a:t>
            </a:r>
            <a:r>
              <a:rPr lang="ru-RU" dirty="0" smtClean="0">
                <a:solidFill>
                  <a:schemeClr val="bg1"/>
                </a:solidFill>
              </a:rPr>
              <a:t>, являющимися стартом для проектной деятельности в дальнейшем.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428868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Проектная деятельность обучающихся </a:t>
            </a:r>
            <a:r>
              <a:rPr lang="ru-RU" dirty="0" smtClean="0">
                <a:solidFill>
                  <a:schemeClr val="bg1"/>
                </a:solidFill>
              </a:rPr>
              <a:t>- совместная учебно-познавательная, творческая или игровая деятельность учащихся, имеющая общую цель, согласованные методы, способы деятельности, направленная на достижение общего результата деятельности. Непременным условием проектной деятельности является наличие заранее выработанных представлений о конечном продукте деятельности, этапов проектирования (выработка концепции, определение целей и задач проекта, доступных и оптимальных ресурсов деятельности, создание плана, программ, организация деятельности по реализации проекта) и реализации проекта, включая его осмысление и рефлексию результатов деятельности.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Стандарт предполагает реализацию в образовательном учреждении как урочной, так и внеурочной деятельности. Внеурочная деятельность организуется по направлениям развития личности (спортивно-оздоровительное, духовно-нравственное, социальное, </a:t>
            </a:r>
            <a:r>
              <a:rPr lang="ru-RU" sz="2000" dirty="0" err="1" smtClean="0">
                <a:solidFill>
                  <a:schemeClr val="bg1"/>
                </a:solidFill>
              </a:rPr>
              <a:t>общеинтеллектуальное</a:t>
            </a:r>
            <a:r>
              <a:rPr lang="ru-RU" sz="2000" dirty="0" smtClean="0">
                <a:solidFill>
                  <a:schemeClr val="bg1"/>
                </a:solidFill>
              </a:rPr>
              <a:t>, общекультурное).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Содержание занятий должно формироваться с учетом пожеланий обучающихся и их родителей (законных представителей).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Во внеурочную деятельность могут входить: </a:t>
            </a:r>
            <a:r>
              <a:rPr lang="ru-RU" sz="2000" dirty="0" smtClean="0">
                <a:solidFill>
                  <a:schemeClr val="bg1"/>
                </a:solidFill>
              </a:rPr>
              <a:t>индивидуальные </a:t>
            </a:r>
            <a:r>
              <a:rPr lang="ru-RU" sz="2000" dirty="0" smtClean="0">
                <a:solidFill>
                  <a:schemeClr val="bg1"/>
                </a:solidFill>
              </a:rPr>
              <a:t>занятия учителя с детьми, требующими психолого-педагогической и коррекционной </a:t>
            </a:r>
            <a:r>
              <a:rPr lang="ru-RU" sz="2000" dirty="0" smtClean="0">
                <a:solidFill>
                  <a:schemeClr val="bg1"/>
                </a:solidFill>
              </a:rPr>
              <a:t>поддержки, </a:t>
            </a:r>
            <a:r>
              <a:rPr lang="ru-RU" sz="2000" dirty="0" smtClean="0">
                <a:solidFill>
                  <a:schemeClr val="bg1"/>
                </a:solidFill>
              </a:rPr>
              <a:t>индивидуальные и групповые консультации (в том числе - дистанционные) для детей различных категорий, экскурсии, кружки, секции, круглые столы, конференции, диспуты, школьные научные общества, олимпиады, соревнования, поисковые и научные исследования и т.д.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Содержание внеурочной деятельности должно быть отражено в основной образовательной программе образовательного учреждения.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Время, отведенное на внеурочную деятельность, не входит в предельно допустимую нагрузку обучающихся.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        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387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178698"/>
          </a:xfrm>
        </p:spPr>
        <p:txBody>
          <a:bodyPr>
            <a:noAutofit/>
          </a:bodyPr>
          <a:lstStyle/>
          <a:p>
            <a:pPr marL="180000" algn="ctr"/>
            <a:r>
              <a:rPr lang="ru-RU" sz="4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Особенностью обучения Ваших детей является то, что </a:t>
            </a:r>
            <a:r>
              <a:rPr lang="ru-RU" sz="4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они </a:t>
            </a:r>
            <a:r>
              <a:rPr lang="ru-RU" sz="4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                                5 </a:t>
            </a:r>
            <a:r>
              <a:rPr lang="ru-RU" sz="4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класса </a:t>
            </a:r>
            <a:r>
              <a:rPr lang="ru-RU" sz="4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начинают учиться согласно нового Федерального государственного образовательного стандарта (ФГОС). </a:t>
            </a:r>
            <a:br>
              <a:rPr lang="ru-RU" sz="4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же это такое и в чем коренное отличие обучения по старой программе и согласно ФГОС?</a:t>
            </a:r>
            <a:endParaRPr lang="ru-RU" sz="4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2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89654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Формирование готовности к саморазвитию и непрерывному образованию.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Проектирование и конструирование социальной среды развития обучающихся.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Активная учебно-познавательная деятельность обучающихся.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Построение образовательного процесса с учетом особенностей обучающихся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Разберем на примерах.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стандарта –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системно-деятельностный подход</a:t>
            </a:r>
          </a:p>
        </p:txBody>
      </p:sp>
    </p:spTree>
    <p:extLst>
      <p:ext uri="{BB962C8B-B14F-4D97-AF65-F5344CB8AC3E}">
        <p14:creationId xmlns:p14="http://schemas.microsoft.com/office/powerpoint/2010/main" xmlns="" val="13356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8928992" cy="360040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Умение ставить цель и добиваться ее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Умение общаться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Умение адаптироваться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 ситуации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Уметь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заботиться о других, быть нравственным человеком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Сохранить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здоровье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137538"/>
            <a:ext cx="8229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Какие основные качества мы хотели бы видеть у своего ребенка по окончании школы, чтобы в современной жизни он был успешен?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21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дать хорошие, прочные знания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Но нам после школы приходилось часто слышать: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«Забудьте то, чему вас учили в школе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Школа учит не тому, что нужно в жизни!»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 ответ мы говорили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«А этого мы не проходили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...»</a:t>
            </a:r>
          </a:p>
          <a:p>
            <a:pPr marL="0" indent="0" algn="ctr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современном обществе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главными стали не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только знания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но и умение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ими пользоваться!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ts val="0"/>
              </a:spcBef>
            </a:pPr>
            <a:r>
              <a:rPr lang="ru-RU" sz="3200" b="1" kern="0" dirty="0">
                <a:latin typeface="Arial" pitchFamily="34" charset="0"/>
                <a:cs typeface="Arial" pitchFamily="34" charset="0"/>
              </a:rPr>
              <a:t>Вспомним, когда мы учились, главной задачей школы считалось…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924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учили нас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970784" cy="39604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.Учитель </a:t>
            </a: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объявляет новую тему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2.Учитель </a:t>
            </a: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проверяет домашнее задание. Ученик «выучил – пересказал».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3.Учитель </a:t>
            </a: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объясняет новую тему («сиди и слушай!»).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4.Учитель проверяет, как поняли 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(«</a:t>
            </a: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повтори!»).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196752"/>
            <a:ext cx="4041775" cy="39604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1.Учитель создает ситуацию. Ученики называют тему, вопрос.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2.Ученики сами вспоминают знания, которые пригодятся.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3.Ученики сами открывают новые знания (в диалоге с учителем, в учебнике).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4.Ученики делают вывод по теме.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860032" y="116632"/>
            <a:ext cx="4041775" cy="9998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будут учиться наши дети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323528" y="5553591"/>
            <a:ext cx="4040188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 заставляйте ребенка заучивать учебник и искать готовые ответы! </a:t>
            </a:r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4996549" y="573015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Текст нужно понять и уметь использовать!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36" y="5085184"/>
            <a:ext cx="50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549" y="5085184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34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учили нас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970784" cy="28083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учебнике всегда есть один правильный ответ!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учебнике излагается одна «правильная» точка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зрения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196752"/>
            <a:ext cx="4041775" cy="280831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Часто в учебнике нет готового ответа, его надо создать самим, опираясь на текст.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Почти на любой творческий вопрос может быть несколько правильных ответов.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860032" y="116632"/>
            <a:ext cx="4041775" cy="9998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будут учиться наши дети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323528" y="5553591"/>
            <a:ext cx="4040188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Нельзя останавливать ребенка словами: «Мал еще, взрослые лучше знают!»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36" y="4387218"/>
            <a:ext cx="50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екст 6"/>
          <p:cNvSpPr txBox="1">
            <a:spLocks/>
          </p:cNvSpPr>
          <p:nvPr/>
        </p:nvSpPr>
        <p:spPr>
          <a:xfrm>
            <a:off x="4996549" y="573015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Поддержите ребенка, если он высказывает и аргументирует свою точку зрения.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549" y="4387218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10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учили нас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970784" cy="20882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«Если не успел что-то сделать на уроке – дома с родителями разберешься».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196752"/>
            <a:ext cx="4041775" cy="20882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Домашнее задание – это способ развития самостоятельности.</a:t>
            </a:r>
          </a:p>
          <a:p>
            <a:pPr marL="0" indent="0"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860032" y="116632"/>
            <a:ext cx="4041775" cy="9998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будут учиться наши дети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323528" y="5553591"/>
            <a:ext cx="4040188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 надо делать за ребенка домашнее задание и другие дела, которые он может сделать сам.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4996549" y="573015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Поддержите стремление ребенка быть самостоятельным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35" y="4221088"/>
            <a:ext cx="50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548" y="4221088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родительское собрание\РС Лена\Рисунок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622" y="2249255"/>
            <a:ext cx="2156370" cy="22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24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учили нас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970784" cy="26642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Об успехах ребенка судят по отметкам, которые поставил учитель.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Все делятся на  отличников, хорошистов, троечников и двоечников.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196752"/>
            <a:ext cx="4041775" cy="26642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Оценка может быть и без отметки (без «5»,«4»,«3»,«2»)!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Дети могут оценивать себя сами!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Каждый может быть лучшим в чем-то своем! </a:t>
            </a:r>
          </a:p>
          <a:p>
            <a:pPr marL="0" indent="0"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860032" y="116632"/>
            <a:ext cx="4041775" cy="9998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будут учиться наши дети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323528" y="5226096"/>
            <a:ext cx="4040188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 судите об успехах ребенка по одним отметкам.</a:t>
            </a:r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4996549" y="573015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Поддержите любой успех ребенка, его продвижение к лучшему.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35" y="4221088"/>
            <a:ext cx="50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548" y="4221088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47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804</TotalTime>
  <Words>816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Что такое ФГОС 2 поколения.</vt:lpstr>
      <vt:lpstr>Особенностью обучения Ваших детей является то, что они с                                 5 класса начинают учиться согласно нового Федерального государственного образовательного стандарта (ФГОС).  Что же это такое и в чем коренное отличие обучения по старой программе и согласно ФГОС?</vt:lpstr>
      <vt:lpstr>Основа стандарта –  системно-деятельностный подход</vt:lpstr>
      <vt:lpstr>Какие основные качества мы хотели бы видеть у своего ребенка по окончании школы, чтобы в современной жизни он был успешен?  </vt:lpstr>
      <vt:lpstr>Вспомним, когда мы учились, главной задачей школы считалось…  </vt:lpstr>
      <vt:lpstr>Слайд 6</vt:lpstr>
      <vt:lpstr>Слайд 7</vt:lpstr>
      <vt:lpstr>Слайд 8</vt:lpstr>
      <vt:lpstr>Слайд 9</vt:lpstr>
      <vt:lpstr>В чём заключается новизна ФГОС для отечественного образования?  Прежде всего, осуществится переход от школы информационно-трансляционной к школе деятельностной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5 класс</dc:title>
  <dc:creator>User</dc:creator>
  <cp:lastModifiedBy>Admin</cp:lastModifiedBy>
  <cp:revision>44</cp:revision>
  <dcterms:created xsi:type="dcterms:W3CDTF">2013-08-24T07:28:30Z</dcterms:created>
  <dcterms:modified xsi:type="dcterms:W3CDTF">2016-02-08T18:01:23Z</dcterms:modified>
</cp:coreProperties>
</file>