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3" r:id="rId8"/>
    <p:sldId id="262" r:id="rId9"/>
    <p:sldId id="281" r:id="rId10"/>
    <p:sldId id="261" r:id="rId11"/>
    <p:sldId id="264" r:id="rId12"/>
    <p:sldId id="265" r:id="rId13"/>
    <p:sldId id="266" r:id="rId14"/>
    <p:sldId id="268" r:id="rId15"/>
    <p:sldId id="272" r:id="rId16"/>
    <p:sldId id="274" r:id="rId17"/>
    <p:sldId id="275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6" autoAdjust="0"/>
    <p:restoredTop sz="95652" autoAdjust="0"/>
  </p:normalViewPr>
  <p:slideViewPr>
    <p:cSldViewPr>
      <p:cViewPr>
        <p:scale>
          <a:sx n="75" d="100"/>
          <a:sy n="75" d="100"/>
        </p:scale>
        <p:origin x="-262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рисование</a:t>
            </a:r>
            <a:endParaRPr lang="ru-RU" dirty="0"/>
          </a:p>
        </c:rich>
      </c:tx>
      <c:layout>
        <c:manualLayout>
          <c:xMode val="edge"/>
          <c:yMode val="edge"/>
          <c:x val="0.28968503080670277"/>
          <c:y val="8.8888266748789344E-2"/>
        </c:manualLayout>
      </c:layout>
    </c:title>
    <c:plotArea>
      <c:layout>
        <c:manualLayout>
          <c:layoutTarget val="inner"/>
          <c:xMode val="edge"/>
          <c:yMode val="edge"/>
          <c:x val="0.17625315766011193"/>
          <c:y val="0.27275049693440512"/>
          <c:w val="0.44627244291725443"/>
          <c:h val="0.547560753955468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40</c:v>
                </c:pt>
                <c:pt idx="2">
                  <c:v>30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202819450054952"/>
          <c:y val="0.45162111328577381"/>
          <c:w val="0.23013850633254868"/>
          <c:h val="0.29602091535433162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связная</a:t>
            </a:r>
            <a:r>
              <a:rPr lang="ru-RU" baseline="0" dirty="0" smtClean="0"/>
              <a:t> речь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«Рисование"</a:t>
            </a:r>
            <a:endParaRPr lang="ru-RU" sz="2000" dirty="0"/>
          </a:p>
        </c:rich>
      </c:tx>
      <c:layout>
        <c:manualLayout>
          <c:xMode val="edge"/>
          <c:yMode val="edge"/>
          <c:x val="0.25155350327090181"/>
          <c:y val="2.06716899415788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874606885224459"/>
          <c:y val="0.41916620494466877"/>
          <c:w val="0.23903186446055788"/>
          <c:h val="0.3022350817133997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A45B3-17AA-4791-AB84-DF747FBBFC1D}" type="doc">
      <dgm:prSet loTypeId="urn:microsoft.com/office/officeart/2005/8/layout/radial1" loCatId="cycle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624AC12-BFBD-4964-9C13-3B05C64F96B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Родитель</a:t>
          </a:r>
          <a:endParaRPr lang="ru-RU" sz="1400" dirty="0"/>
        </a:p>
      </dgm:t>
    </dgm:pt>
    <dgm:pt modelId="{49AFBED4-7FC7-4273-B841-BA1795D6ADED}" type="parTrans" cxnId="{398CB5E5-45F3-4557-A8CB-14D58B21650E}">
      <dgm:prSet/>
      <dgm:spPr/>
      <dgm:t>
        <a:bodyPr/>
        <a:lstStyle/>
        <a:p>
          <a:endParaRPr lang="ru-RU"/>
        </a:p>
      </dgm:t>
    </dgm:pt>
    <dgm:pt modelId="{20BB5D06-F4CF-4397-9CD1-A54A21FF7674}" type="sibTrans" cxnId="{398CB5E5-45F3-4557-A8CB-14D58B21650E}">
      <dgm:prSet/>
      <dgm:spPr/>
      <dgm:t>
        <a:bodyPr/>
        <a:lstStyle/>
        <a:p>
          <a:endParaRPr lang="ru-RU"/>
        </a:p>
      </dgm:t>
    </dgm:pt>
    <dgm:pt modelId="{CE07AF3C-BCB1-467E-9009-F6454F887B9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Консультации </a:t>
          </a:r>
          <a:endParaRPr lang="ru-RU" sz="1400" dirty="0"/>
        </a:p>
      </dgm:t>
    </dgm:pt>
    <dgm:pt modelId="{BA8C07C6-AD3E-4E23-9DBC-31828294B541}" type="parTrans" cxnId="{9167D739-BDC5-4879-A86B-2E539400D75D}">
      <dgm:prSet/>
      <dgm:spPr/>
      <dgm:t>
        <a:bodyPr/>
        <a:lstStyle/>
        <a:p>
          <a:endParaRPr lang="ru-RU"/>
        </a:p>
      </dgm:t>
    </dgm:pt>
    <dgm:pt modelId="{9583F271-9AEF-49F0-8681-7D4B9D40DC1A}" type="sibTrans" cxnId="{9167D739-BDC5-4879-A86B-2E539400D75D}">
      <dgm:prSet/>
      <dgm:spPr/>
      <dgm:t>
        <a:bodyPr/>
        <a:lstStyle/>
        <a:p>
          <a:endParaRPr lang="ru-RU"/>
        </a:p>
      </dgm:t>
    </dgm:pt>
    <dgm:pt modelId="{06708404-570E-40C5-B87E-29D5D415EAC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Мастер - класс</a:t>
          </a:r>
          <a:endParaRPr lang="ru-RU" sz="1400" dirty="0"/>
        </a:p>
      </dgm:t>
    </dgm:pt>
    <dgm:pt modelId="{8388A101-8CFA-4BA6-9545-CAD0D9164215}" type="parTrans" cxnId="{4C2244D8-C273-4F93-96D8-E2CA0304FE1B}">
      <dgm:prSet/>
      <dgm:spPr/>
      <dgm:t>
        <a:bodyPr/>
        <a:lstStyle/>
        <a:p>
          <a:endParaRPr lang="ru-RU"/>
        </a:p>
      </dgm:t>
    </dgm:pt>
    <dgm:pt modelId="{E6CAF604-B9D7-4C4E-9E9D-E1CE5671FC3C}" type="sibTrans" cxnId="{4C2244D8-C273-4F93-96D8-E2CA0304FE1B}">
      <dgm:prSet/>
      <dgm:spPr/>
      <dgm:t>
        <a:bodyPr/>
        <a:lstStyle/>
        <a:p>
          <a:endParaRPr lang="ru-RU"/>
        </a:p>
      </dgm:t>
    </dgm:pt>
    <dgm:pt modelId="{150C41B1-98EC-489D-9719-9358B60A596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Рекламно – информационная работа</a:t>
          </a:r>
          <a:endParaRPr lang="ru-RU" sz="1400" dirty="0"/>
        </a:p>
      </dgm:t>
    </dgm:pt>
    <dgm:pt modelId="{C38F25C3-27D4-4DE3-A577-B257B4894473}" type="parTrans" cxnId="{BD4C6EA1-6FD0-4347-A124-F344C2C92C5A}">
      <dgm:prSet/>
      <dgm:spPr/>
      <dgm:t>
        <a:bodyPr/>
        <a:lstStyle/>
        <a:p>
          <a:endParaRPr lang="ru-RU"/>
        </a:p>
      </dgm:t>
    </dgm:pt>
    <dgm:pt modelId="{8EED7213-36A6-4AB4-85CD-E1B577B911DC}" type="sibTrans" cxnId="{BD4C6EA1-6FD0-4347-A124-F344C2C92C5A}">
      <dgm:prSet/>
      <dgm:spPr/>
      <dgm:t>
        <a:bodyPr/>
        <a:lstStyle/>
        <a:p>
          <a:endParaRPr lang="ru-RU"/>
        </a:p>
      </dgm:t>
    </dgm:pt>
    <dgm:pt modelId="{7D770E87-4967-4421-A43B-BFA34C2F190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Совместная деятельность родителей и детей дома</a:t>
          </a:r>
          <a:endParaRPr lang="ru-RU" sz="1400" dirty="0"/>
        </a:p>
      </dgm:t>
    </dgm:pt>
    <dgm:pt modelId="{F09DC1F9-6D93-45F1-A5CF-DC698A4300CB}" type="parTrans" cxnId="{22ED0FFB-96D3-4DA7-8521-12437551F43B}">
      <dgm:prSet/>
      <dgm:spPr/>
      <dgm:t>
        <a:bodyPr/>
        <a:lstStyle/>
        <a:p>
          <a:endParaRPr lang="ru-RU"/>
        </a:p>
      </dgm:t>
    </dgm:pt>
    <dgm:pt modelId="{92E6633F-4A44-407E-A230-1993106468A5}" type="sibTrans" cxnId="{22ED0FFB-96D3-4DA7-8521-12437551F43B}">
      <dgm:prSet/>
      <dgm:spPr/>
      <dgm:t>
        <a:bodyPr/>
        <a:lstStyle/>
        <a:p>
          <a:endParaRPr lang="ru-RU"/>
        </a:p>
      </dgm:t>
    </dgm:pt>
    <dgm:pt modelId="{7E56C0ED-DFBF-4203-856F-84B0AF8164ED}">
      <dgm:prSet phldrT="[Текст]" custScaleX="141085" custScaleY="10228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A29F158-B84F-4D83-AEE8-EE9BA0404050}" type="parTrans" cxnId="{D954715C-9F09-4EDE-AE4D-677D0357FE94}">
      <dgm:prSet/>
      <dgm:spPr/>
      <dgm:t>
        <a:bodyPr/>
        <a:lstStyle/>
        <a:p>
          <a:endParaRPr lang="ru-RU"/>
        </a:p>
      </dgm:t>
    </dgm:pt>
    <dgm:pt modelId="{17F65E3F-4875-43E6-BD89-CEE0BB42B9A0}" type="sibTrans" cxnId="{D954715C-9F09-4EDE-AE4D-677D0357FE94}">
      <dgm:prSet/>
      <dgm:spPr/>
      <dgm:t>
        <a:bodyPr/>
        <a:lstStyle/>
        <a:p>
          <a:endParaRPr lang="ru-RU"/>
        </a:p>
      </dgm:t>
    </dgm:pt>
    <dgm:pt modelId="{32A20047-AA42-439F-BB15-50BB78265C3E}">
      <dgm:prSet phldrT="[Текст]" custScaleX="141085" custScaleY="102286"/>
      <dgm:spPr>
        <a:prstGeom prst="roundRect">
          <a:avLst/>
        </a:prstGeom>
      </dgm:spPr>
      <dgm:t>
        <a:bodyPr/>
        <a:lstStyle/>
        <a:p>
          <a:endParaRPr lang="ru-RU" dirty="0"/>
        </a:p>
      </dgm:t>
    </dgm:pt>
    <dgm:pt modelId="{1CFEAF22-624C-478C-820B-5E8D09B89945}" type="parTrans" cxnId="{504974C3-DB89-434F-AA21-7BCD03DF5ECF}">
      <dgm:prSet/>
      <dgm:spPr/>
      <dgm:t>
        <a:bodyPr/>
        <a:lstStyle/>
        <a:p>
          <a:endParaRPr lang="ru-RU"/>
        </a:p>
      </dgm:t>
    </dgm:pt>
    <dgm:pt modelId="{888F6250-8C22-4580-9980-FC2A1146132A}" type="sibTrans" cxnId="{504974C3-DB89-434F-AA21-7BCD03DF5ECF}">
      <dgm:prSet/>
      <dgm:spPr/>
      <dgm:t>
        <a:bodyPr/>
        <a:lstStyle/>
        <a:p>
          <a:endParaRPr lang="ru-RU"/>
        </a:p>
      </dgm:t>
    </dgm:pt>
    <dgm:pt modelId="{D2EFB886-F3DC-475A-A138-0DD9F4F05647}">
      <dgm:prSet custScaleX="142189" custScaleY="83160" custRadScaleRad="111574" custRadScaleInc="8911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48C55C-C980-4A36-8DF5-B72073C4A74B}" type="parTrans" cxnId="{CFC73C21-5DB2-4436-BBB0-F4FFCF47E740}">
      <dgm:prSet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770CD742-8593-4335-B9BB-1E25297F0B57}" type="sibTrans" cxnId="{CFC73C21-5DB2-4436-BBB0-F4FFCF47E740}">
      <dgm:prSet/>
      <dgm:spPr/>
      <dgm:t>
        <a:bodyPr/>
        <a:lstStyle/>
        <a:p>
          <a:endParaRPr lang="ru-RU"/>
        </a:p>
      </dgm:t>
    </dgm:pt>
    <dgm:pt modelId="{34C798A1-8B09-4C8A-BAFE-E8ACC8BE89B9}">
      <dgm:prSet custScaleX="142189" custScaleY="83160" custRadScaleRad="111574" custRadScaleInc="8911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9150A7-5E75-461A-8739-B0103085494B}" type="parTrans" cxnId="{3FE3485B-3501-43B6-8B31-30D6E91130C5}">
      <dgm:prSet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22EE85D-C68A-426D-BD56-FCF44967D243}" type="sibTrans" cxnId="{3FE3485B-3501-43B6-8B31-30D6E91130C5}">
      <dgm:prSet/>
      <dgm:spPr/>
      <dgm:t>
        <a:bodyPr/>
        <a:lstStyle/>
        <a:p>
          <a:endParaRPr lang="ru-RU"/>
        </a:p>
      </dgm:t>
    </dgm:pt>
    <dgm:pt modelId="{0D5F0070-94D9-4FD4-A9AC-E11A860D0589}">
      <dgm:prSet custScaleX="142189" custScaleY="83160" custRadScaleRad="111574" custRadScaleInc="8911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6F4337-FBEA-4C6B-97AE-71AAFEA4D9AE}" type="parTrans" cxnId="{04A34096-9E23-4676-B59D-BF46D6D1A33E}">
      <dgm:prSet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BFF08BFE-DDBE-4B03-96B8-2C26C65F5BF2}" type="sibTrans" cxnId="{04A34096-9E23-4676-B59D-BF46D6D1A33E}">
      <dgm:prSet/>
      <dgm:spPr/>
      <dgm:t>
        <a:bodyPr/>
        <a:lstStyle/>
        <a:p>
          <a:endParaRPr lang="ru-RU"/>
        </a:p>
      </dgm:t>
    </dgm:pt>
    <dgm:pt modelId="{75778021-8CCF-4056-82E4-5350004A4FB3}">
      <dgm:prSet custScaleX="133608" custScaleY="102286" custRadScaleRad="105599" custRadScaleInc="22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2C30DB9-8540-4EA6-BC29-2D4CE0B65A0C}" type="parTrans" cxnId="{C738BD61-4236-4081-88C0-AFD061430074}">
      <dgm:prSet/>
      <dgm:spPr/>
      <dgm:t>
        <a:bodyPr/>
        <a:lstStyle/>
        <a:p>
          <a:endParaRPr lang="ru-RU"/>
        </a:p>
      </dgm:t>
    </dgm:pt>
    <dgm:pt modelId="{1DF7AFCD-CC49-4A11-A904-C2BB67BD07D2}" type="sibTrans" cxnId="{C738BD61-4236-4081-88C0-AFD061430074}">
      <dgm:prSet/>
      <dgm:spPr/>
      <dgm:t>
        <a:bodyPr/>
        <a:lstStyle/>
        <a:p>
          <a:endParaRPr lang="ru-RU"/>
        </a:p>
      </dgm:t>
    </dgm:pt>
    <dgm:pt modelId="{4B47DE06-B8DE-465B-9E5B-7D0338501AE0}" type="pres">
      <dgm:prSet presAssocID="{55AA45B3-17AA-4791-AB84-DF747FBBFC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A2250-E91F-4B0A-A5AD-C723A9DDD714}" type="pres">
      <dgm:prSet presAssocID="{7624AC12-BFBD-4964-9C13-3B05C64F96BA}" presName="centerShape" presStyleLbl="node0" presStyleIdx="0" presStyleCnt="1" custScaleX="120708" custLinFactNeighborX="1334" custLinFactNeighborY="798"/>
      <dgm:spPr/>
      <dgm:t>
        <a:bodyPr/>
        <a:lstStyle/>
        <a:p>
          <a:endParaRPr lang="ru-RU"/>
        </a:p>
      </dgm:t>
    </dgm:pt>
    <dgm:pt modelId="{740C5216-73CA-4499-BFB1-4291763C227A}" type="pres">
      <dgm:prSet presAssocID="{BA8C07C6-AD3E-4E23-9DBC-31828294B541}" presName="Name9" presStyleLbl="parChTrans1D2" presStyleIdx="0" presStyleCnt="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E3C7F46B-323E-4BF0-84F0-381174D03CD0}" type="pres">
      <dgm:prSet presAssocID="{BA8C07C6-AD3E-4E23-9DBC-31828294B54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66B69D-7FDF-4FC2-B7B3-070254B52D4E}" type="pres">
      <dgm:prSet presAssocID="{CE07AF3C-BCB1-467E-9009-F6454F887B9D}" presName="node" presStyleLbl="node1" presStyleIdx="0" presStyleCnt="4" custScaleX="142189" custScaleY="83160" custRadScaleRad="111574" custRadScaleInc="891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9D2638-A176-4E38-995F-EA7F7A4996F1}" type="pres">
      <dgm:prSet presAssocID="{C38F25C3-27D4-4DE3-A577-B257B4894473}" presName="Name9" presStyleLbl="parChTrans1D2" presStyleIdx="1" presStyleCnt="4"/>
      <dgm:spPr/>
      <dgm:t>
        <a:bodyPr/>
        <a:lstStyle/>
        <a:p>
          <a:endParaRPr lang="ru-RU"/>
        </a:p>
      </dgm:t>
    </dgm:pt>
    <dgm:pt modelId="{86939B20-44E1-43EC-B786-2C56D4055A79}" type="pres">
      <dgm:prSet presAssocID="{C38F25C3-27D4-4DE3-A577-B257B489447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31B80E1-6B01-45CA-98F5-9C4391C90812}" type="pres">
      <dgm:prSet presAssocID="{150C41B1-98EC-489D-9719-9358B60A5962}" presName="node" presStyleLbl="node1" presStyleIdx="1" presStyleCnt="4" custScaleX="140421" custRadScaleRad="124246" custRadScaleInc="248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124279-A9E4-4CCE-8708-6025386B5CB4}" type="pres">
      <dgm:prSet presAssocID="{8388A101-8CFA-4BA6-9545-CAD0D9164215}" presName="Name9" presStyleLbl="parChTrans1D2" presStyleIdx="2" presStyleCnt="4"/>
      <dgm:spPr/>
      <dgm:t>
        <a:bodyPr/>
        <a:lstStyle/>
        <a:p>
          <a:endParaRPr lang="ru-RU"/>
        </a:p>
      </dgm:t>
    </dgm:pt>
    <dgm:pt modelId="{1739F7D4-5A5D-4A4D-A232-F0D083EEB05B}" type="pres">
      <dgm:prSet presAssocID="{8388A101-8CFA-4BA6-9545-CAD0D916421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9E77425-22F8-4A97-BEBC-6CFC074E4673}" type="pres">
      <dgm:prSet presAssocID="{06708404-570E-40C5-B87E-29D5D415EACF}" presName="node" presStyleLbl="node1" presStyleIdx="2" presStyleCnt="4" custScaleX="133608" custScaleY="102286" custRadScaleRad="105599" custRadScaleInc="2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FF6CEC-0BAD-4E4E-912C-297BAF2D784E}" type="pres">
      <dgm:prSet presAssocID="{F09DC1F9-6D93-45F1-A5CF-DC698A4300CB}" presName="Name9" presStyleLbl="parChTrans1D2" presStyleIdx="3" presStyleCnt="4"/>
      <dgm:spPr/>
      <dgm:t>
        <a:bodyPr/>
        <a:lstStyle/>
        <a:p>
          <a:endParaRPr lang="ru-RU"/>
        </a:p>
      </dgm:t>
    </dgm:pt>
    <dgm:pt modelId="{9A0AA7C7-28C3-474C-A532-110E622A18B1}" type="pres">
      <dgm:prSet presAssocID="{F09DC1F9-6D93-45F1-A5CF-DC698A4300C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D758EA6-F4FC-4266-9678-0A83BE1FF90F}" type="pres">
      <dgm:prSet presAssocID="{7D770E87-4967-4421-A43B-BFA34C2F1906}" presName="node" presStyleLbl="node1" presStyleIdx="3" presStyleCnt="4" custScaleX="147388" custScaleY="102286" custRadScaleRad="121177" custRadScaleInc="-270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FE3485B-3501-43B6-8B31-30D6E91130C5}" srcId="{55AA45B3-17AA-4791-AB84-DF747FBBFC1D}" destId="{34C798A1-8B09-4C8A-BAFE-E8ACC8BE89B9}" srcOrd="4" destOrd="0" parTransId="{429150A7-5E75-461A-8739-B0103085494B}" sibTransId="{A22EE85D-C68A-426D-BD56-FCF44967D243}"/>
    <dgm:cxn modelId="{49D1715E-62AD-4020-9E6A-6141DCA341B3}" type="presOf" srcId="{CE07AF3C-BCB1-467E-9009-F6454F887B9D}" destId="{2A66B69D-7FDF-4FC2-B7B3-070254B52D4E}" srcOrd="0" destOrd="0" presId="urn:microsoft.com/office/officeart/2005/8/layout/radial1"/>
    <dgm:cxn modelId="{22ED0FFB-96D3-4DA7-8521-12437551F43B}" srcId="{7624AC12-BFBD-4964-9C13-3B05C64F96BA}" destId="{7D770E87-4967-4421-A43B-BFA34C2F1906}" srcOrd="3" destOrd="0" parTransId="{F09DC1F9-6D93-45F1-A5CF-DC698A4300CB}" sibTransId="{92E6633F-4A44-407E-A230-1993106468A5}"/>
    <dgm:cxn modelId="{5DE59BE2-085F-439C-81C8-FC2B7606FA86}" type="presOf" srcId="{C38F25C3-27D4-4DE3-A577-B257B4894473}" destId="{86939B20-44E1-43EC-B786-2C56D4055A79}" srcOrd="1" destOrd="0" presId="urn:microsoft.com/office/officeart/2005/8/layout/radial1"/>
    <dgm:cxn modelId="{504974C3-DB89-434F-AA21-7BCD03DF5ECF}" srcId="{55AA45B3-17AA-4791-AB84-DF747FBBFC1D}" destId="{32A20047-AA42-439F-BB15-50BB78265C3E}" srcOrd="2" destOrd="0" parTransId="{1CFEAF22-624C-478C-820B-5E8D09B89945}" sibTransId="{888F6250-8C22-4580-9980-FC2A1146132A}"/>
    <dgm:cxn modelId="{7ECD19F8-5066-4FE5-8420-566576F13133}" type="presOf" srcId="{F09DC1F9-6D93-45F1-A5CF-DC698A4300CB}" destId="{5DFF6CEC-0BAD-4E4E-912C-297BAF2D784E}" srcOrd="0" destOrd="0" presId="urn:microsoft.com/office/officeart/2005/8/layout/radial1"/>
    <dgm:cxn modelId="{D954715C-9F09-4EDE-AE4D-677D0357FE94}" srcId="{55AA45B3-17AA-4791-AB84-DF747FBBFC1D}" destId="{7E56C0ED-DFBF-4203-856F-84B0AF8164ED}" srcOrd="1" destOrd="0" parTransId="{BA29F158-B84F-4D83-AEE8-EE9BA0404050}" sibTransId="{17F65E3F-4875-43E6-BD89-CEE0BB42B9A0}"/>
    <dgm:cxn modelId="{1FEDAC0C-8D1A-4EB2-9B09-CF45C5FBD868}" type="presOf" srcId="{BA8C07C6-AD3E-4E23-9DBC-31828294B541}" destId="{E3C7F46B-323E-4BF0-84F0-381174D03CD0}" srcOrd="1" destOrd="0" presId="urn:microsoft.com/office/officeart/2005/8/layout/radial1"/>
    <dgm:cxn modelId="{04A34096-9E23-4676-B59D-BF46D6D1A33E}" srcId="{55AA45B3-17AA-4791-AB84-DF747FBBFC1D}" destId="{0D5F0070-94D9-4FD4-A9AC-E11A860D0589}" srcOrd="5" destOrd="0" parTransId="{306F4337-FBEA-4C6B-97AE-71AAFEA4D9AE}" sibTransId="{BFF08BFE-DDBE-4B03-96B8-2C26C65F5BF2}"/>
    <dgm:cxn modelId="{398CB5E5-45F3-4557-A8CB-14D58B21650E}" srcId="{55AA45B3-17AA-4791-AB84-DF747FBBFC1D}" destId="{7624AC12-BFBD-4964-9C13-3B05C64F96BA}" srcOrd="0" destOrd="0" parTransId="{49AFBED4-7FC7-4273-B841-BA1795D6ADED}" sibTransId="{20BB5D06-F4CF-4397-9CD1-A54A21FF7674}"/>
    <dgm:cxn modelId="{4C2244D8-C273-4F93-96D8-E2CA0304FE1B}" srcId="{7624AC12-BFBD-4964-9C13-3B05C64F96BA}" destId="{06708404-570E-40C5-B87E-29D5D415EACF}" srcOrd="2" destOrd="0" parTransId="{8388A101-8CFA-4BA6-9545-CAD0D9164215}" sibTransId="{E6CAF604-B9D7-4C4E-9E9D-E1CE5671FC3C}"/>
    <dgm:cxn modelId="{CAC0ACDD-5A08-4102-ACC2-0F6864EDAFC5}" type="presOf" srcId="{7D770E87-4967-4421-A43B-BFA34C2F1906}" destId="{4D758EA6-F4FC-4266-9678-0A83BE1FF90F}" srcOrd="0" destOrd="0" presId="urn:microsoft.com/office/officeart/2005/8/layout/radial1"/>
    <dgm:cxn modelId="{43F3F0FB-0A47-4CB3-960C-4D0B4E6E2B23}" type="presOf" srcId="{F09DC1F9-6D93-45F1-A5CF-DC698A4300CB}" destId="{9A0AA7C7-28C3-474C-A532-110E622A18B1}" srcOrd="1" destOrd="0" presId="urn:microsoft.com/office/officeart/2005/8/layout/radial1"/>
    <dgm:cxn modelId="{3AD08A4E-065F-44F5-B1D9-2CA811CFB2E4}" type="presOf" srcId="{7624AC12-BFBD-4964-9C13-3B05C64F96BA}" destId="{8CCA2250-E91F-4B0A-A5AD-C723A9DDD714}" srcOrd="0" destOrd="0" presId="urn:microsoft.com/office/officeart/2005/8/layout/radial1"/>
    <dgm:cxn modelId="{CFC73C21-5DB2-4436-BBB0-F4FFCF47E740}" srcId="{55AA45B3-17AA-4791-AB84-DF747FBBFC1D}" destId="{D2EFB886-F3DC-475A-A138-0DD9F4F05647}" srcOrd="3" destOrd="0" parTransId="{6448C55C-C980-4A36-8DF5-B72073C4A74B}" sibTransId="{770CD742-8593-4335-B9BB-1E25297F0B57}"/>
    <dgm:cxn modelId="{9167D739-BDC5-4879-A86B-2E539400D75D}" srcId="{7624AC12-BFBD-4964-9C13-3B05C64F96BA}" destId="{CE07AF3C-BCB1-467E-9009-F6454F887B9D}" srcOrd="0" destOrd="0" parTransId="{BA8C07C6-AD3E-4E23-9DBC-31828294B541}" sibTransId="{9583F271-9AEF-49F0-8681-7D4B9D40DC1A}"/>
    <dgm:cxn modelId="{C738BD61-4236-4081-88C0-AFD061430074}" srcId="{55AA45B3-17AA-4791-AB84-DF747FBBFC1D}" destId="{75778021-8CCF-4056-82E4-5350004A4FB3}" srcOrd="6" destOrd="0" parTransId="{A2C30DB9-8540-4EA6-BC29-2D4CE0B65A0C}" sibTransId="{1DF7AFCD-CC49-4A11-A904-C2BB67BD07D2}"/>
    <dgm:cxn modelId="{BCB90809-3D1F-4B39-A4BA-8BF809C07752}" type="presOf" srcId="{150C41B1-98EC-489D-9719-9358B60A5962}" destId="{531B80E1-6B01-45CA-98F5-9C4391C90812}" srcOrd="0" destOrd="0" presId="urn:microsoft.com/office/officeart/2005/8/layout/radial1"/>
    <dgm:cxn modelId="{782BC9D1-D0E9-4DCB-B75A-501240A2916C}" type="presOf" srcId="{06708404-570E-40C5-B87E-29D5D415EACF}" destId="{09E77425-22F8-4A97-BEBC-6CFC074E4673}" srcOrd="0" destOrd="0" presId="urn:microsoft.com/office/officeart/2005/8/layout/radial1"/>
    <dgm:cxn modelId="{B1A2E149-FEF2-4E1C-83FB-C49610140ECB}" type="presOf" srcId="{C38F25C3-27D4-4DE3-A577-B257B4894473}" destId="{839D2638-A176-4E38-995F-EA7F7A4996F1}" srcOrd="0" destOrd="0" presId="urn:microsoft.com/office/officeart/2005/8/layout/radial1"/>
    <dgm:cxn modelId="{BDC2C7DE-8B44-4161-BEAD-35797230602A}" type="presOf" srcId="{8388A101-8CFA-4BA6-9545-CAD0D9164215}" destId="{1739F7D4-5A5D-4A4D-A232-F0D083EEB05B}" srcOrd="1" destOrd="0" presId="urn:microsoft.com/office/officeart/2005/8/layout/radial1"/>
    <dgm:cxn modelId="{BD4C6EA1-6FD0-4347-A124-F344C2C92C5A}" srcId="{7624AC12-BFBD-4964-9C13-3B05C64F96BA}" destId="{150C41B1-98EC-489D-9719-9358B60A5962}" srcOrd="1" destOrd="0" parTransId="{C38F25C3-27D4-4DE3-A577-B257B4894473}" sibTransId="{8EED7213-36A6-4AB4-85CD-E1B577B911DC}"/>
    <dgm:cxn modelId="{088CD680-3664-4342-848E-1705A8BCF80E}" type="presOf" srcId="{BA8C07C6-AD3E-4E23-9DBC-31828294B541}" destId="{740C5216-73CA-4499-BFB1-4291763C227A}" srcOrd="0" destOrd="0" presId="urn:microsoft.com/office/officeart/2005/8/layout/radial1"/>
    <dgm:cxn modelId="{25D30CF3-CE05-4D6B-B8A1-367EC24B090A}" type="presOf" srcId="{55AA45B3-17AA-4791-AB84-DF747FBBFC1D}" destId="{4B47DE06-B8DE-465B-9E5B-7D0338501AE0}" srcOrd="0" destOrd="0" presId="urn:microsoft.com/office/officeart/2005/8/layout/radial1"/>
    <dgm:cxn modelId="{6D32EC9F-76B9-4ADB-AE41-4D038AB73DCB}" type="presOf" srcId="{8388A101-8CFA-4BA6-9545-CAD0D9164215}" destId="{42124279-A9E4-4CCE-8708-6025386B5CB4}" srcOrd="0" destOrd="0" presId="urn:microsoft.com/office/officeart/2005/8/layout/radial1"/>
    <dgm:cxn modelId="{025E02EF-2197-4F37-BA79-2DFD922F5EAD}" type="presParOf" srcId="{4B47DE06-B8DE-465B-9E5B-7D0338501AE0}" destId="{8CCA2250-E91F-4B0A-A5AD-C723A9DDD714}" srcOrd="0" destOrd="0" presId="urn:microsoft.com/office/officeart/2005/8/layout/radial1"/>
    <dgm:cxn modelId="{0C3A5203-BFC2-4AE3-9F56-9A5E6A5B04B0}" type="presParOf" srcId="{4B47DE06-B8DE-465B-9E5B-7D0338501AE0}" destId="{740C5216-73CA-4499-BFB1-4291763C227A}" srcOrd="1" destOrd="0" presId="urn:microsoft.com/office/officeart/2005/8/layout/radial1"/>
    <dgm:cxn modelId="{5E28C25D-4731-498F-B0BB-79E095A46BE3}" type="presParOf" srcId="{740C5216-73CA-4499-BFB1-4291763C227A}" destId="{E3C7F46B-323E-4BF0-84F0-381174D03CD0}" srcOrd="0" destOrd="0" presId="urn:microsoft.com/office/officeart/2005/8/layout/radial1"/>
    <dgm:cxn modelId="{0325ED06-2970-4538-B73F-5435A548D6AA}" type="presParOf" srcId="{4B47DE06-B8DE-465B-9E5B-7D0338501AE0}" destId="{2A66B69D-7FDF-4FC2-B7B3-070254B52D4E}" srcOrd="2" destOrd="0" presId="urn:microsoft.com/office/officeart/2005/8/layout/radial1"/>
    <dgm:cxn modelId="{E764B158-A5C1-4644-A41C-4383D3977457}" type="presParOf" srcId="{4B47DE06-B8DE-465B-9E5B-7D0338501AE0}" destId="{839D2638-A176-4E38-995F-EA7F7A4996F1}" srcOrd="3" destOrd="0" presId="urn:microsoft.com/office/officeart/2005/8/layout/radial1"/>
    <dgm:cxn modelId="{07145643-816A-4AD3-AF60-1751F97DB536}" type="presParOf" srcId="{839D2638-A176-4E38-995F-EA7F7A4996F1}" destId="{86939B20-44E1-43EC-B786-2C56D4055A79}" srcOrd="0" destOrd="0" presId="urn:microsoft.com/office/officeart/2005/8/layout/radial1"/>
    <dgm:cxn modelId="{6CDB96EF-3C83-4800-8354-F631B9CD3AD4}" type="presParOf" srcId="{4B47DE06-B8DE-465B-9E5B-7D0338501AE0}" destId="{531B80E1-6B01-45CA-98F5-9C4391C90812}" srcOrd="4" destOrd="0" presId="urn:microsoft.com/office/officeart/2005/8/layout/radial1"/>
    <dgm:cxn modelId="{08B46DC5-CA11-4849-8CB3-7C359EE1E81F}" type="presParOf" srcId="{4B47DE06-B8DE-465B-9E5B-7D0338501AE0}" destId="{42124279-A9E4-4CCE-8708-6025386B5CB4}" srcOrd="5" destOrd="0" presId="urn:microsoft.com/office/officeart/2005/8/layout/radial1"/>
    <dgm:cxn modelId="{530D9238-E4CB-43CF-A965-1C3F0012B603}" type="presParOf" srcId="{42124279-A9E4-4CCE-8708-6025386B5CB4}" destId="{1739F7D4-5A5D-4A4D-A232-F0D083EEB05B}" srcOrd="0" destOrd="0" presId="urn:microsoft.com/office/officeart/2005/8/layout/radial1"/>
    <dgm:cxn modelId="{4FCF52ED-37E4-4668-8468-BF86EBA449DA}" type="presParOf" srcId="{4B47DE06-B8DE-465B-9E5B-7D0338501AE0}" destId="{09E77425-22F8-4A97-BEBC-6CFC074E4673}" srcOrd="6" destOrd="0" presId="urn:microsoft.com/office/officeart/2005/8/layout/radial1"/>
    <dgm:cxn modelId="{08FFFAF6-D43B-4B17-BB1A-321B15D7EF6D}" type="presParOf" srcId="{4B47DE06-B8DE-465B-9E5B-7D0338501AE0}" destId="{5DFF6CEC-0BAD-4E4E-912C-297BAF2D784E}" srcOrd="7" destOrd="0" presId="urn:microsoft.com/office/officeart/2005/8/layout/radial1"/>
    <dgm:cxn modelId="{2C84964F-A0B3-42CD-8F8F-D76FC285D4AA}" type="presParOf" srcId="{5DFF6CEC-0BAD-4E4E-912C-297BAF2D784E}" destId="{9A0AA7C7-28C3-474C-A532-110E622A18B1}" srcOrd="0" destOrd="0" presId="urn:microsoft.com/office/officeart/2005/8/layout/radial1"/>
    <dgm:cxn modelId="{BC017408-CA7E-481E-B851-9CD181C1B654}" type="presParOf" srcId="{4B47DE06-B8DE-465B-9E5B-7D0338501AE0}" destId="{4D758EA6-F4FC-4266-9678-0A83BE1FF90F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3D29E0-B601-4047-9F9C-FF69B2622EA4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AD6605-0C27-48B4-BC3D-AAEAC8583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014C2D-5133-443F-B07A-F64E4E005EC6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A577B5-3464-420B-8003-0E1BC6843B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577B5-3464-420B-8003-0E1BC6843B4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D86F-9385-48F6-B06C-7A36EA7FB317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5ADE-FA0E-485B-ABBC-F03A29D2A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D936-3CFE-4D98-B016-0DC00DBC0D9B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4917-3436-4A27-A43D-539902C63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8850-29EE-46BB-B037-946EC8ED58C5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AA18-F330-4CF5-8906-1BEC0E2F5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8BC5-9551-4C5B-BA81-079AF40B289E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B086-2FD0-4C82-BE3F-B641FA6F4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7B55-85E2-4B56-A7D6-8C415E3F866D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D264-4820-42E3-816A-A82693E52F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1905-0A9B-47DB-9E84-BA325AECB563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8E7B-8586-4CFD-9125-E7BC3256E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EA1E-6EA7-42BD-A8C2-22F480E5B712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924B-1AEC-4627-83B0-CA5E9AA54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F0DE-1E69-4A03-8640-6DCFEBA1D2AD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049C-5B8A-4EA5-A775-446B139939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132E-BC4A-4934-8501-3CAD7B1EBB88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F3E4-95E0-4B50-81DC-1DB515CAC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6A54-3242-4CD7-ACB7-3C7966CF8A35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B209-C6C3-4DD8-B009-5DECF29994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67F2-EA84-4279-9A23-88501E261134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6BBF-95D8-465D-B0DF-FF41C459B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BFB78-62CB-4844-A518-222889E8B0F8}" type="datetimeFigureOut">
              <a:rPr lang="ru-RU"/>
              <a:pPr>
                <a:defRPr/>
              </a:pPr>
              <a:t>08.02.2016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1245A1-DB38-4579-89E5-81D12E61B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3" r:id="rId4"/>
    <p:sldLayoutId id="2147484287" r:id="rId5"/>
    <p:sldLayoutId id="2147484282" r:id="rId6"/>
    <p:sldLayoutId id="2147484288" r:id="rId7"/>
    <p:sldLayoutId id="2147484289" r:id="rId8"/>
    <p:sldLayoutId id="2147484290" r:id="rId9"/>
    <p:sldLayoutId id="2147484281" r:id="rId10"/>
    <p:sldLayoutId id="21474842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857628"/>
            <a:ext cx="3643312" cy="2671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929618" cy="42862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ТЕМА: «Формирование навыков  в продуктивной деятельности у детей старшего возраста через приобщение к словесному искусству в ходе проведения ДОД»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Выполнила: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Игонина Ольга Николаевна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 первой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квалификационной  категории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стаж работы – 26 лет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г.Богородск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декабрь 2013г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428625"/>
            <a:ext cx="8001000" cy="928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Методическая разработка раздела общеобразовательной программы по образовательной области «Художественное творчество»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проект сказка Теремок\фото для проекта\201203123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142875"/>
            <a:ext cx="1524000" cy="128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072098" cy="13573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>Выдержка из перспективного </a:t>
            </a:r>
            <a:r>
              <a:rPr lang="ru-RU" sz="1800" dirty="0" smtClean="0"/>
              <a:t>плана</a:t>
            </a:r>
            <a:r>
              <a:rPr lang="ru-RU" sz="2000" dirty="0" smtClean="0"/>
              <a:t> работы </a:t>
            </a:r>
            <a:br>
              <a:rPr lang="ru-RU" sz="2000" dirty="0" smtClean="0"/>
            </a:br>
            <a:r>
              <a:rPr lang="ru-RU" sz="2000" dirty="0" smtClean="0"/>
              <a:t> обр. область «Художественное  творчество»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714500"/>
          <a:ext cx="86868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Методы и приемы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материалы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интеграция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животных к сказке «Теремок», используя нетрадиционную технику рисования во время самостоятельно художественной деятельности</a:t>
                      </a:r>
                    </a:p>
                    <a:p>
                      <a:endParaRPr lang="ru-RU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kumimoji="0" lang="ru-RU" sz="12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1.Формировать у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детей умение анализировать и подбирать нужную нестандартную технику рисования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2.Вызвать желание представить и раскрыть  образ нарисованного героя.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Составлять рассказ по сюжету сказки через театральную деятельность.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выход из сложившейся ситуации через художественную деятельность (рисование недостающих героев сказки).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 подходящей для изображения зверей (волк, лиса) нестандартной техники рисования (тычок).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стремление к творческому рисованию.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Мотивация – рассказывание сказки.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Проблемная ситуация – нет нужных героев.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Загадка –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/и «Выложи фигуру».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Развивающие вопросы, беседа.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деятельность – рисование животных.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Обыгрывание.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Поощрение.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Перспектива.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книги со сказкой «Теремок», макет «Теремка», карточки с животными, нарисованные детьми (мышка, лягушка, заяц),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/и «Выложи фигуру».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каждого: краски, кисти жесткие и мягкие, простой карандаш, тряпочки, палитра, баночки для воды, ½ листа картона А4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Художественное творчество»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интегрирует с областями: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Коммуникация»,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развивать  диалогическую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связную речь через  составление описательных рассказов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«Художественная литература»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развивать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интерес к сказкам, желание их рисовать</a:t>
                      </a:r>
                      <a:endParaRPr kumimoji="0" lang="ru-RU" sz="11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G:\проект сказка Теремок\фото для проекта\290520125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500063"/>
            <a:ext cx="1714500" cy="121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        2.ОСНОВНОЙ ЭТАП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71625" y="1643063"/>
            <a:ext cx="6643688" cy="480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214563" y="1928813"/>
          <a:ext cx="2636837" cy="4056062"/>
        </p:xfrm>
        <a:graphic>
          <a:graphicData uri="http://schemas.openxmlformats.org/presentationml/2006/ole">
            <p:oleObj spid="_x0000_s4103" name="Документ" r:id="rId3" imgW="6014036" imgH="9158706" progId="Word.Document.12">
              <p:embed/>
            </p:oleObj>
          </a:graphicData>
        </a:graphic>
      </p:graphicFrame>
      <p:pic>
        <p:nvPicPr>
          <p:cNvPr id="4106" name="Содержимое 17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4938" y="1928813"/>
            <a:ext cx="2655887" cy="4079875"/>
          </a:xfrm>
        </p:spPr>
      </p:pic>
      <p:pic>
        <p:nvPicPr>
          <p:cNvPr id="22" name="Рисунок 21" descr="97bd2da4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71480"/>
            <a:ext cx="1643063" cy="144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48690" cy="1142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Экспериментирование</a:t>
            </a:r>
            <a:endParaRPr lang="ru-RU" dirty="0"/>
          </a:p>
        </p:txBody>
      </p:sp>
      <p:pic>
        <p:nvPicPr>
          <p:cNvPr id="26626" name="Picture 2" descr="J:\Images\Камера\201303\201303A0\260320137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857500"/>
            <a:ext cx="2411413" cy="16430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J:\Images\Камера\201303\201303A0\18032013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928688"/>
            <a:ext cx="2414588" cy="164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5" descr="J:\Images\Камера\201303\201303A0\28032013726.jpg"/>
          <p:cNvPicPr>
            <a:picLocks noChangeAspect="1" noChangeArrowheads="1"/>
          </p:cNvPicPr>
          <p:nvPr/>
        </p:nvPicPr>
        <p:blipFill>
          <a:blip r:embed="rId4"/>
          <a:srcRect b="24432"/>
          <a:stretch>
            <a:fillRect/>
          </a:stretch>
        </p:blipFill>
        <p:spPr bwMode="auto">
          <a:xfrm>
            <a:off x="6000750" y="571500"/>
            <a:ext cx="1643063" cy="209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J:\Images\Камера\201303\201303A0\280320137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928688"/>
            <a:ext cx="2428875" cy="164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1" name="Picture 7" descr="J:\Images\Камера\201303\201303A0\18032013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2857500"/>
            <a:ext cx="24288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3" name="Picture 9" descr="J:\Images\Камера\201302\201302A0\040220136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2857500"/>
            <a:ext cx="24288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C:\Users\Администратор\Desktop\290520125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4857750"/>
            <a:ext cx="24288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3" descr="H:\проект сказка Теремок\фото для проекта\2011112324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4857750"/>
            <a:ext cx="24288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 descr="H:\Детское фото\DSC000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4857750"/>
            <a:ext cx="2428875" cy="164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H:\проект сказка Теремок\фото для проекта\20120405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27588" y="3857625"/>
            <a:ext cx="2868612" cy="2000250"/>
          </a:xfrm>
        </p:spPr>
      </p:pic>
      <p:pic>
        <p:nvPicPr>
          <p:cNvPr id="5" name="Picture 3" descr="C:\Users\Администратор\Desktop\290520125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3857625"/>
            <a:ext cx="281305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8" y="857250"/>
            <a:ext cx="3251200" cy="240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0" y="1214438"/>
            <a:ext cx="2900363" cy="192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86375" y="3071813"/>
            <a:ext cx="12874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Экскурсии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25" y="3214688"/>
            <a:ext cx="21082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Слушание  сказок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750" y="5786438"/>
            <a:ext cx="1004888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Беседы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375" y="5857875"/>
            <a:ext cx="73183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encrypted-tbn2.google.com/images?q=tbn:ANd9GcRGrrGs_MGpWaQRGrTjj9gPtKWXHhq9lNA6HaEmmIRLwVGv3qbPu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00438"/>
            <a:ext cx="3000375" cy="3071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Проектная деятельность</a:t>
            </a:r>
            <a:endParaRPr lang="ru-RU"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04800" y="1285861"/>
            <a:ext cx="8686800" cy="535782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/>
              <a:t>мини – проекты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/>
              <a:t>Цель: Вызвать  у родителей интерес и желание к совместной с детьми художественной деятельности.</a:t>
            </a: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785794"/>
            <a:ext cx="8643998" cy="5715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Индивидуальный Проект:«РИСУЕМ СКАЗКУ «ТЕРЕМОК»</a:t>
            </a:r>
          </a:p>
        </p:txBody>
      </p:sp>
      <p:sp>
        <p:nvSpPr>
          <p:cNvPr id="29701" name="Прямоугольник 10"/>
          <p:cNvSpPr>
            <a:spLocks noChangeArrowheads="1"/>
          </p:cNvSpPr>
          <p:nvPr/>
        </p:nvSpPr>
        <p:spPr bwMode="auto">
          <a:xfrm>
            <a:off x="0" y="2285992"/>
            <a:ext cx="41433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Franklin Gothic Book" pitchFamily="34" charset="0"/>
              </a:rPr>
              <a:t>МБДОУ  Детский сад  №4  «Светлячок»</a:t>
            </a:r>
          </a:p>
          <a:p>
            <a:pPr algn="ctr"/>
            <a:r>
              <a:rPr lang="ru-RU" sz="1400" dirty="0">
                <a:latin typeface="Franklin Gothic Book" pitchFamily="34" charset="0"/>
              </a:rPr>
              <a:t>Мини проект с участием  ребенка старшей группы «Колосок»</a:t>
            </a:r>
          </a:p>
          <a:p>
            <a:pPr algn="ctr"/>
            <a:r>
              <a:rPr lang="ru-RU" sz="1400" dirty="0">
                <a:latin typeface="Franklin Gothic Book" pitchFamily="34" charset="0"/>
              </a:rPr>
              <a:t>И Полины совместно с мамой И Анной Юрьевной</a:t>
            </a:r>
          </a:p>
          <a:p>
            <a:pPr algn="ctr"/>
            <a:r>
              <a:rPr lang="ru-RU" sz="1400" dirty="0">
                <a:latin typeface="Franklin Gothic Book" pitchFamily="34" charset="0"/>
              </a:rPr>
              <a:t>  </a:t>
            </a:r>
          </a:p>
          <a:p>
            <a:pPr algn="ctr"/>
            <a:endParaRPr lang="ru-RU" dirty="0">
              <a:latin typeface="Franklin Gothic Book" pitchFamily="34" charset="0"/>
            </a:endParaRPr>
          </a:p>
        </p:txBody>
      </p:sp>
      <p:sp>
        <p:nvSpPr>
          <p:cNvPr id="29702" name="Прямоугольник 11"/>
          <p:cNvSpPr>
            <a:spLocks noChangeArrowheads="1"/>
          </p:cNvSpPr>
          <p:nvPr/>
        </p:nvSpPr>
        <p:spPr bwMode="auto">
          <a:xfrm>
            <a:off x="5000628" y="2285992"/>
            <a:ext cx="4429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 Детский сад  №4  «Светлячок»</a:t>
            </a:r>
            <a:endParaRPr lang="ru-RU" sz="1400" dirty="0">
              <a:ea typeface="Calibri" pitchFamily="34" charset="0"/>
              <a:cs typeface="Arial" charset="0"/>
            </a:endParaRPr>
          </a:p>
          <a:p>
            <a:pPr algn="just"/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Мини проект с участием ребенка старшей</a:t>
            </a:r>
          </a:p>
          <a:p>
            <a:pPr algn="just"/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группы «Колосок»</a:t>
            </a:r>
            <a:endParaRPr lang="ru-RU" sz="1400" dirty="0">
              <a:cs typeface="Arial" charset="0"/>
            </a:endParaRPr>
          </a:p>
          <a:p>
            <a:pPr algn="just" eaLnBrk="0" hangingPunct="0"/>
            <a:r>
              <a:rPr lang="ru-RU" sz="1400" dirty="0" err="1">
                <a:latin typeface="Calibri" pitchFamily="34" charset="0"/>
              </a:rPr>
              <a:t>Матова</a:t>
            </a:r>
            <a:r>
              <a:rPr lang="ru-RU" sz="1400" dirty="0">
                <a:latin typeface="Calibri" pitchFamily="34" charset="0"/>
              </a:rPr>
              <a:t>  Александра  совместно с мамой</a:t>
            </a:r>
          </a:p>
          <a:p>
            <a:pPr algn="just" eaLnBrk="0" hangingPunct="0"/>
            <a:r>
              <a:rPr lang="ru-RU" sz="1400" dirty="0">
                <a:latin typeface="Calibri" pitchFamily="34" charset="0"/>
              </a:rPr>
              <a:t> Матовой Юлей Викторовной</a:t>
            </a:r>
            <a:endParaRPr lang="ru-RU" sz="1400" dirty="0">
              <a:cs typeface="Arial" charset="0"/>
            </a:endParaRPr>
          </a:p>
          <a:p>
            <a:pPr algn="just" eaLnBrk="0" hangingPunct="0"/>
            <a:endParaRPr lang="ru-RU" sz="2800" dirty="0">
              <a:cs typeface="Arial" charset="0"/>
            </a:endParaRPr>
          </a:p>
        </p:txBody>
      </p:sp>
      <p:pic>
        <p:nvPicPr>
          <p:cNvPr id="29703" name="Рисунок 12" descr="C:\Users\Администратор\Desktop\20120322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85775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3" descr="C:\Users\Администратор\Desktop\20120322431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000500"/>
            <a:ext cx="500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encrypted-tbn2.google.com/images?q=tbn:ANd9GcThzKByRy6Asl56th7LZFrBUoi2WZzPTylUPYUevrbqjVV_wmni"/>
          <p:cNvPicPr/>
          <p:nvPr/>
        </p:nvPicPr>
        <p:blipFill>
          <a:blip r:embed="rId5"/>
          <a:srcRect l="5105" t="5769" r="4401" b="1923"/>
          <a:stretch>
            <a:fillRect/>
          </a:stretch>
        </p:blipFill>
        <p:spPr bwMode="auto">
          <a:xfrm>
            <a:off x="5286375" y="3500438"/>
            <a:ext cx="285750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6" name="Рисунок 2" descr="201203224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071938"/>
            <a:ext cx="64293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8" descr="20120322428 -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5214938"/>
            <a:ext cx="6016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Мастер – класс по нетрадиционным техникам рисования для родителей и детей</a:t>
            </a:r>
            <a:endParaRPr lang="ru-RU" sz="3200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85875"/>
            <a:ext cx="2355850" cy="17160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:\проект сказка Теремок\фото мастер - класса\20120322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85875"/>
            <a:ext cx="2357438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:\проект сказка Теремок\фото мастер - класса\201203224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285875"/>
            <a:ext cx="2357438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2143125" y="3214688"/>
            <a:ext cx="5213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Совместная деятельность</a:t>
            </a:r>
          </a:p>
        </p:txBody>
      </p:sp>
      <p:pic>
        <p:nvPicPr>
          <p:cNvPr id="11" name="Picture 3" descr="H:\проект сказка Теремок\фото мастер - класса\27052012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4071938"/>
            <a:ext cx="300037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G:\проект сказка Теремок\Мини проект И Полины\IMG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143375"/>
            <a:ext cx="307657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Самостоятельное творчество</a:t>
            </a:r>
            <a:endParaRPr lang="ru-RU" dirty="0"/>
          </a:p>
        </p:txBody>
      </p:sp>
      <p:pic>
        <p:nvPicPr>
          <p:cNvPr id="6" name="Picture 2" descr="H:\проект сказка Теремок\Мини проект Матова Александра\IMG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500563"/>
            <a:ext cx="2794000" cy="192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H:\проект сказка Теремок\Мини проект И Полины\IMG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00313"/>
            <a:ext cx="2293938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G:\проект сказка Теремок\Мини проект И Полины\IMG (9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357688"/>
            <a:ext cx="2857500" cy="207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:\проект сказка Теремок\Мини проект И Полины\IMG (20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366" t="26754" r="17752" b="24773"/>
          <a:stretch>
            <a:fillRect/>
          </a:stretch>
        </p:blipFill>
        <p:spPr>
          <a:xfrm>
            <a:off x="428625" y="1428750"/>
            <a:ext cx="2786063" cy="20716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H:\проект сказка Теремок\Мини проект Матова Александра\IMG (16).jpg"/>
          <p:cNvPicPr>
            <a:picLocks noChangeAspect="1" noChangeArrowheads="1"/>
          </p:cNvPicPr>
          <p:nvPr/>
        </p:nvPicPr>
        <p:blipFill>
          <a:blip r:embed="rId6"/>
          <a:srcRect l="3618" t="5937" r="19941" b="48282"/>
          <a:stretch>
            <a:fillRect/>
          </a:stretch>
        </p:blipFill>
        <p:spPr bwMode="auto">
          <a:xfrm>
            <a:off x="5929313" y="1428750"/>
            <a:ext cx="2857500" cy="2151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3. Итоговый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Мониторинг.  Образовательные области </a:t>
            </a:r>
            <a:br>
              <a:rPr lang="ru-RU" sz="2700" dirty="0" smtClean="0"/>
            </a:br>
            <a:r>
              <a:rPr lang="ru-RU" sz="2700" dirty="0" smtClean="0"/>
              <a:t>«Художественное творчество», «коммуникация»</a:t>
            </a:r>
            <a:endParaRPr lang="ru-RU" sz="2700" dirty="0"/>
          </a:p>
        </p:txBody>
      </p:sp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714375" y="4929198"/>
            <a:ext cx="7572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Franklin Gothic Book" pitchFamily="34" charset="0"/>
              </a:rPr>
              <a:t>Вывод</a:t>
            </a:r>
            <a:r>
              <a:rPr lang="ru-RU" sz="2000" b="1" dirty="0" smtClean="0">
                <a:latin typeface="Franklin Gothic Book" pitchFamily="34" charset="0"/>
              </a:rPr>
              <a:t>: На лицо положительная динамика. Дети с низким уровнем развития перешли в средний уровень. </a:t>
            </a:r>
            <a:r>
              <a:rPr lang="ru-RU" sz="2000" b="1" dirty="0" smtClean="0"/>
              <a:t>Анализ работы показал положительную динамику успешного усвоения детьми материала</a:t>
            </a:r>
          </a:p>
          <a:p>
            <a:pPr algn="just"/>
            <a:endParaRPr lang="ru-RU" sz="2000" b="1" dirty="0">
              <a:latin typeface="Franklin Gothic Book" pitchFamily="34" charset="0"/>
            </a:endParaRPr>
          </a:p>
        </p:txBody>
      </p:sp>
      <p:graphicFrame>
        <p:nvGraphicFramePr>
          <p:cNvPr id="33797" name="Диаграмма 5"/>
          <p:cNvGraphicFramePr>
            <a:graphicFrameLocks/>
          </p:cNvGraphicFramePr>
          <p:nvPr/>
        </p:nvGraphicFramePr>
        <p:xfrm>
          <a:off x="4643438" y="2000240"/>
          <a:ext cx="3857652" cy="3194059"/>
        </p:xfrm>
        <a:graphic>
          <a:graphicData uri="http://schemas.openxmlformats.org/presentationml/2006/ole">
            <p:oleObj spid="_x0000_s33797" name="Worksheet" r:id="rId3" imgW="3316511" imgH="2676376" progId="Excel.Sheet.8">
              <p:embed/>
            </p:oleObj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96" y="2071678"/>
          <a:ext cx="342902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 Общий вывод</a:t>
            </a:r>
            <a:endParaRPr lang="ru-RU" dirty="0"/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2428892" cy="1616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430" y="2000240"/>
            <a:ext cx="87765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Результаты мониторинга детей говорят о том, что цель моей работы достигнута.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Работы детей по изобразительной деятельности отличаются большей яркостью, необычным сюжетом.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Развитие творчества посредством использования нетрадиционных техник и материалов помогло развить коммуникативные навыки у детей. Отмечена содержательность и выразительность их речи.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Создание комфортных условий  активизировало внутренние способности детей.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Родители детей, посещающих ДОД увлеклись сами и помогли своим детям в развитии художественных способностей через совместные индивидуальные проекты</a:t>
            </a:r>
          </a:p>
          <a:p>
            <a:pPr>
              <a:buFont typeface="Wingdings" pitchFamily="2" charset="2"/>
              <a:buChar char="§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496705">
            <a:off x="4493135" y="1830836"/>
            <a:ext cx="380476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" y="1500188"/>
            <a:ext cx="8072437" cy="1928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Нормативно – правовая база</a:t>
            </a:r>
            <a:endParaRPr lang="ru-RU" sz="40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42938" y="1500188"/>
            <a:ext cx="8143875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 </a:t>
            </a:r>
            <a:r>
              <a:rPr lang="ru-RU" sz="2400" dirty="0" smtClean="0"/>
              <a:t>Ребенок имеет право на образование, которое должно быть направлено на развитие личности, талантов и умственных и физических способностей ребенка в их самом полном объеме.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4357688"/>
            <a:ext cx="3071812" cy="1428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«Конвенция о правах ребенка»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1989г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0" y="4357688"/>
            <a:ext cx="3071813" cy="1428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«Всемирная декларация об обеспечении выживания, защиты и развития детей»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1993г</a:t>
            </a:r>
          </a:p>
        </p:txBody>
      </p:sp>
      <p:sp>
        <p:nvSpPr>
          <p:cNvPr id="14" name="Стрелка вниз 13"/>
          <p:cNvSpPr/>
          <p:nvPr/>
        </p:nvSpPr>
        <p:spPr>
          <a:xfrm rot="3019905">
            <a:off x="3208338" y="3313112"/>
            <a:ext cx="368300" cy="1266825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8814665">
            <a:off x="5187951" y="3294062"/>
            <a:ext cx="368300" cy="1266825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715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АКТУАЛЬНОСТЬ</a:t>
            </a:r>
            <a:endParaRPr lang="ru-RU" dirty="0"/>
          </a:p>
        </p:txBody>
      </p:sp>
      <p:pic>
        <p:nvPicPr>
          <p:cNvPr id="13" name="Содержимое 12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3" y="5286375"/>
            <a:ext cx="3724275" cy="12287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9000" y="1500188"/>
            <a:ext cx="5072063" cy="17541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современного дошкольника, как человека будущего, для успешной адаптации в социуме необходимо сформировать личностные качества - эмоциональную отзывчивость чрез изобразительную деятельность и художественную литературу.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750" y="3714750"/>
            <a:ext cx="3500438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Творческая личность имеет больше шансов для успешного обучения в школе.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5" y="4429125"/>
            <a:ext cx="4143375" cy="147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Проникновение коммуникативных навыков в художественную деятельность позволяют активно развивать в дошкольнике творческую личность</a:t>
            </a:r>
          </a:p>
        </p:txBody>
      </p:sp>
      <p:pic>
        <p:nvPicPr>
          <p:cNvPr id="14" name="Рисунок 13" descr="soln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1071563"/>
            <a:ext cx="238125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6715172" cy="1257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ЦЕЛЬ: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Развивать художественные способности детей старшего возраста в рисовании посредством художественной литературы</a:t>
            </a:r>
            <a:endParaRPr lang="ru-RU" sz="2400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04800" y="1928813"/>
            <a:ext cx="8686800" cy="42862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900" dirty="0" smtClean="0"/>
              <a:t>Задачи: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85794"/>
            <a:ext cx="2065322" cy="192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50" y="2643188"/>
            <a:ext cx="350043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1.Осуществлять обучение детей рисованию, используя нетрадиционные техники и материалы через ДОД.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3071813"/>
            <a:ext cx="3500437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2.Развивать </a:t>
            </a:r>
            <a:r>
              <a:rPr lang="ru-RU" dirty="0" smtClean="0"/>
              <a:t>коммуникативные </a:t>
            </a:r>
            <a:r>
              <a:rPr lang="ru-RU" dirty="0"/>
              <a:t>умения и навыки в процессе передачи художественного образа в сказке.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50" y="4429125"/>
            <a:ext cx="350043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3.Создать комфортные условия для развития и реализации творческого потенциала детей.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4714875"/>
            <a:ext cx="3643312" cy="147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4.Вовлечь родителей в совместную деятельность с детьми по реализации поставленной цели через индивидуальные проекты.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ЭТАПЫ РАБОТЫ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285875"/>
            <a:ext cx="2357438" cy="714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1.Организационный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25" y="1285875"/>
            <a:ext cx="2357438" cy="714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2.Основной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13" y="1285875"/>
            <a:ext cx="2357437" cy="7143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3.Итоговый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625" y="2571750"/>
            <a:ext cx="2071688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Изучение литературы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25" y="3643313"/>
            <a:ext cx="2071688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мониторинг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8625" y="4714875"/>
            <a:ext cx="2143125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Создание условий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28938" y="2571750"/>
            <a:ext cx="1428750" cy="10715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дод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57750" y="2214563"/>
            <a:ext cx="1428750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экспериментирование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7750" y="2857500"/>
            <a:ext cx="1428750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беседы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0" y="3500438"/>
            <a:ext cx="1428750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Слушание сказок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86063" y="5715000"/>
            <a:ext cx="2143125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Самостоятельное творчество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43688" y="2571750"/>
            <a:ext cx="2000250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Мониторинг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57500" y="4143375"/>
            <a:ext cx="1428750" cy="10715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Проектная </a:t>
            </a:r>
            <a:r>
              <a:rPr lang="ru-RU" b="1" dirty="0" err="1"/>
              <a:t>деятель-ность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14875" y="4429125"/>
            <a:ext cx="1428750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Работа с родителями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1428750" y="2000250"/>
            <a:ext cx="285750" cy="571500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428750" y="3143250"/>
            <a:ext cx="285750" cy="500063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428750" y="4214813"/>
            <a:ext cx="285750" cy="500062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3571875" y="2000250"/>
            <a:ext cx="285750" cy="571500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3500438" y="3643313"/>
            <a:ext cx="285750" cy="500062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3500438" y="5214938"/>
            <a:ext cx="285750" cy="500062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215188" y="2000250"/>
            <a:ext cx="285750" cy="571500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6200000" flipH="1">
            <a:off x="4500562" y="2857501"/>
            <a:ext cx="214313" cy="500062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4264818">
            <a:off x="4473575" y="2325688"/>
            <a:ext cx="230187" cy="573088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7262937">
            <a:off x="4476750" y="3270250"/>
            <a:ext cx="234950" cy="571500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6200000" flipH="1">
            <a:off x="4357688" y="4357688"/>
            <a:ext cx="214312" cy="500062"/>
          </a:xfrm>
          <a:prstGeom prst="downArrow">
            <a:avLst>
              <a:gd name="adj1" fmla="val 50000"/>
              <a:gd name="adj2" fmla="val 477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Рисунок 31" descr="file_d3d0b83-42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286250"/>
            <a:ext cx="2714625" cy="2357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vent-14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00188"/>
            <a:ext cx="1885950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1.Этап</a:t>
            </a:r>
            <a:br>
              <a:rPr lang="ru-RU" dirty="0" smtClean="0"/>
            </a:br>
            <a:r>
              <a:rPr lang="ru-RU" dirty="0" smtClean="0"/>
              <a:t>Перечень методической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428750"/>
            <a:ext cx="6858000" cy="23574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u="sng" dirty="0" smtClean="0">
                <a:solidFill>
                  <a:schemeClr val="tx1"/>
                </a:solidFill>
              </a:rPr>
              <a:t>Образовательная область «Художественное творчество»</a:t>
            </a: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1. Программа «Детство»</a:t>
            </a:r>
            <a:endParaRPr lang="ru-RU" sz="16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2.Р.Г. Казакова, Т.И. </a:t>
            </a:r>
            <a:r>
              <a:rPr lang="ru-RU" sz="1400" dirty="0" err="1" smtClean="0">
                <a:solidFill>
                  <a:schemeClr val="tx1"/>
                </a:solidFill>
              </a:rPr>
              <a:t>Сайганова</a:t>
            </a:r>
            <a:r>
              <a:rPr lang="ru-RU" sz="1400" dirty="0" smtClean="0">
                <a:solidFill>
                  <a:schemeClr val="tx1"/>
                </a:solidFill>
              </a:rPr>
              <a:t>, Е.М. Седова «Рисование с       детьми дошкольного возраста: нетрадиционные техники» - М., 2005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3.Т.Комарова «Изобразительная деятельность в детском саду»- М.,2006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4.И.А. Лыкова «Изобразительная деятельность в детском саду» - М.,2008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5.Г.Н. Давыдова «Нетрадиционные техники рисования в детском саду» - М., 2008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6. К.К. Утробина, Г.Ф. Утробин «Увлекательное рисование методом тычка» - М., 2007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050" b="1" dirty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57188" y="3643313"/>
            <a:ext cx="7072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Franklin Gothic Book" pitchFamily="34" charset="0"/>
              </a:rPr>
              <a:t>7</a:t>
            </a:r>
            <a:r>
              <a:rPr lang="ru-RU" sz="1400" dirty="0" smtClean="0">
                <a:latin typeface="Franklin Gothic Book" pitchFamily="34" charset="0"/>
              </a:rPr>
              <a:t>. </a:t>
            </a:r>
            <a:r>
              <a:rPr lang="ru-RU" sz="1400" dirty="0">
                <a:latin typeface="Franklin Gothic Book" pitchFamily="34" charset="0"/>
              </a:rPr>
              <a:t>Ю.А. </a:t>
            </a:r>
            <a:r>
              <a:rPr lang="ru-RU" sz="1400" dirty="0" err="1">
                <a:latin typeface="Franklin Gothic Book" pitchFamily="34" charset="0"/>
              </a:rPr>
              <a:t>Майорова</a:t>
            </a:r>
            <a:r>
              <a:rPr lang="ru-RU" sz="1400" dirty="0">
                <a:latin typeface="Franklin Gothic Book" pitchFamily="34" charset="0"/>
              </a:rPr>
              <a:t> «Идеи творчества. Уроки рисования» - Н,Н. 2011</a:t>
            </a:r>
          </a:p>
          <a:p>
            <a:r>
              <a:rPr lang="ru-RU" sz="1400" dirty="0">
                <a:latin typeface="Franklin Gothic Book" pitchFamily="34" charset="0"/>
              </a:rPr>
              <a:t>8</a:t>
            </a:r>
            <a:r>
              <a:rPr lang="ru-RU" sz="1400" dirty="0" smtClean="0">
                <a:latin typeface="Franklin Gothic Book" pitchFamily="34" charset="0"/>
              </a:rPr>
              <a:t>. </a:t>
            </a:r>
            <a:r>
              <a:rPr lang="ru-RU" sz="1400" dirty="0">
                <a:latin typeface="Franklin Gothic Book" pitchFamily="34" charset="0"/>
              </a:rPr>
              <a:t>Журналы «Дошкольное воспитание»</a:t>
            </a:r>
          </a:p>
          <a:p>
            <a:r>
              <a:rPr lang="ru-RU" sz="1400" dirty="0">
                <a:latin typeface="Franklin Gothic Book" pitchFamily="34" charset="0"/>
              </a:rPr>
              <a:t>9</a:t>
            </a:r>
            <a:r>
              <a:rPr lang="ru-RU" sz="1400" dirty="0" smtClean="0">
                <a:latin typeface="Franklin Gothic Book" pitchFamily="34" charset="0"/>
              </a:rPr>
              <a:t>. </a:t>
            </a:r>
            <a:r>
              <a:rPr lang="ru-RU" sz="1400" dirty="0">
                <a:latin typeface="Franklin Gothic Book" pitchFamily="34" charset="0"/>
              </a:rPr>
              <a:t>Интернет</a:t>
            </a:r>
          </a:p>
          <a:p>
            <a:endParaRPr lang="ru-RU" sz="1400" dirty="0">
              <a:latin typeface="Franklin Gothic Book" pitchFamily="34" charset="0"/>
            </a:endParaRPr>
          </a:p>
          <a:p>
            <a:r>
              <a:rPr lang="ru-RU" sz="1400" u="sng" dirty="0">
                <a:latin typeface="Franklin Gothic Book" pitchFamily="34" charset="0"/>
              </a:rPr>
              <a:t>Образовательная область «Коммуникация»</a:t>
            </a:r>
          </a:p>
          <a:p>
            <a:r>
              <a:rPr lang="ru-RU" sz="1400" dirty="0">
                <a:latin typeface="Franklin Gothic Book" pitchFamily="34" charset="0"/>
              </a:rPr>
              <a:t>1.О.С. Ушакова, Е.М. Струнина «Методика развития речи детей дошкольников» – М.,2008</a:t>
            </a:r>
          </a:p>
          <a:p>
            <a:r>
              <a:rPr lang="ru-RU" sz="1400" dirty="0">
                <a:latin typeface="Franklin Gothic Book" pitchFamily="34" charset="0"/>
              </a:rPr>
              <a:t>2. О.С. Ушакова «Развитие речи детей  5 – 7 лет» (программа развития речи дошкольников) – М.,</a:t>
            </a:r>
            <a:r>
              <a:rPr lang="ru-RU" sz="1400" dirty="0" smtClean="0">
                <a:latin typeface="Franklin Gothic Book" pitchFamily="34" charset="0"/>
              </a:rPr>
              <a:t>2011</a:t>
            </a:r>
          </a:p>
          <a:p>
            <a:endParaRPr lang="ru-RU" sz="1400" dirty="0">
              <a:latin typeface="Franklin Gothic Book" pitchFamily="34" charset="0"/>
            </a:endParaRPr>
          </a:p>
          <a:p>
            <a:r>
              <a:rPr lang="ru-RU" sz="1400" u="sng" dirty="0" smtClean="0">
                <a:latin typeface="Franklin Gothic Book" pitchFamily="34" charset="0"/>
              </a:rPr>
              <a:t>Образовательная область «Художественная литература»</a:t>
            </a:r>
          </a:p>
          <a:p>
            <a:r>
              <a:rPr lang="ru-RU" sz="1400" dirty="0" smtClean="0">
                <a:latin typeface="Franklin Gothic Book" pitchFamily="34" charset="0"/>
              </a:rPr>
              <a:t>Русские народные сказки</a:t>
            </a:r>
          </a:p>
          <a:p>
            <a:endParaRPr lang="ru-RU" sz="1400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500570"/>
            <a:ext cx="1654175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Мониторинг.</a:t>
            </a:r>
            <a:br>
              <a:rPr lang="ru-RU" sz="2000" dirty="0" smtClean="0"/>
            </a:br>
            <a:r>
              <a:rPr lang="ru-RU" sz="2000" dirty="0" smtClean="0"/>
              <a:t> Образовательная область «Художественное творчество» Раздел «рисование»</a:t>
            </a:r>
            <a:br>
              <a:rPr lang="ru-RU" sz="2000" dirty="0" smtClean="0"/>
            </a:br>
            <a:r>
              <a:rPr lang="ru-RU" sz="2000" dirty="0" smtClean="0"/>
              <a:t>Образовательная область «Коммуникация» раздел «Связная речь»</a:t>
            </a:r>
            <a:endParaRPr lang="ru-RU" sz="2000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5214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Вывод</a:t>
            </a:r>
            <a:r>
              <a:rPr lang="ru-RU" sz="2000" dirty="0" smtClean="0"/>
              <a:t>: С целью активизации развития творческих способностей необходимо использовать  следующие способы деятельности – чтение сказок, беседы, дидактические, </a:t>
            </a:r>
            <a:r>
              <a:rPr lang="ru-RU" sz="2000" dirty="0" err="1" smtClean="0"/>
              <a:t>тетрализованые</a:t>
            </a:r>
            <a:r>
              <a:rPr lang="ru-RU" sz="2000" dirty="0" smtClean="0"/>
              <a:t> игры и т.д., так как дети имеют большой внутренний потенциал.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500174"/>
          <a:ext cx="450059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857752" y="1714488"/>
          <a:ext cx="378621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57256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СОЗДАНИЕ УСЛОВИЙ</a:t>
            </a:r>
            <a:endParaRPr lang="ru-RU" dirty="0"/>
          </a:p>
        </p:txBody>
      </p:sp>
      <p:pic>
        <p:nvPicPr>
          <p:cNvPr id="1027" name="Picture 3" descr="G:\проект сказка Теремок\фото для проекта\20111123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26" y="4857760"/>
            <a:ext cx="2286016" cy="1658851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Администратор\Desktop\DSC005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786058"/>
            <a:ext cx="2357437" cy="1740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na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14290"/>
            <a:ext cx="1894986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69" name="Picture 1" descr="C:\Users\1\Desktop\Оля\Новая папка\Рисунок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857760"/>
            <a:ext cx="2357454" cy="1642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000496" y="1643050"/>
            <a:ext cx="571503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latin typeface="Arial Rounded MT Bold" pitchFamily="34" charset="0"/>
              </a:rPr>
              <a:t>             предметная  среда                                                                    </a:t>
            </a:r>
            <a:endParaRPr lang="ru-RU" b="1" dirty="0">
              <a:latin typeface="Arial Rounded MT Bold" pitchFamily="34" charset="0"/>
            </a:endParaRPr>
          </a:p>
          <a:p>
            <a:pPr marL="342900" indent="-342900"/>
            <a:r>
              <a:rPr lang="ru-RU" dirty="0">
                <a:latin typeface="Arial Rounded MT Bold" pitchFamily="34" charset="0"/>
              </a:rPr>
              <a:t>            </a:t>
            </a:r>
            <a:r>
              <a:rPr lang="ru-RU" dirty="0" smtClean="0">
                <a:latin typeface="Arial Rounded MT Bold" pitchFamily="34" charset="0"/>
              </a:rPr>
              <a:t>  </a:t>
            </a:r>
            <a:r>
              <a:rPr lang="ru-RU" sz="1400" dirty="0">
                <a:latin typeface="Arial Rounded MT Bold" pitchFamily="34" charset="0"/>
              </a:rPr>
              <a:t>1.Организация  мини библиотеки –  </a:t>
            </a:r>
          </a:p>
          <a:p>
            <a:pPr marL="342900" indent="-342900"/>
            <a:r>
              <a:rPr lang="ru-RU" sz="1400" dirty="0">
                <a:latin typeface="Arial Rounded MT Bold" pitchFamily="34" charset="0"/>
              </a:rPr>
              <a:t>                    </a:t>
            </a:r>
            <a:r>
              <a:rPr lang="ru-RU" sz="1400" dirty="0" smtClean="0">
                <a:latin typeface="Arial Rounded MT Bold" pitchFamily="34" charset="0"/>
              </a:rPr>
              <a:t>  подбор </a:t>
            </a:r>
            <a:r>
              <a:rPr lang="ru-RU" sz="1400" dirty="0">
                <a:latin typeface="Arial Rounded MT Bold" pitchFamily="34" charset="0"/>
              </a:rPr>
              <a:t>сказок.</a:t>
            </a:r>
          </a:p>
          <a:p>
            <a:pPr marL="342900" indent="-342900"/>
            <a:r>
              <a:rPr lang="ru-RU" sz="1400" dirty="0">
                <a:latin typeface="Arial Rounded MT Bold" pitchFamily="34" charset="0"/>
              </a:rPr>
              <a:t>                  </a:t>
            </a:r>
            <a:r>
              <a:rPr lang="ru-RU" sz="1400" dirty="0" smtClean="0">
                <a:latin typeface="Arial Rounded MT Bold" pitchFamily="34" charset="0"/>
              </a:rPr>
              <a:t> 2</a:t>
            </a:r>
            <a:r>
              <a:rPr lang="ru-RU" sz="1400" dirty="0">
                <a:latin typeface="Arial Rounded MT Bold" pitchFamily="34" charset="0"/>
              </a:rPr>
              <a:t>. Составление перечня дидактического</a:t>
            </a:r>
          </a:p>
          <a:p>
            <a:pPr marL="342900" indent="-342900"/>
            <a:r>
              <a:rPr lang="ru-RU" sz="1400" dirty="0">
                <a:latin typeface="Arial Rounded MT Bold" pitchFamily="34" charset="0"/>
              </a:rPr>
              <a:t>                    </a:t>
            </a:r>
            <a:r>
              <a:rPr lang="ru-RU" sz="1400" dirty="0" smtClean="0">
                <a:latin typeface="Arial Rounded MT Bold" pitchFamily="34" charset="0"/>
              </a:rPr>
              <a:t>  </a:t>
            </a:r>
            <a:r>
              <a:rPr lang="ru-RU" sz="1400" dirty="0">
                <a:latin typeface="Arial Rounded MT Bold" pitchFamily="34" charset="0"/>
              </a:rPr>
              <a:t>материала для практической </a:t>
            </a:r>
          </a:p>
          <a:p>
            <a:pPr marL="342900" indent="-342900"/>
            <a:r>
              <a:rPr lang="ru-RU" sz="1400" dirty="0">
                <a:latin typeface="Arial Rounded MT Bold" pitchFamily="34" charset="0"/>
              </a:rPr>
              <a:t>                    </a:t>
            </a:r>
            <a:r>
              <a:rPr lang="ru-RU" sz="1400" dirty="0" smtClean="0">
                <a:latin typeface="Arial Rounded MT Bold" pitchFamily="34" charset="0"/>
              </a:rPr>
              <a:t>  деятельности - рисования</a:t>
            </a:r>
          </a:p>
          <a:p>
            <a:pPr marL="342900" indent="-342900"/>
            <a:r>
              <a:rPr lang="ru-RU" b="1" dirty="0" smtClean="0">
                <a:latin typeface="Arial Rounded MT Bold" pitchFamily="34" charset="0"/>
              </a:rPr>
              <a:t>             работа с родителями</a:t>
            </a:r>
          </a:p>
          <a:p>
            <a:pPr marL="342900" indent="-342900"/>
            <a:r>
              <a:rPr lang="ru-RU" b="1" dirty="0" smtClean="0">
                <a:latin typeface="Arial Rounded MT Bold" pitchFamily="34" charset="0"/>
              </a:rPr>
              <a:t>            </a:t>
            </a:r>
            <a:r>
              <a:rPr lang="ru-RU" sz="1400" dirty="0" smtClean="0">
                <a:latin typeface="Arial Rounded MT Bold" pitchFamily="34" charset="0"/>
              </a:rPr>
              <a:t>      Анкетирование, консультации,</a:t>
            </a:r>
          </a:p>
          <a:p>
            <a:pPr marL="342900" indent="-342900"/>
            <a:r>
              <a:rPr lang="ru-RU" sz="1400" dirty="0" smtClean="0">
                <a:latin typeface="Arial Rounded MT Bold" pitchFamily="34" charset="0"/>
              </a:rPr>
              <a:t>                      индивидуальная</a:t>
            </a:r>
            <a:r>
              <a:rPr lang="ru-RU" sz="1400" b="1" dirty="0" smtClean="0">
                <a:latin typeface="Arial Rounded MT Bold" pitchFamily="34" charset="0"/>
              </a:rPr>
              <a:t>  </a:t>
            </a:r>
            <a:r>
              <a:rPr lang="ru-RU" sz="1400" dirty="0" smtClean="0">
                <a:latin typeface="Arial Rounded MT Bold" pitchFamily="34" charset="0"/>
              </a:rPr>
              <a:t>работа</a:t>
            </a:r>
          </a:p>
          <a:p>
            <a:pPr marL="342900" indent="-342900"/>
            <a:r>
              <a:rPr lang="ru-RU" sz="1400" dirty="0" smtClean="0">
                <a:latin typeface="Arial Rounded MT Bold" pitchFamily="34" charset="0"/>
              </a:rPr>
              <a:t>              </a:t>
            </a:r>
            <a:r>
              <a:rPr lang="ru-RU" b="1" dirty="0" smtClean="0">
                <a:latin typeface="Arial Rounded MT Bold" pitchFamily="34" charset="0"/>
              </a:rPr>
              <a:t>  </a:t>
            </a:r>
            <a:r>
              <a:rPr lang="ru-RU" b="1" dirty="0" err="1" smtClean="0">
                <a:latin typeface="Arial Rounded MT Bold" pitchFamily="34" charset="0"/>
              </a:rPr>
              <a:t>воспитательно</a:t>
            </a:r>
            <a:r>
              <a:rPr lang="ru-RU" b="1" dirty="0" smtClean="0">
                <a:latin typeface="Arial Rounded MT Bold" pitchFamily="34" charset="0"/>
              </a:rPr>
              <a:t> – образовательная </a:t>
            </a:r>
          </a:p>
          <a:p>
            <a:pPr marL="342900" indent="-342900"/>
            <a:r>
              <a:rPr lang="ru-RU" b="1" dirty="0" smtClean="0">
                <a:latin typeface="Arial Rounded MT Bold" pitchFamily="34" charset="0"/>
              </a:rPr>
              <a:t>               работа</a:t>
            </a:r>
          </a:p>
          <a:p>
            <a:pPr marL="342900" indent="-342900"/>
            <a:r>
              <a:rPr lang="ru-RU" b="1" dirty="0" smtClean="0">
                <a:latin typeface="Arial Rounded MT Bold" pitchFamily="34" charset="0"/>
              </a:rPr>
              <a:t>                    </a:t>
            </a:r>
            <a:r>
              <a:rPr lang="ru-RU" sz="1400" dirty="0" smtClean="0">
                <a:latin typeface="Arial Rounded MT Bold" pitchFamily="34" charset="0"/>
              </a:rPr>
              <a:t>1. Проектная деятельность</a:t>
            </a:r>
          </a:p>
          <a:p>
            <a:pPr marL="342900" indent="-342900"/>
            <a:r>
              <a:rPr lang="ru-RU" sz="1400" dirty="0" smtClean="0">
                <a:latin typeface="Arial Rounded MT Bold" pitchFamily="34" charset="0"/>
              </a:rPr>
              <a:t>                          2. Перспективный план НОД</a:t>
            </a:r>
            <a:endParaRPr lang="ru-RU" dirty="0" smtClean="0">
              <a:latin typeface="Arial Rounded MT Bold" pitchFamily="34" charset="0"/>
            </a:endParaRPr>
          </a:p>
          <a:p>
            <a:pPr marL="342900" indent="-342900"/>
            <a:r>
              <a:rPr lang="ru-RU" b="1" dirty="0" smtClean="0">
                <a:latin typeface="Arial Rounded MT Bold" pitchFamily="34" charset="0"/>
              </a:rPr>
              <a:t>        </a:t>
            </a:r>
            <a:endParaRPr lang="ru-RU" b="1" dirty="0">
              <a:latin typeface="Arial Rounded MT Bold" pitchFamily="34" charset="0"/>
            </a:endParaRPr>
          </a:p>
          <a:p>
            <a:pPr marL="342900" indent="-342900"/>
            <a:r>
              <a:rPr lang="ru-RU" sz="1400" b="1" dirty="0">
                <a:latin typeface="Arial Rounded MT Bold" pitchFamily="34" charset="0"/>
              </a:rPr>
              <a:t> </a:t>
            </a:r>
            <a:r>
              <a:rPr lang="ru-RU" b="1" dirty="0">
                <a:latin typeface="Arial Rounded MT Bold" pitchFamily="34" charset="0"/>
              </a:rPr>
              <a:t>                               </a:t>
            </a:r>
          </a:p>
          <a:p>
            <a:pPr marL="342900" indent="-342900"/>
            <a:r>
              <a:rPr lang="ru-RU" dirty="0">
                <a:latin typeface="Franklin Gothic Book" pitchFamily="34" charset="0"/>
              </a:rPr>
              <a:t>                                  </a:t>
            </a:r>
          </a:p>
        </p:txBody>
      </p:sp>
      <p:pic>
        <p:nvPicPr>
          <p:cNvPr id="1028" name="Picture 4" descr="G:\проект сказка Теремок\фото для проекта\IMG_00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8" y="1444237"/>
            <a:ext cx="2357424" cy="174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Работа с родителями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</p:nvPr>
        </p:nvGraphicFramePr>
        <p:xfrm>
          <a:off x="-642974" y="1571612"/>
          <a:ext cx="75724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1\Desktop\Оля\Новая папка\Рисунок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2571744"/>
            <a:ext cx="2090738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9" descr="C:\Users\1\Desktop\Оля\Новая папка\P101079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4500570"/>
            <a:ext cx="2214562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1857364"/>
            <a:ext cx="1714512" cy="98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Анкетирование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28860" y="2928934"/>
            <a:ext cx="357190" cy="2857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644362" y="492919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 descr="C:\Users\1\Desktop\Оля\фото\выпуск 2009г\Рисунок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12" y="571481"/>
            <a:ext cx="2142116" cy="1607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1375</TotalTime>
  <Words>939</Words>
  <Application>Microsoft Office PowerPoint</Application>
  <PresentationFormat>Экран (4:3)</PresentationFormat>
  <Paragraphs>175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Трек</vt:lpstr>
      <vt:lpstr>Документ</vt:lpstr>
      <vt:lpstr>Worksheet</vt:lpstr>
      <vt:lpstr>ТЕМА: «Формирование навыков  в продуктивной деятельности у детей старшего возраста через приобщение к словесному искусству в ходе проведения ДОД»  Выполнила: Игонина Ольга Николаевна воспитатель  первой  квалификационной  категории стаж работы – 26 лет  г.Богородск декабрь 2013г</vt:lpstr>
      <vt:lpstr>Нормативно – правовая база</vt:lpstr>
      <vt:lpstr>АКТУАЛЬНОСТЬ</vt:lpstr>
      <vt:lpstr>ЦЕЛЬ:  Развивать художественные способности детей старшего возраста в рисовании посредством художественной литературы</vt:lpstr>
      <vt:lpstr>ЭТАПЫ РАБОТЫ</vt:lpstr>
      <vt:lpstr>1.Этап Перечень методической литературы</vt:lpstr>
      <vt:lpstr>Мониторинг.  Образовательная область «Художественное творчество» Раздел «рисование» Образовательная область «Коммуникация» раздел «Связная речь»</vt:lpstr>
      <vt:lpstr>        СОЗДАНИЕ УСЛОВИЙ</vt:lpstr>
      <vt:lpstr>     Работа с родителями</vt:lpstr>
      <vt:lpstr>Выдержка из перспективного плана работы   обр. область «Художественное  творчество»</vt:lpstr>
      <vt:lpstr>        2.ОСНОВНОЙ ЭТАП</vt:lpstr>
      <vt:lpstr>Экспериментирование</vt:lpstr>
      <vt:lpstr>Слайд 13</vt:lpstr>
      <vt:lpstr>Проектная деятельность</vt:lpstr>
      <vt:lpstr>Мастер – класс по нетрадиционным техникам рисования для родителей и детей</vt:lpstr>
      <vt:lpstr>Самостоятельное творчество</vt:lpstr>
      <vt:lpstr>3. Итоговый этап Мониторинг.  Образовательные области  «Художественное творчество», «коммуникация»</vt:lpstr>
      <vt:lpstr>     Общий вывод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ТВОРЧЕСКИХ СПОСОБНОСТЕЙ В ПРОЦЕССЕ НЕТРАДИЦИОННОГО РИСОВАНИЯ ДЕТЕЙ СТАРШЕГО ВОЗРАСТА»</dc:title>
  <dc:creator>1</dc:creator>
  <cp:lastModifiedBy>1</cp:lastModifiedBy>
  <cp:revision>128</cp:revision>
  <dcterms:created xsi:type="dcterms:W3CDTF">2013-11-12T15:12:18Z</dcterms:created>
  <dcterms:modified xsi:type="dcterms:W3CDTF">2016-02-08T17:41:40Z</dcterms:modified>
</cp:coreProperties>
</file>