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09.02.2016</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09.02.2016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09.02.2016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09.02.2016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t>09.02.2016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09.02.2016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09.02.2016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4C71EC6-210F-42DE-9C53-41977AD35B3D}" type="datetimeFigureOut">
              <a:rPr lang="ru-RU" smtClean="0"/>
              <a:t>09.02.2016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B4C71EC6-210F-42DE-9C53-41977AD35B3D}" type="datetimeFigureOut">
              <a:rPr lang="ru-RU" smtClean="0"/>
              <a:t>09.02.2016</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09.02.2016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09.02.2016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4C71EC6-210F-42DE-9C53-41977AD35B3D}" type="datetimeFigureOut">
              <a:rPr lang="ru-RU" smtClean="0"/>
              <a:t>09.02.2016</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9B0651-EE4F-4900-A07F-96A6BFA9D0F0}" type="slidenum">
              <a:rPr lang="ru-RU" smtClean="0"/>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FF0000"/>
                </a:solidFill>
              </a:rPr>
              <a:t>Родительское собрание</a:t>
            </a:r>
            <a:endParaRPr lang="ru-RU" dirty="0"/>
          </a:p>
        </p:txBody>
      </p:sp>
      <p:sp>
        <p:nvSpPr>
          <p:cNvPr id="3" name="Объект 2"/>
          <p:cNvSpPr>
            <a:spLocks noGrp="1"/>
          </p:cNvSpPr>
          <p:nvPr>
            <p:ph idx="1"/>
          </p:nvPr>
        </p:nvSpPr>
        <p:spPr/>
        <p:txBody>
          <a:bodyPr/>
          <a:lstStyle/>
          <a:p>
            <a:r>
              <a:rPr lang="ru-RU" dirty="0" smtClean="0">
                <a:solidFill>
                  <a:srgbClr val="FF0000"/>
                </a:solidFill>
              </a:rPr>
              <a:t>«</a:t>
            </a:r>
            <a:r>
              <a:rPr lang="ru-RU" dirty="0">
                <a:solidFill>
                  <a:srgbClr val="FF0000"/>
                </a:solidFill>
              </a:rPr>
              <a:t>С помощью правильной мотивации ума по буддийской философии – решаем конфликты в семье»</a:t>
            </a:r>
            <a:endParaRPr lang="ru-RU" dirty="0"/>
          </a:p>
          <a:p>
            <a:endParaRPr lang="ru-RU" dirty="0"/>
          </a:p>
        </p:txBody>
      </p:sp>
    </p:spTree>
    <p:extLst>
      <p:ext uri="{BB962C8B-B14F-4D97-AF65-F5344CB8AC3E}">
        <p14:creationId xmlns:p14="http://schemas.microsoft.com/office/powerpoint/2010/main" val="3679550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Заголовок 2"/>
          <p:cNvSpPr>
            <a:spLocks noGrp="1"/>
          </p:cNvSpPr>
          <p:nvPr>
            <p:ph type="title"/>
          </p:nvPr>
        </p:nvSpPr>
        <p:spPr/>
        <p:txBody>
          <a:bodyPr>
            <a:normAutofit fontScale="90000"/>
          </a:bodyPr>
          <a:lstStyle/>
          <a:p>
            <a:r>
              <a:rPr lang="ru-RU" dirty="0" smtClean="0">
                <a:solidFill>
                  <a:srgbClr val="00B050"/>
                </a:solidFill>
              </a:rPr>
              <a:t>Упражнение: «Не бойтесь признавать свои ошибки».</a:t>
            </a:r>
          </a:p>
        </p:txBody>
      </p:sp>
      <p:sp>
        <p:nvSpPr>
          <p:cNvPr id="80899" name="Содержимое 3"/>
          <p:cNvSpPr>
            <a:spLocks noGrp="1"/>
          </p:cNvSpPr>
          <p:nvPr>
            <p:ph idx="1"/>
          </p:nvPr>
        </p:nvSpPr>
        <p:spPr/>
        <p:txBody>
          <a:bodyPr/>
          <a:lstStyle/>
          <a:p>
            <a:pPr>
              <a:buNone/>
            </a:pPr>
            <a:endParaRPr lang="ru-RU" dirty="0" smtClean="0"/>
          </a:p>
          <a:p>
            <a:r>
              <a:rPr lang="ru-RU" dirty="0" smtClean="0">
                <a:solidFill>
                  <a:srgbClr val="00B0F0"/>
                </a:solidFill>
              </a:rPr>
              <a:t>Участники встают парами и говорят друг другу следующее:</a:t>
            </a:r>
          </a:p>
          <a:p>
            <a:r>
              <a:rPr lang="ru-RU" dirty="0" smtClean="0">
                <a:solidFill>
                  <a:srgbClr val="FF0000"/>
                </a:solidFill>
              </a:rPr>
              <a:t>«Я ошибся. Пожалуйста, извини те меня, больше я так не буду. Пожалуйста, извините меня». Или «Извините, это моя ошибка». </a:t>
            </a:r>
          </a:p>
          <a:p>
            <a:endParaRPr lang="ru-RU" dirty="0" smtClean="0"/>
          </a:p>
        </p:txBody>
      </p:sp>
    </p:spTree>
    <p:extLst>
      <p:ext uri="{BB962C8B-B14F-4D97-AF65-F5344CB8AC3E}">
        <p14:creationId xmlns:p14="http://schemas.microsoft.com/office/powerpoint/2010/main" val="852330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Заголовок 3"/>
          <p:cNvSpPr>
            <a:spLocks noGrp="1"/>
          </p:cNvSpPr>
          <p:nvPr>
            <p:ph type="title"/>
          </p:nvPr>
        </p:nvSpPr>
        <p:spPr/>
        <p:txBody>
          <a:bodyPr/>
          <a:lstStyle/>
          <a:p>
            <a:r>
              <a:rPr lang="ru-RU" dirty="0" smtClean="0"/>
              <a:t>«Правильное мышление»</a:t>
            </a:r>
          </a:p>
        </p:txBody>
      </p:sp>
      <p:sp>
        <p:nvSpPr>
          <p:cNvPr id="81923" name="Содержимое 4"/>
          <p:cNvSpPr>
            <a:spLocks noGrp="1"/>
          </p:cNvSpPr>
          <p:nvPr>
            <p:ph idx="1"/>
          </p:nvPr>
        </p:nvSpPr>
        <p:spPr/>
        <p:txBody>
          <a:bodyPr/>
          <a:lstStyle/>
          <a:p>
            <a:r>
              <a:rPr lang="ru-RU" sz="2000" dirty="0" smtClean="0">
                <a:solidFill>
                  <a:srgbClr val="00B050"/>
                </a:solidFill>
              </a:rPr>
              <a:t>Правильное мышление имеет место тогда, когда ваше тело, речь и ум естественным образом становятся позитивными. Когда ваши поступки на уровне тела, речи и ума становятся позитивными, то в первую очередь это делает счастливыми вас самих, а во вторую очередь делает счастливыми окружающих вас людей.</a:t>
            </a:r>
          </a:p>
          <a:p>
            <a:r>
              <a:rPr lang="ru-RU" sz="1800" dirty="0" smtClean="0">
                <a:solidFill>
                  <a:srgbClr val="00B050"/>
                </a:solidFill>
              </a:rPr>
              <a:t> </a:t>
            </a:r>
          </a:p>
          <a:p>
            <a:r>
              <a:rPr lang="ru-RU" dirty="0" smtClean="0">
                <a:solidFill>
                  <a:srgbClr val="FF0000"/>
                </a:solidFill>
              </a:rPr>
              <a:t>Единственное, что вам нужно, это научиться мыслить правильно, стать позитивным, стать чистым человеком</a:t>
            </a:r>
          </a:p>
        </p:txBody>
      </p:sp>
    </p:spTree>
    <p:extLst>
      <p:ext uri="{BB962C8B-B14F-4D97-AF65-F5344CB8AC3E}">
        <p14:creationId xmlns:p14="http://schemas.microsoft.com/office/powerpoint/2010/main" val="3675251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Заголовок 1"/>
          <p:cNvSpPr>
            <a:spLocks noGrp="1"/>
          </p:cNvSpPr>
          <p:nvPr>
            <p:ph type="title"/>
          </p:nvPr>
        </p:nvSpPr>
        <p:spPr/>
        <p:txBody>
          <a:bodyPr/>
          <a:lstStyle/>
          <a:p>
            <a:r>
              <a:rPr lang="ru-RU" dirty="0" smtClean="0"/>
              <a:t>Позитивное мышление</a:t>
            </a:r>
          </a:p>
        </p:txBody>
      </p:sp>
      <p:sp>
        <p:nvSpPr>
          <p:cNvPr id="82947" name="Содержимое 2"/>
          <p:cNvSpPr>
            <a:spLocks noGrp="1"/>
          </p:cNvSpPr>
          <p:nvPr>
            <p:ph idx="1"/>
          </p:nvPr>
        </p:nvSpPr>
        <p:spPr/>
        <p:txBody>
          <a:bodyPr/>
          <a:lstStyle/>
          <a:p>
            <a:r>
              <a:rPr lang="ru-RU" sz="2000" dirty="0" smtClean="0">
                <a:solidFill>
                  <a:srgbClr val="00B050"/>
                </a:solidFill>
              </a:rPr>
              <a:t>Мышление не изменяется насильно, мышление можно изменить, когда вы открываете свои глаза на реальность, открываете свой ум.</a:t>
            </a:r>
          </a:p>
          <a:p>
            <a:pPr>
              <a:buNone/>
            </a:pPr>
            <a:endParaRPr lang="ru-RU" sz="2000" dirty="0" smtClean="0">
              <a:solidFill>
                <a:srgbClr val="00B050"/>
              </a:solidFill>
            </a:endParaRPr>
          </a:p>
          <a:p>
            <a:r>
              <a:rPr lang="ru-RU" sz="2000" dirty="0" smtClean="0">
                <a:solidFill>
                  <a:srgbClr val="00B050"/>
                </a:solidFill>
              </a:rPr>
              <a:t>Цитата</a:t>
            </a:r>
          </a:p>
          <a:p>
            <a:r>
              <a:rPr lang="ru-RU" sz="2000" dirty="0" smtClean="0"/>
              <a:t>[Когда ум открыт, то надо думать ,что  «Это правильно». Потом, с опытом, вы посмотрите на ваши мысли: «А, мой ум счастлив, и мой сосед счастлив, и все люди счастливы», — это правильные мысли. Я тоже счастлив, когда так думаю. И другой тоже счастливым станет.» </a:t>
            </a:r>
          </a:p>
          <a:p>
            <a:pPr>
              <a:buNone/>
            </a:pPr>
            <a:r>
              <a:rPr lang="ru-RU" sz="2000" dirty="0" smtClean="0"/>
              <a:t> </a:t>
            </a:r>
          </a:p>
          <a:p>
            <a:endParaRPr lang="ru-RU" sz="2000" dirty="0" smtClean="0"/>
          </a:p>
        </p:txBody>
      </p:sp>
    </p:spTree>
    <p:extLst>
      <p:ext uri="{BB962C8B-B14F-4D97-AF65-F5344CB8AC3E}">
        <p14:creationId xmlns:p14="http://schemas.microsoft.com/office/powerpoint/2010/main" val="1255797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Заголовок 1"/>
          <p:cNvSpPr>
            <a:spLocks noGrp="1"/>
          </p:cNvSpPr>
          <p:nvPr>
            <p:ph type="title"/>
          </p:nvPr>
        </p:nvSpPr>
        <p:spPr/>
        <p:txBody>
          <a:bodyPr>
            <a:normAutofit fontScale="90000"/>
          </a:bodyPr>
          <a:lstStyle/>
          <a:p>
            <a:r>
              <a:rPr lang="ru-RU" dirty="0" smtClean="0"/>
              <a:t/>
            </a:r>
            <a:br>
              <a:rPr lang="ru-RU" dirty="0" smtClean="0"/>
            </a:br>
            <a:r>
              <a:rPr lang="ru-RU" dirty="0" smtClean="0"/>
              <a:t/>
            </a:r>
            <a:br>
              <a:rPr lang="ru-RU" dirty="0" smtClean="0"/>
            </a:br>
            <a:r>
              <a:rPr lang="ru-RU" dirty="0" smtClean="0">
                <a:solidFill>
                  <a:srgbClr val="00B050"/>
                </a:solidFill>
              </a:rPr>
              <a:t>Упражнение </a:t>
            </a:r>
            <a:br>
              <a:rPr lang="ru-RU" dirty="0" smtClean="0">
                <a:solidFill>
                  <a:srgbClr val="00B050"/>
                </a:solidFill>
              </a:rPr>
            </a:br>
            <a:r>
              <a:rPr lang="ru-RU" dirty="0" smtClean="0">
                <a:solidFill>
                  <a:srgbClr val="00B050"/>
                </a:solidFill>
              </a:rPr>
              <a:t> «</a:t>
            </a:r>
            <a:r>
              <a:rPr lang="ru-RU" sz="3200" dirty="0" smtClean="0">
                <a:solidFill>
                  <a:srgbClr val="00B050"/>
                </a:solidFill>
              </a:rPr>
              <a:t>Мой открытый ум гласит, что …»</a:t>
            </a:r>
            <a:r>
              <a:rPr lang="ru-RU" dirty="0" smtClean="0">
                <a:solidFill>
                  <a:srgbClr val="00B050"/>
                </a:solidFill>
              </a:rPr>
              <a:t/>
            </a:r>
            <a:br>
              <a:rPr lang="ru-RU" dirty="0" smtClean="0">
                <a:solidFill>
                  <a:srgbClr val="00B050"/>
                </a:solidFill>
              </a:rPr>
            </a:br>
            <a:r>
              <a:rPr lang="ru-RU" dirty="0" smtClean="0"/>
              <a:t> </a:t>
            </a:r>
            <a:br>
              <a:rPr lang="ru-RU" dirty="0" smtClean="0"/>
            </a:br>
            <a:endParaRPr lang="ru-RU" dirty="0" smtClean="0"/>
          </a:p>
        </p:txBody>
      </p:sp>
      <p:sp>
        <p:nvSpPr>
          <p:cNvPr id="83971" name="Содержимое 2"/>
          <p:cNvSpPr>
            <a:spLocks noGrp="1"/>
          </p:cNvSpPr>
          <p:nvPr>
            <p:ph idx="1"/>
          </p:nvPr>
        </p:nvSpPr>
        <p:spPr/>
        <p:txBody>
          <a:bodyPr/>
          <a:lstStyle/>
          <a:p>
            <a:pPr>
              <a:buNone/>
            </a:pPr>
            <a:r>
              <a:rPr lang="ru-RU" dirty="0" smtClean="0"/>
              <a:t>(сказать что-то позитивное) </a:t>
            </a:r>
          </a:p>
          <a:p>
            <a:endParaRPr lang="ru-RU" dirty="0" smtClean="0"/>
          </a:p>
        </p:txBody>
      </p:sp>
    </p:spTree>
    <p:extLst>
      <p:ext uri="{BB962C8B-B14F-4D97-AF65-F5344CB8AC3E}">
        <p14:creationId xmlns:p14="http://schemas.microsoft.com/office/powerpoint/2010/main" val="3197618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Заголовок 1"/>
          <p:cNvSpPr>
            <a:spLocks noGrp="1"/>
          </p:cNvSpPr>
          <p:nvPr>
            <p:ph type="title"/>
          </p:nvPr>
        </p:nvSpPr>
        <p:spPr/>
        <p:txBody>
          <a:bodyPr>
            <a:normAutofit fontScale="90000"/>
          </a:bodyPr>
          <a:lstStyle/>
          <a:p>
            <a:r>
              <a:rPr lang="ru-RU" sz="2400" dirty="0" smtClean="0">
                <a:solidFill>
                  <a:srgbClr val="00B050"/>
                </a:solidFill>
              </a:rPr>
              <a:t>В буддизме говорится, что первый шаг к мудрости — это признание собственных ошибок. </a:t>
            </a:r>
            <a:r>
              <a:rPr lang="ru-RU" sz="2400" dirty="0" smtClean="0"/>
              <a:t/>
            </a:r>
            <a:br>
              <a:rPr lang="ru-RU" sz="2400" dirty="0" smtClean="0"/>
            </a:br>
            <a:endParaRPr lang="ru-RU" sz="2400" dirty="0" smtClean="0"/>
          </a:p>
        </p:txBody>
      </p:sp>
      <p:sp>
        <p:nvSpPr>
          <p:cNvPr id="84995" name="Содержимое 2"/>
          <p:cNvSpPr>
            <a:spLocks noGrp="1"/>
          </p:cNvSpPr>
          <p:nvPr>
            <p:ph idx="1"/>
          </p:nvPr>
        </p:nvSpPr>
        <p:spPr/>
        <p:txBody>
          <a:bodyPr/>
          <a:lstStyle/>
          <a:p>
            <a:r>
              <a:rPr lang="ru-RU" sz="2000" dirty="0" smtClean="0">
                <a:solidFill>
                  <a:srgbClr val="92D050"/>
                </a:solidFill>
              </a:rPr>
              <a:t>Как говорится, в своем глазу мы не видим бревно, а в чужом даже соринку замечаем.  </a:t>
            </a:r>
          </a:p>
          <a:p>
            <a:r>
              <a:rPr lang="ru-RU" sz="2000" dirty="0" smtClean="0">
                <a:solidFill>
                  <a:srgbClr val="FFC000"/>
                </a:solidFill>
              </a:rPr>
              <a:t>Первоначальная наша ошибка состоится  в том, что мы все время берем с собой увеличительное стекло и в нем рассматриваем недостатки других людей. </a:t>
            </a:r>
          </a:p>
          <a:p>
            <a:r>
              <a:rPr lang="ru-RU" sz="2000" dirty="0" smtClean="0">
                <a:solidFill>
                  <a:srgbClr val="FF0000"/>
                </a:solidFill>
              </a:rPr>
              <a:t>Первое, что нам нужно сделать, заменить это увеличительное стекло на зеркало, в котором надо рассматривать собственные недостатки.</a:t>
            </a:r>
          </a:p>
          <a:p>
            <a:r>
              <a:rPr lang="ru-RU" sz="2000" dirty="0" smtClean="0">
                <a:solidFill>
                  <a:srgbClr val="C00000"/>
                </a:solidFill>
              </a:rPr>
              <a:t>Используйте зеркало для своего ума, в которое вы могли бы рассматривать свои недостатки.</a:t>
            </a:r>
          </a:p>
        </p:txBody>
      </p:sp>
    </p:spTree>
    <p:extLst>
      <p:ext uri="{BB962C8B-B14F-4D97-AF65-F5344CB8AC3E}">
        <p14:creationId xmlns:p14="http://schemas.microsoft.com/office/powerpoint/2010/main" val="2168832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Заголовок 1"/>
          <p:cNvSpPr>
            <a:spLocks noGrp="1"/>
          </p:cNvSpPr>
          <p:nvPr>
            <p:ph type="title"/>
          </p:nvPr>
        </p:nvSpPr>
        <p:spPr/>
        <p:txBody>
          <a:bodyPr>
            <a:normAutofit fontScale="90000"/>
          </a:bodyPr>
          <a:lstStyle/>
          <a:p>
            <a:pPr algn="ctr"/>
            <a:r>
              <a:rPr lang="ru-RU" sz="2400" dirty="0" smtClean="0">
                <a:solidFill>
                  <a:srgbClr val="0070C0"/>
                </a:solidFill>
              </a:rPr>
              <a:t>Упражнение </a:t>
            </a:r>
            <a:br>
              <a:rPr lang="ru-RU" sz="2400" dirty="0" smtClean="0">
                <a:solidFill>
                  <a:srgbClr val="0070C0"/>
                </a:solidFill>
              </a:rPr>
            </a:br>
            <a:r>
              <a:rPr lang="ru-RU" sz="2400" dirty="0" smtClean="0">
                <a:solidFill>
                  <a:srgbClr val="0070C0"/>
                </a:solidFill>
              </a:rPr>
              <a:t>   «Достоинства  супруга или супруги» </a:t>
            </a:r>
            <a:br>
              <a:rPr lang="ru-RU" sz="2400" dirty="0" smtClean="0">
                <a:solidFill>
                  <a:srgbClr val="0070C0"/>
                </a:solidFill>
              </a:rPr>
            </a:br>
            <a:endParaRPr lang="ru-RU" sz="2400" dirty="0" smtClean="0">
              <a:solidFill>
                <a:srgbClr val="0070C0"/>
              </a:solidFill>
            </a:endParaRPr>
          </a:p>
        </p:txBody>
      </p:sp>
      <p:sp>
        <p:nvSpPr>
          <p:cNvPr id="86019" name="Содержимое 2"/>
          <p:cNvSpPr>
            <a:spLocks noGrp="1"/>
          </p:cNvSpPr>
          <p:nvPr>
            <p:ph idx="1"/>
          </p:nvPr>
        </p:nvSpPr>
        <p:spPr/>
        <p:txBody>
          <a:bodyPr/>
          <a:lstStyle/>
          <a:p>
            <a:endParaRPr lang="ru-RU" sz="1600" dirty="0" smtClean="0"/>
          </a:p>
          <a:p>
            <a:r>
              <a:rPr lang="ru-RU" sz="2400" dirty="0" smtClean="0">
                <a:solidFill>
                  <a:srgbClr val="7030A0"/>
                </a:solidFill>
              </a:rPr>
              <a:t>Цель: </a:t>
            </a:r>
          </a:p>
          <a:p>
            <a:r>
              <a:rPr lang="ru-RU" sz="2400" dirty="0" smtClean="0">
                <a:solidFill>
                  <a:srgbClr val="7030A0"/>
                </a:solidFill>
              </a:rPr>
              <a:t> самораскрытие</a:t>
            </a:r>
          </a:p>
          <a:p>
            <a:r>
              <a:rPr lang="ru-RU" sz="2400" dirty="0" smtClean="0">
                <a:solidFill>
                  <a:srgbClr val="7030A0"/>
                </a:solidFill>
              </a:rPr>
              <a:t> самопознание</a:t>
            </a:r>
          </a:p>
          <a:p>
            <a:r>
              <a:rPr lang="ru-RU" sz="2400" dirty="0" smtClean="0">
                <a:solidFill>
                  <a:srgbClr val="7030A0"/>
                </a:solidFill>
              </a:rPr>
              <a:t> повышение внутригруппового доверия</a:t>
            </a:r>
          </a:p>
          <a:p>
            <a:r>
              <a:rPr lang="ru-RU" sz="2400" dirty="0" smtClean="0">
                <a:solidFill>
                  <a:srgbClr val="7030A0"/>
                </a:solidFill>
              </a:rPr>
              <a:t>Процедура проведения:</a:t>
            </a:r>
          </a:p>
          <a:p>
            <a:r>
              <a:rPr lang="ru-RU" sz="2400" dirty="0" smtClean="0">
                <a:solidFill>
                  <a:srgbClr val="7030A0"/>
                </a:solidFill>
              </a:rPr>
              <a:t>Участники сидят в кругу и пишут достоинства и по очереди рассказывают. </a:t>
            </a:r>
          </a:p>
          <a:p>
            <a:endParaRPr lang="ru-RU" sz="2400" dirty="0" smtClean="0">
              <a:solidFill>
                <a:srgbClr val="7030A0"/>
              </a:solidFill>
            </a:endParaRPr>
          </a:p>
        </p:txBody>
      </p:sp>
    </p:spTree>
    <p:extLst>
      <p:ext uri="{BB962C8B-B14F-4D97-AF65-F5344CB8AC3E}">
        <p14:creationId xmlns:p14="http://schemas.microsoft.com/office/powerpoint/2010/main" val="2423309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Цитирую философа </a:t>
            </a:r>
            <a:br>
              <a:rPr lang="ru-RU" dirty="0" smtClean="0"/>
            </a:br>
            <a:endParaRPr lang="ru-RU" dirty="0"/>
          </a:p>
        </p:txBody>
      </p:sp>
      <p:sp>
        <p:nvSpPr>
          <p:cNvPr id="3" name="Содержимое 2"/>
          <p:cNvSpPr>
            <a:spLocks noGrp="1"/>
          </p:cNvSpPr>
          <p:nvPr>
            <p:ph idx="1"/>
          </p:nvPr>
        </p:nvSpPr>
        <p:spPr>
          <a:xfrm>
            <a:off x="1500188" y="857232"/>
            <a:ext cx="7491412" cy="5381643"/>
          </a:xfrm>
        </p:spPr>
        <p:txBody>
          <a:bodyPr/>
          <a:lstStyle/>
          <a:p>
            <a:r>
              <a:rPr lang="ru-RU" sz="1800" dirty="0" smtClean="0">
                <a:solidFill>
                  <a:srgbClr val="0070C0"/>
                </a:solidFill>
              </a:rPr>
              <a:t>«Если вы прожили вместе пять лет, то все недостатки, все те проступки, которые совершила ваша жена за эти пять лет, вы все время собираете,   что  все это мелочи,  накопившиеся за пять лет, для вас превращаются в огромную гору недостатков. Допустим, если зал окрашен в белый цвет, то по его стенам могут тут и там встре­чаться черные пятнышки, и если вы их вместе не соберете, то даже не заметите. Если же вы соберете их вместе, то получится одно громадное черное пятно. Если все недостатки, ошибки, просчеты, которые были совершены за пять лет, остают­ся на своих местах, если вы не тащите их с собой в своей памяти, оставляете их в том времени, в котором они были совершены, то тогда они не кажутся больши­ми, потому что всем свойственно совершать ошибки. Если же вы тащите их с собой в своей памяти, если вы их мысленно накапливаете, то тогда, когда вы со­единяете их вместе, они кажутся очень большими, а потом очередная ошибка становится своего рода последней каплей, которая переполняет чашу вашего терпения через край».</a:t>
            </a:r>
          </a:p>
          <a:p>
            <a:endParaRPr lang="ru-RU" sz="1800" dirty="0">
              <a:solidFill>
                <a:srgbClr val="0070C0"/>
              </a:solidFill>
            </a:endParaRPr>
          </a:p>
        </p:txBody>
      </p:sp>
    </p:spTree>
    <p:extLst>
      <p:ext uri="{BB962C8B-B14F-4D97-AF65-F5344CB8AC3E}">
        <p14:creationId xmlns:p14="http://schemas.microsoft.com/office/powerpoint/2010/main" val="1831079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Заголовок 1"/>
          <p:cNvSpPr>
            <a:spLocks noGrp="1"/>
          </p:cNvSpPr>
          <p:nvPr>
            <p:ph type="title"/>
          </p:nvPr>
        </p:nvSpPr>
        <p:spPr/>
        <p:txBody>
          <a:bodyPr>
            <a:normAutofit fontScale="90000"/>
          </a:bodyPr>
          <a:lstStyle/>
          <a:p>
            <a:pPr algn="ctr"/>
            <a:r>
              <a:rPr lang="ru-RU" sz="3200" dirty="0" smtClean="0"/>
              <a:t/>
            </a:r>
            <a:br>
              <a:rPr lang="ru-RU" sz="3200" dirty="0" smtClean="0"/>
            </a:br>
            <a:r>
              <a:rPr lang="ru-RU" sz="3200" dirty="0" smtClean="0"/>
              <a:t/>
            </a:r>
            <a:br>
              <a:rPr lang="ru-RU" sz="3200" dirty="0" smtClean="0"/>
            </a:br>
            <a:r>
              <a:rPr lang="ru-RU" sz="2800" dirty="0" smtClean="0">
                <a:solidFill>
                  <a:srgbClr val="00B050"/>
                </a:solidFill>
              </a:rPr>
              <a:t>Упражнение «Добрые дела моего мужа или моей жены»</a:t>
            </a:r>
            <a:br>
              <a:rPr lang="ru-RU" sz="2800" dirty="0" smtClean="0">
                <a:solidFill>
                  <a:srgbClr val="00B050"/>
                </a:solidFill>
              </a:rPr>
            </a:br>
            <a:r>
              <a:rPr lang="ru-RU" sz="2800" dirty="0" smtClean="0">
                <a:solidFill>
                  <a:srgbClr val="00B050"/>
                </a:solidFill>
              </a:rPr>
              <a:t> </a:t>
            </a:r>
            <a:r>
              <a:rPr lang="ru-RU" sz="3200" dirty="0" smtClean="0"/>
              <a:t/>
            </a:r>
            <a:br>
              <a:rPr lang="ru-RU" sz="3200" dirty="0" smtClean="0"/>
            </a:br>
            <a:endParaRPr lang="ru-RU" sz="3200" dirty="0" smtClean="0"/>
          </a:p>
        </p:txBody>
      </p:sp>
      <p:sp>
        <p:nvSpPr>
          <p:cNvPr id="88067" name="Содержимое 2"/>
          <p:cNvSpPr>
            <a:spLocks noGrp="1"/>
          </p:cNvSpPr>
          <p:nvPr>
            <p:ph idx="1"/>
          </p:nvPr>
        </p:nvSpPr>
        <p:spPr/>
        <p:txBody>
          <a:bodyPr/>
          <a:lstStyle/>
          <a:p>
            <a:endParaRPr lang="ru-RU" sz="1800" dirty="0" smtClean="0"/>
          </a:p>
          <a:p>
            <a:pPr>
              <a:buNone/>
            </a:pPr>
            <a:r>
              <a:rPr lang="ru-RU" sz="1800" dirty="0" smtClean="0"/>
              <a:t> </a:t>
            </a:r>
          </a:p>
          <a:p>
            <a:r>
              <a:rPr lang="ru-RU" sz="1800" dirty="0" smtClean="0"/>
              <a:t>( написать на листке бумаги все добрые дела супруги или супруга)</a:t>
            </a:r>
          </a:p>
          <a:p>
            <a:pPr>
              <a:buNone/>
            </a:pPr>
            <a:r>
              <a:rPr lang="ru-RU" sz="1800" dirty="0" smtClean="0"/>
              <a:t> </a:t>
            </a:r>
          </a:p>
          <a:p>
            <a:endParaRPr lang="ru-RU" sz="1800" dirty="0" smtClean="0"/>
          </a:p>
        </p:txBody>
      </p:sp>
    </p:spTree>
    <p:extLst>
      <p:ext uri="{BB962C8B-B14F-4D97-AF65-F5344CB8AC3E}">
        <p14:creationId xmlns:p14="http://schemas.microsoft.com/office/powerpoint/2010/main" val="653619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Заголовок 1"/>
          <p:cNvSpPr>
            <a:spLocks noGrp="1"/>
          </p:cNvSpPr>
          <p:nvPr>
            <p:ph type="title"/>
          </p:nvPr>
        </p:nvSpPr>
        <p:spPr/>
        <p:txBody>
          <a:bodyPr/>
          <a:lstStyle/>
          <a:p>
            <a:r>
              <a:rPr lang="ru-RU" dirty="0" smtClean="0"/>
              <a:t>Цитата философа</a:t>
            </a:r>
            <a:endParaRPr lang="ru-RU" dirty="0" smtClean="0"/>
          </a:p>
        </p:txBody>
      </p:sp>
      <p:sp>
        <p:nvSpPr>
          <p:cNvPr id="89091" name="Содержимое 2"/>
          <p:cNvSpPr>
            <a:spLocks noGrp="1"/>
          </p:cNvSpPr>
          <p:nvPr>
            <p:ph idx="1"/>
          </p:nvPr>
        </p:nvSpPr>
        <p:spPr/>
        <p:txBody>
          <a:bodyPr/>
          <a:lstStyle/>
          <a:p>
            <a:r>
              <a:rPr lang="ru-RU" dirty="0" smtClean="0">
                <a:solidFill>
                  <a:srgbClr val="0070C0"/>
                </a:solidFill>
              </a:rPr>
              <a:t>У нас есть склонность запоминать все недостатки, ошибки людей очень отчетливо, хотя доброту других людей, проявленную к нам, мы почему-то забываем. Это ошибка</a:t>
            </a:r>
          </a:p>
        </p:txBody>
      </p:sp>
    </p:spTree>
    <p:extLst>
      <p:ext uri="{BB962C8B-B14F-4D97-AF65-F5344CB8AC3E}">
        <p14:creationId xmlns:p14="http://schemas.microsoft.com/office/powerpoint/2010/main" val="1864514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Заголовок 4"/>
          <p:cNvSpPr>
            <a:spLocks noGrp="1"/>
          </p:cNvSpPr>
          <p:nvPr>
            <p:ph type="title"/>
          </p:nvPr>
        </p:nvSpPr>
        <p:spPr/>
        <p:txBody>
          <a:bodyPr/>
          <a:lstStyle/>
          <a:p>
            <a:r>
              <a:rPr lang="ru-RU" dirty="0"/>
              <a:t>Цитата философа</a:t>
            </a:r>
            <a:endParaRPr lang="ru-RU" dirty="0" smtClean="0"/>
          </a:p>
        </p:txBody>
      </p:sp>
      <p:sp>
        <p:nvSpPr>
          <p:cNvPr id="90115" name="Содержимое 2"/>
          <p:cNvSpPr>
            <a:spLocks noGrp="1"/>
          </p:cNvSpPr>
          <p:nvPr>
            <p:ph idx="1"/>
          </p:nvPr>
        </p:nvSpPr>
        <p:spPr/>
        <p:txBody>
          <a:bodyPr/>
          <a:lstStyle/>
          <a:p>
            <a:r>
              <a:rPr lang="ru-RU" dirty="0" smtClean="0">
                <a:solidFill>
                  <a:srgbClr val="7030A0"/>
                </a:solidFill>
              </a:rPr>
              <a:t>Поэтому в середине жизненного пути, пока мы сохраняем некоторую независимость, как мы можем забывать о доброте других людей? Поэтому все время напоминайте себе: «Я должен отблагодарить других за их доброту, я должен делать что-то хорошее для других, потому что они очень добры ко мне».</a:t>
            </a:r>
          </a:p>
          <a:p>
            <a:endParaRPr lang="ru-RU" dirty="0" smtClean="0"/>
          </a:p>
        </p:txBody>
      </p:sp>
    </p:spTree>
    <p:extLst>
      <p:ext uri="{BB962C8B-B14F-4D97-AF65-F5344CB8AC3E}">
        <p14:creationId xmlns:p14="http://schemas.microsoft.com/office/powerpoint/2010/main" val="810746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Заголовок 5"/>
          <p:cNvSpPr>
            <a:spLocks noGrp="1"/>
          </p:cNvSpPr>
          <p:nvPr>
            <p:ph type="title"/>
          </p:nvPr>
        </p:nvSpPr>
        <p:spPr/>
        <p:txBody>
          <a:bodyPr>
            <a:normAutofit fontScale="90000"/>
          </a:bodyPr>
          <a:lstStyle/>
          <a:p>
            <a:pPr algn="ctr"/>
            <a:r>
              <a:rPr lang="ru-RU" sz="3600" dirty="0" smtClean="0">
                <a:solidFill>
                  <a:srgbClr val="00B050"/>
                </a:solidFill>
              </a:rPr>
              <a:t>Из буддийской философии на правильную  мотивацию УМА </a:t>
            </a:r>
            <a:br>
              <a:rPr lang="ru-RU" sz="3600" dirty="0" smtClean="0">
                <a:solidFill>
                  <a:srgbClr val="00B050"/>
                </a:solidFill>
              </a:rPr>
            </a:br>
            <a:endParaRPr lang="ru-RU" sz="3600" dirty="0" smtClean="0">
              <a:solidFill>
                <a:srgbClr val="00B050"/>
              </a:solidFill>
            </a:endParaRPr>
          </a:p>
        </p:txBody>
      </p:sp>
      <p:sp>
        <p:nvSpPr>
          <p:cNvPr id="72707" name="Содержимое 6"/>
          <p:cNvSpPr>
            <a:spLocks noGrp="1"/>
          </p:cNvSpPr>
          <p:nvPr>
            <p:ph idx="1"/>
          </p:nvPr>
        </p:nvSpPr>
        <p:spPr/>
        <p:txBody>
          <a:bodyPr/>
          <a:lstStyle/>
          <a:p>
            <a:r>
              <a:rPr lang="ru-RU" sz="2400" dirty="0" smtClean="0">
                <a:solidFill>
                  <a:srgbClr val="0070C0"/>
                </a:solidFill>
              </a:rPr>
              <a:t>Чтобы получить драгоценное Учение о том, как укротить свой ум, вначале надо развить в потоке своего "ума» правильную мотивацию».</a:t>
            </a:r>
          </a:p>
          <a:p>
            <a:r>
              <a:rPr lang="ru-RU" sz="2400" dirty="0" smtClean="0">
                <a:solidFill>
                  <a:srgbClr val="0070C0"/>
                </a:solidFill>
              </a:rPr>
              <a:t> Мотивация должна быть связана с вашим желанием укротить свой ум. </a:t>
            </a:r>
          </a:p>
          <a:p>
            <a:r>
              <a:rPr lang="ru-RU" sz="2400" dirty="0" smtClean="0">
                <a:solidFill>
                  <a:srgbClr val="0070C0"/>
                </a:solidFill>
              </a:rPr>
              <a:t>Если вы не укротите свой ум, то никогда не решите своих проблем, и отсюда не будете счастливыми.</a:t>
            </a:r>
          </a:p>
        </p:txBody>
      </p:sp>
    </p:spTree>
    <p:extLst>
      <p:ext uri="{BB962C8B-B14F-4D97-AF65-F5344CB8AC3E}">
        <p14:creationId xmlns:p14="http://schemas.microsoft.com/office/powerpoint/2010/main" val="41474739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Заголовок 4"/>
          <p:cNvSpPr>
            <a:spLocks noGrp="1"/>
          </p:cNvSpPr>
          <p:nvPr>
            <p:ph type="title"/>
          </p:nvPr>
        </p:nvSpPr>
        <p:spPr/>
        <p:txBody>
          <a:bodyPr/>
          <a:lstStyle/>
          <a:p>
            <a:r>
              <a:rPr lang="ru-RU" dirty="0"/>
              <a:t>Цитата философа</a:t>
            </a:r>
            <a:endParaRPr lang="ru-RU" dirty="0" smtClean="0"/>
          </a:p>
        </p:txBody>
      </p:sp>
      <p:sp>
        <p:nvSpPr>
          <p:cNvPr id="90115" name="Содержимое 2"/>
          <p:cNvSpPr>
            <a:spLocks noGrp="1"/>
          </p:cNvSpPr>
          <p:nvPr>
            <p:ph idx="1"/>
          </p:nvPr>
        </p:nvSpPr>
        <p:spPr/>
        <p:txBody>
          <a:bodyPr/>
          <a:lstStyle/>
          <a:p>
            <a:r>
              <a:rPr lang="ru-RU" dirty="0" smtClean="0">
                <a:solidFill>
                  <a:srgbClr val="7030A0"/>
                </a:solidFill>
              </a:rPr>
              <a:t>Поэтому в середине жизненного пути, пока мы сохраняем некоторую независимость, как мы можем забывать о доброте других людей? Поэтому все время напоминайте себе: «Я должен отблагодарить других за их доброту, я должен делать что-то хорошее для других, потому что они очень добры ко мне».</a:t>
            </a:r>
          </a:p>
          <a:p>
            <a:endParaRPr lang="ru-RU" dirty="0" smtClean="0"/>
          </a:p>
        </p:txBody>
      </p:sp>
    </p:spTree>
    <p:extLst>
      <p:ext uri="{BB962C8B-B14F-4D97-AF65-F5344CB8AC3E}">
        <p14:creationId xmlns:p14="http://schemas.microsoft.com/office/powerpoint/2010/main" val="810746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Заголовок 1"/>
          <p:cNvSpPr>
            <a:spLocks noGrp="1"/>
          </p:cNvSpPr>
          <p:nvPr>
            <p:ph type="title"/>
          </p:nvPr>
        </p:nvSpPr>
        <p:spPr/>
        <p:txBody>
          <a:bodyPr>
            <a:normAutofit fontScale="90000"/>
          </a:bodyPr>
          <a:lstStyle/>
          <a:p>
            <a:r>
              <a:rPr lang="ru-RU" dirty="0" smtClean="0"/>
              <a:t>Ради чего  нужно правильное мышление?</a:t>
            </a:r>
          </a:p>
        </p:txBody>
      </p:sp>
      <p:sp>
        <p:nvSpPr>
          <p:cNvPr id="93187" name="Содержимое 2"/>
          <p:cNvSpPr>
            <a:spLocks noGrp="1"/>
          </p:cNvSpPr>
          <p:nvPr>
            <p:ph idx="1"/>
          </p:nvPr>
        </p:nvSpPr>
        <p:spPr/>
        <p:txBody>
          <a:bodyPr/>
          <a:lstStyle/>
          <a:p>
            <a:r>
              <a:rPr lang="ru-RU" dirty="0" smtClean="0">
                <a:solidFill>
                  <a:srgbClr val="7030A0"/>
                </a:solidFill>
              </a:rPr>
              <a:t> Ради вашего доброго здоровья очень важно иметь правильное мышление.</a:t>
            </a:r>
          </a:p>
          <a:p>
            <a:r>
              <a:rPr lang="ru-RU" dirty="0" smtClean="0">
                <a:solidFill>
                  <a:srgbClr val="7030A0"/>
                </a:solidFill>
              </a:rPr>
              <a:t> Ради счастливой себя и семьи.</a:t>
            </a:r>
          </a:p>
          <a:p>
            <a:pPr>
              <a:buNone/>
            </a:pPr>
            <a:r>
              <a:rPr lang="ru-RU" dirty="0" smtClean="0">
                <a:solidFill>
                  <a:srgbClr val="7030A0"/>
                </a:solidFill>
              </a:rPr>
              <a:t> </a:t>
            </a:r>
          </a:p>
          <a:p>
            <a:endParaRPr lang="ru-RU" dirty="0" smtClean="0">
              <a:solidFill>
                <a:srgbClr val="7030A0"/>
              </a:solidFill>
            </a:endParaRPr>
          </a:p>
        </p:txBody>
      </p:sp>
    </p:spTree>
    <p:extLst>
      <p:ext uri="{BB962C8B-B14F-4D97-AF65-F5344CB8AC3E}">
        <p14:creationId xmlns:p14="http://schemas.microsoft.com/office/powerpoint/2010/main" val="23761483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Заголовок 1"/>
          <p:cNvSpPr>
            <a:spLocks noGrp="1"/>
          </p:cNvSpPr>
          <p:nvPr>
            <p:ph type="title"/>
          </p:nvPr>
        </p:nvSpPr>
        <p:spPr/>
        <p:txBody>
          <a:bodyPr/>
          <a:lstStyle/>
          <a:p>
            <a:r>
              <a:rPr lang="ru-RU" dirty="0" smtClean="0"/>
              <a:t>Вывод.</a:t>
            </a:r>
          </a:p>
        </p:txBody>
      </p:sp>
      <p:sp>
        <p:nvSpPr>
          <p:cNvPr id="92163" name="Содержимое 2"/>
          <p:cNvSpPr>
            <a:spLocks noGrp="1"/>
          </p:cNvSpPr>
          <p:nvPr>
            <p:ph idx="1"/>
          </p:nvPr>
        </p:nvSpPr>
        <p:spPr/>
        <p:txBody>
          <a:bodyPr/>
          <a:lstStyle/>
          <a:p>
            <a:pPr marL="82296" indent="0">
              <a:buNone/>
            </a:pPr>
            <a:r>
              <a:rPr lang="ru-RU" dirty="0" smtClean="0">
                <a:solidFill>
                  <a:srgbClr val="7030A0"/>
                </a:solidFill>
              </a:rPr>
              <a:t>Задача родительского собрания </a:t>
            </a:r>
            <a:r>
              <a:rPr lang="ru-RU" dirty="0" smtClean="0">
                <a:solidFill>
                  <a:srgbClr val="7030A0"/>
                </a:solidFill>
              </a:rPr>
              <a:t>познакомить </a:t>
            </a:r>
            <a:r>
              <a:rPr lang="ru-RU" dirty="0" smtClean="0">
                <a:solidFill>
                  <a:srgbClr val="7030A0"/>
                </a:solidFill>
              </a:rPr>
              <a:t> </a:t>
            </a:r>
            <a:r>
              <a:rPr lang="ru-RU" dirty="0" smtClean="0">
                <a:solidFill>
                  <a:srgbClr val="7030A0"/>
                </a:solidFill>
              </a:rPr>
              <a:t>с </a:t>
            </a:r>
            <a:r>
              <a:rPr lang="ru-RU" dirty="0" smtClean="0">
                <a:solidFill>
                  <a:srgbClr val="7030A0"/>
                </a:solidFill>
              </a:rPr>
              <a:t>философией</a:t>
            </a:r>
            <a:r>
              <a:rPr lang="ru-RU" dirty="0" smtClean="0">
                <a:solidFill>
                  <a:srgbClr val="7030A0"/>
                </a:solidFill>
              </a:rPr>
              <a:t>, которая была бы практически полезна для вас в вашей повседневной жизни.</a:t>
            </a:r>
          </a:p>
          <a:p>
            <a:pPr>
              <a:buNone/>
            </a:pPr>
            <a:endParaRPr lang="ru-RU" dirty="0" smtClean="0"/>
          </a:p>
        </p:txBody>
      </p:sp>
    </p:spTree>
    <p:extLst>
      <p:ext uri="{BB962C8B-B14F-4D97-AF65-F5344CB8AC3E}">
        <p14:creationId xmlns:p14="http://schemas.microsoft.com/office/powerpoint/2010/main" val="26128745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Литература:</a:t>
            </a:r>
            <a:br>
              <a:rPr lang="ru-RU" dirty="0" smtClean="0"/>
            </a:br>
            <a:endParaRPr lang="ru-RU" dirty="0"/>
          </a:p>
        </p:txBody>
      </p:sp>
      <p:sp>
        <p:nvSpPr>
          <p:cNvPr id="3" name="Подзаголовок 2"/>
          <p:cNvSpPr>
            <a:spLocks noGrp="1"/>
          </p:cNvSpPr>
          <p:nvPr>
            <p:ph type="subTitle" idx="1"/>
          </p:nvPr>
        </p:nvSpPr>
        <p:spPr/>
        <p:txBody>
          <a:bodyPr/>
          <a:lstStyle/>
          <a:p>
            <a:r>
              <a:rPr lang="ru-RU" sz="2800" dirty="0" smtClean="0">
                <a:solidFill>
                  <a:srgbClr val="C00000"/>
                </a:solidFill>
              </a:rPr>
              <a:t>Цитаты </a:t>
            </a:r>
            <a:r>
              <a:rPr lang="ru-RU" sz="2800" dirty="0" err="1" smtClean="0">
                <a:solidFill>
                  <a:srgbClr val="C00000"/>
                </a:solidFill>
              </a:rPr>
              <a:t>Геше</a:t>
            </a:r>
            <a:r>
              <a:rPr lang="ru-RU" sz="2800" dirty="0" smtClean="0">
                <a:solidFill>
                  <a:srgbClr val="C00000"/>
                </a:solidFill>
              </a:rPr>
              <a:t> </a:t>
            </a:r>
            <a:r>
              <a:rPr lang="ru-RU" sz="2800" dirty="0" err="1">
                <a:solidFill>
                  <a:srgbClr val="C00000"/>
                </a:solidFill>
              </a:rPr>
              <a:t>Джампа</a:t>
            </a:r>
            <a:r>
              <a:rPr lang="ru-RU" sz="2800" dirty="0">
                <a:solidFill>
                  <a:srgbClr val="C00000"/>
                </a:solidFill>
              </a:rPr>
              <a:t> </a:t>
            </a:r>
            <a:r>
              <a:rPr lang="ru-RU" sz="2800" dirty="0" err="1" smtClean="0">
                <a:solidFill>
                  <a:srgbClr val="C00000"/>
                </a:solidFill>
              </a:rPr>
              <a:t>Тинлей</a:t>
            </a:r>
            <a:r>
              <a:rPr lang="ru-RU" sz="2800" dirty="0" smtClean="0">
                <a:solidFill>
                  <a:srgbClr val="C00000"/>
                </a:solidFill>
              </a:rPr>
              <a:t> </a:t>
            </a:r>
            <a:r>
              <a:rPr lang="ru-RU" dirty="0" smtClean="0"/>
              <a:t>«Восемь дебютных ошибок».</a:t>
            </a:r>
            <a:endParaRPr lang="ru-RU" dirty="0"/>
          </a:p>
        </p:txBody>
      </p:sp>
    </p:spTree>
    <p:extLst>
      <p:ext uri="{BB962C8B-B14F-4D97-AF65-F5344CB8AC3E}">
        <p14:creationId xmlns:p14="http://schemas.microsoft.com/office/powerpoint/2010/main" val="2461705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Заголовок 1"/>
          <p:cNvSpPr>
            <a:spLocks noGrp="1"/>
          </p:cNvSpPr>
          <p:nvPr>
            <p:ph type="title"/>
          </p:nvPr>
        </p:nvSpPr>
        <p:spPr/>
        <p:txBody>
          <a:bodyPr>
            <a:noAutofit/>
          </a:bodyPr>
          <a:lstStyle/>
          <a:p>
            <a:pPr algn="ctr"/>
            <a:r>
              <a:rPr lang="ru-RU" sz="3600" dirty="0" smtClean="0">
                <a:solidFill>
                  <a:srgbClr val="C00000"/>
                </a:solidFill>
              </a:rPr>
              <a:t>Цитаты </a:t>
            </a:r>
            <a:r>
              <a:rPr lang="ru-RU" sz="3600" dirty="0" smtClean="0">
                <a:solidFill>
                  <a:srgbClr val="C00000"/>
                </a:solidFill>
              </a:rPr>
              <a:t>философа </a:t>
            </a:r>
            <a:r>
              <a:rPr lang="ru-RU" sz="3600" dirty="0" err="1" smtClean="0">
                <a:solidFill>
                  <a:srgbClr val="C00000"/>
                </a:solidFill>
              </a:rPr>
              <a:t>Геше</a:t>
            </a:r>
            <a:r>
              <a:rPr lang="ru-RU" sz="3600" dirty="0" smtClean="0">
                <a:solidFill>
                  <a:srgbClr val="C00000"/>
                </a:solidFill>
              </a:rPr>
              <a:t> </a:t>
            </a:r>
            <a:r>
              <a:rPr lang="ru-RU" sz="3600" dirty="0" err="1" smtClean="0">
                <a:solidFill>
                  <a:srgbClr val="C00000"/>
                </a:solidFill>
              </a:rPr>
              <a:t>Джампа</a:t>
            </a:r>
            <a:r>
              <a:rPr lang="ru-RU" sz="3600" dirty="0" smtClean="0">
                <a:solidFill>
                  <a:srgbClr val="C00000"/>
                </a:solidFill>
              </a:rPr>
              <a:t> </a:t>
            </a:r>
            <a:r>
              <a:rPr lang="ru-RU" sz="3600" dirty="0" err="1" smtClean="0">
                <a:solidFill>
                  <a:srgbClr val="C00000"/>
                </a:solidFill>
              </a:rPr>
              <a:t>Тинлей</a:t>
            </a:r>
            <a:r>
              <a:rPr lang="ru-RU" sz="3600" dirty="0" smtClean="0">
                <a:solidFill>
                  <a:srgbClr val="C00000"/>
                </a:solidFill>
              </a:rPr>
              <a:t> из книги </a:t>
            </a:r>
            <a:br>
              <a:rPr lang="ru-RU" sz="3600" dirty="0" smtClean="0">
                <a:solidFill>
                  <a:srgbClr val="C00000"/>
                </a:solidFill>
              </a:rPr>
            </a:br>
            <a:r>
              <a:rPr lang="ru-RU" sz="3600" dirty="0" smtClean="0">
                <a:solidFill>
                  <a:srgbClr val="C00000"/>
                </a:solidFill>
              </a:rPr>
              <a:t>«Восемь дебютных ошибок»</a:t>
            </a:r>
            <a:endParaRPr lang="ru-RU" sz="3600" dirty="0" smtClean="0">
              <a:solidFill>
                <a:srgbClr val="C00000"/>
              </a:solidFill>
            </a:endParaRPr>
          </a:p>
        </p:txBody>
      </p:sp>
      <p:sp>
        <p:nvSpPr>
          <p:cNvPr id="73731" name="Содержимое 2"/>
          <p:cNvSpPr>
            <a:spLocks noGrp="1"/>
          </p:cNvSpPr>
          <p:nvPr>
            <p:ph idx="1"/>
          </p:nvPr>
        </p:nvSpPr>
        <p:spPr/>
        <p:txBody>
          <a:bodyPr/>
          <a:lstStyle/>
          <a:p>
            <a:endParaRPr lang="ru-RU" sz="2000" dirty="0" smtClean="0">
              <a:solidFill>
                <a:srgbClr val="7030A0"/>
              </a:solidFill>
            </a:endParaRPr>
          </a:p>
          <a:p>
            <a:r>
              <a:rPr lang="ru-RU" sz="2000" dirty="0" smtClean="0">
                <a:solidFill>
                  <a:srgbClr val="7030A0"/>
                </a:solidFill>
              </a:rPr>
              <a:t>«</a:t>
            </a:r>
            <a:r>
              <a:rPr lang="ru-RU" sz="2000" dirty="0" smtClean="0">
                <a:solidFill>
                  <a:srgbClr val="7030A0"/>
                </a:solidFill>
              </a:rPr>
              <a:t>Вы никогда не сможете стать счастливыми, потому что когда ваш ум омрачен, он не может быть счастливым.  Даже когда в кармане мало денег, неомраченный ум спокойный, счастливый. Когда в уме много </a:t>
            </a:r>
            <a:r>
              <a:rPr lang="ru-RU" sz="2000" dirty="0" err="1" smtClean="0">
                <a:solidFill>
                  <a:srgbClr val="7030A0"/>
                </a:solidFill>
              </a:rPr>
              <a:t>омрачений</a:t>
            </a:r>
            <a:r>
              <a:rPr lang="ru-RU" sz="2000" dirty="0" smtClean="0">
                <a:solidFill>
                  <a:srgbClr val="7030A0"/>
                </a:solidFill>
              </a:rPr>
              <a:t>, он не правильно думает. Тогда, даже если когда в кармане много денег, счастья нет: ум беспокойный.</a:t>
            </a:r>
          </a:p>
          <a:p>
            <a:r>
              <a:rPr lang="ru-RU" sz="2000" dirty="0" smtClean="0">
                <a:solidFill>
                  <a:srgbClr val="7030A0"/>
                </a:solidFill>
              </a:rPr>
              <a:t>Поэтому укротить свой ум очень-очень важно.</a:t>
            </a:r>
          </a:p>
          <a:p>
            <a:r>
              <a:rPr lang="ru-RU" sz="2000" dirty="0" smtClean="0">
                <a:solidFill>
                  <a:srgbClr val="7030A0"/>
                </a:solidFill>
              </a:rPr>
              <a:t> Если вы хотите уже сейчас жить полной жизнью, то лучший способ добиться этого — это укротить свой ум».</a:t>
            </a:r>
          </a:p>
        </p:txBody>
      </p:sp>
    </p:spTree>
    <p:extLst>
      <p:ext uri="{BB962C8B-B14F-4D97-AF65-F5344CB8AC3E}">
        <p14:creationId xmlns:p14="http://schemas.microsoft.com/office/powerpoint/2010/main" val="1085062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Заголовок 1"/>
          <p:cNvSpPr>
            <a:spLocks noGrp="1"/>
          </p:cNvSpPr>
          <p:nvPr>
            <p:ph type="title"/>
          </p:nvPr>
        </p:nvSpPr>
        <p:spPr/>
        <p:txBody>
          <a:bodyPr/>
          <a:lstStyle/>
          <a:p>
            <a:pPr algn="ctr"/>
            <a:r>
              <a:rPr lang="ru-RU" smtClean="0">
                <a:solidFill>
                  <a:srgbClr val="C00000"/>
                </a:solidFill>
              </a:rPr>
              <a:t>Счастливая семья</a:t>
            </a:r>
          </a:p>
        </p:txBody>
      </p:sp>
      <p:sp>
        <p:nvSpPr>
          <p:cNvPr id="74755" name="Содержимое 2"/>
          <p:cNvSpPr>
            <a:spLocks noGrp="1"/>
          </p:cNvSpPr>
          <p:nvPr>
            <p:ph idx="1"/>
          </p:nvPr>
        </p:nvSpPr>
        <p:spPr/>
        <p:txBody>
          <a:bodyPr/>
          <a:lstStyle/>
          <a:p>
            <a:endParaRPr lang="ru-RU" sz="1600" dirty="0" smtClean="0"/>
          </a:p>
          <a:p>
            <a:r>
              <a:rPr lang="ru-RU" sz="2400" dirty="0" smtClean="0">
                <a:solidFill>
                  <a:srgbClr val="FF00FF"/>
                </a:solidFill>
              </a:rPr>
              <a:t>Что такое счастливая семья? </a:t>
            </a:r>
          </a:p>
          <a:p>
            <a:r>
              <a:rPr lang="ru-RU" sz="2400" dirty="0" smtClean="0">
                <a:solidFill>
                  <a:srgbClr val="00B050"/>
                </a:solidFill>
              </a:rPr>
              <a:t>Счастливая семья -это когда муж и жена правильно думают, когда мысли здоровые, когда, если один совершает ошибку, то другой спокоен. </a:t>
            </a:r>
          </a:p>
          <a:p>
            <a:r>
              <a:rPr lang="ru-RU" sz="2400" dirty="0" smtClean="0">
                <a:solidFill>
                  <a:srgbClr val="00B050"/>
                </a:solidFill>
              </a:rPr>
              <a:t>Человек не может жить без ошибок. Когда кто- то из них  ошибается , другой не перестает его любить.  </a:t>
            </a:r>
          </a:p>
          <a:p>
            <a:r>
              <a:rPr lang="ru-RU" sz="2400" dirty="0" smtClean="0">
                <a:solidFill>
                  <a:srgbClr val="00B050"/>
                </a:solidFill>
              </a:rPr>
              <a:t>Тогда в семье гармония будет</a:t>
            </a:r>
            <a:r>
              <a:rPr lang="ru-RU" sz="2400" dirty="0" smtClean="0">
                <a:solidFill>
                  <a:srgbClr val="00B050"/>
                </a:solidFill>
              </a:rPr>
              <a:t>. (Цитата философа)</a:t>
            </a:r>
            <a:endParaRPr lang="ru-RU" sz="2400" dirty="0" smtClean="0">
              <a:solidFill>
                <a:srgbClr val="00B050"/>
              </a:solidFill>
            </a:endParaRPr>
          </a:p>
          <a:p>
            <a:pPr>
              <a:buFont typeface="Wingdings" pitchFamily="2" charset="2"/>
              <a:buNone/>
            </a:pPr>
            <a:r>
              <a:rPr lang="ru-RU" sz="2400" dirty="0" smtClean="0">
                <a:solidFill>
                  <a:srgbClr val="00B050"/>
                </a:solidFill>
              </a:rPr>
              <a:t> </a:t>
            </a:r>
          </a:p>
          <a:p>
            <a:pPr>
              <a:buNone/>
            </a:pPr>
            <a:endParaRPr lang="ru-RU" sz="2400" dirty="0" smtClean="0"/>
          </a:p>
          <a:p>
            <a:endParaRPr lang="ru-RU" sz="1600" dirty="0" smtClean="0"/>
          </a:p>
        </p:txBody>
      </p:sp>
    </p:spTree>
    <p:extLst>
      <p:ext uri="{BB962C8B-B14F-4D97-AF65-F5344CB8AC3E}">
        <p14:creationId xmlns:p14="http://schemas.microsoft.com/office/powerpoint/2010/main" val="3628439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Заголовок 1"/>
          <p:cNvSpPr>
            <a:spLocks noGrp="1"/>
          </p:cNvSpPr>
          <p:nvPr>
            <p:ph type="title"/>
          </p:nvPr>
        </p:nvSpPr>
        <p:spPr/>
        <p:txBody>
          <a:bodyPr/>
          <a:lstStyle/>
          <a:p>
            <a:pPr algn="ctr"/>
            <a:r>
              <a:rPr lang="ru-RU" sz="3600" dirty="0" smtClean="0">
                <a:solidFill>
                  <a:srgbClr val="7030A0"/>
                </a:solidFill>
              </a:rPr>
              <a:t>Упражнение «Мой </a:t>
            </a:r>
            <a:r>
              <a:rPr lang="ru-RU" sz="3600" dirty="0" smtClean="0">
                <a:solidFill>
                  <a:srgbClr val="7030A0"/>
                </a:solidFill>
              </a:rPr>
              <a:t>поступок» </a:t>
            </a:r>
            <a:r>
              <a:rPr lang="ru-RU" sz="3600" dirty="0" smtClean="0">
                <a:solidFill>
                  <a:srgbClr val="7030A0"/>
                </a:solidFill>
              </a:rPr>
              <a:t>на</a:t>
            </a:r>
            <a:br>
              <a:rPr lang="ru-RU" sz="3600" dirty="0" smtClean="0">
                <a:solidFill>
                  <a:srgbClr val="7030A0"/>
                </a:solidFill>
              </a:rPr>
            </a:br>
            <a:r>
              <a:rPr lang="ru-RU" sz="2800" dirty="0" smtClean="0">
                <a:solidFill>
                  <a:srgbClr val="7030A0"/>
                </a:solidFill>
              </a:rPr>
              <a:t>«Гнев мужа или жены»»</a:t>
            </a:r>
          </a:p>
        </p:txBody>
      </p:sp>
      <p:sp>
        <p:nvSpPr>
          <p:cNvPr id="75779" name="Содержимое 2"/>
          <p:cNvSpPr>
            <a:spLocks noGrp="1"/>
          </p:cNvSpPr>
          <p:nvPr>
            <p:ph idx="1"/>
          </p:nvPr>
        </p:nvSpPr>
        <p:spPr/>
        <p:txBody>
          <a:bodyPr/>
          <a:lstStyle/>
          <a:p>
            <a:pPr>
              <a:buNone/>
            </a:pPr>
            <a:endParaRPr lang="ru-RU" sz="1800" dirty="0" smtClean="0"/>
          </a:p>
          <a:p>
            <a:r>
              <a:rPr lang="ru-RU" sz="1800" dirty="0" smtClean="0">
                <a:solidFill>
                  <a:srgbClr val="0070C0"/>
                </a:solidFill>
              </a:rPr>
              <a:t>Цель: </a:t>
            </a:r>
          </a:p>
          <a:p>
            <a:r>
              <a:rPr lang="ru-RU" sz="1800" dirty="0" smtClean="0">
                <a:solidFill>
                  <a:srgbClr val="0070C0"/>
                </a:solidFill>
              </a:rPr>
              <a:t> самораскрытие</a:t>
            </a:r>
          </a:p>
          <a:p>
            <a:r>
              <a:rPr lang="ru-RU" sz="1800" dirty="0" smtClean="0">
                <a:solidFill>
                  <a:srgbClr val="0070C0"/>
                </a:solidFill>
              </a:rPr>
              <a:t> самопознание</a:t>
            </a:r>
          </a:p>
          <a:p>
            <a:r>
              <a:rPr lang="ru-RU" sz="1800" dirty="0" smtClean="0">
                <a:solidFill>
                  <a:srgbClr val="0070C0"/>
                </a:solidFill>
              </a:rPr>
              <a:t> повышение внутригруппового доверия</a:t>
            </a:r>
          </a:p>
          <a:p>
            <a:r>
              <a:rPr lang="ru-RU" sz="1800" dirty="0" smtClean="0">
                <a:solidFill>
                  <a:srgbClr val="0070C0"/>
                </a:solidFill>
              </a:rPr>
              <a:t>Процедура проведения:</a:t>
            </a:r>
          </a:p>
          <a:p>
            <a:r>
              <a:rPr lang="ru-RU" sz="1800" dirty="0" smtClean="0">
                <a:solidFill>
                  <a:srgbClr val="0070C0"/>
                </a:solidFill>
              </a:rPr>
              <a:t>Участники сидят в кругу. Участники встают по очереди и говорят о своем поступке.</a:t>
            </a:r>
          </a:p>
          <a:p>
            <a:r>
              <a:rPr lang="ru-RU" sz="1800" dirty="0" smtClean="0">
                <a:solidFill>
                  <a:srgbClr val="0070C0"/>
                </a:solidFill>
              </a:rPr>
              <a:t>Когда ваш муж или жена гневается, сердится, как вы поступаете в  жизни?</a:t>
            </a:r>
          </a:p>
          <a:p>
            <a:pPr>
              <a:buFont typeface="Wingdings" pitchFamily="2" charset="2"/>
              <a:buNone/>
            </a:pPr>
            <a:r>
              <a:rPr lang="ru-RU" sz="1800" dirty="0" smtClean="0">
                <a:solidFill>
                  <a:srgbClr val="0070C0"/>
                </a:solidFill>
              </a:rPr>
              <a:t>Я ….</a:t>
            </a:r>
          </a:p>
        </p:txBody>
      </p:sp>
    </p:spTree>
    <p:extLst>
      <p:ext uri="{BB962C8B-B14F-4D97-AF65-F5344CB8AC3E}">
        <p14:creationId xmlns:p14="http://schemas.microsoft.com/office/powerpoint/2010/main" val="1958193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00B050"/>
                </a:solidFill>
              </a:rPr>
              <a:t>Когда муж гневается…</a:t>
            </a:r>
            <a:endParaRPr lang="ru-RU" dirty="0">
              <a:solidFill>
                <a:srgbClr val="00B050"/>
              </a:solidFill>
            </a:endParaRPr>
          </a:p>
        </p:txBody>
      </p:sp>
      <p:sp>
        <p:nvSpPr>
          <p:cNvPr id="3" name="Содержимое 2"/>
          <p:cNvSpPr>
            <a:spLocks noGrp="1"/>
          </p:cNvSpPr>
          <p:nvPr>
            <p:ph idx="1"/>
          </p:nvPr>
        </p:nvSpPr>
        <p:spPr/>
        <p:txBody>
          <a:bodyPr/>
          <a:lstStyle/>
          <a:p>
            <a:r>
              <a:rPr lang="ru-RU" sz="2000" dirty="0" smtClean="0"/>
              <a:t> </a:t>
            </a:r>
            <a:r>
              <a:rPr lang="ru-RU" sz="2000" dirty="0" smtClean="0">
                <a:solidFill>
                  <a:srgbClr val="7030A0"/>
                </a:solidFill>
              </a:rPr>
              <a:t>Цитата « Когда муж гневно говорит, жена не гневается: «Это не мой муж говорит, мой муж сейчас спит, это его гнев говорит. Это гнев, а не мой муж. Пусть он говорит, этот гнев, мой муж сейчас спит». Внутри — это ваш муж, он очень спокойный. Пусть он говорит, ничего отвечать не надо. Потом гнев уйдет и жена подумает: «Ой, сейчас это мой муж со мной разговаривает, а до этого его гнев говорил». Она скажет: «До этого твой гнев такое говорил. Муж подумает: «У моей жены такой тонкий ум»</a:t>
            </a:r>
          </a:p>
          <a:p>
            <a:pPr>
              <a:buNone/>
            </a:pPr>
            <a:r>
              <a:rPr lang="ru-RU" sz="2000" dirty="0" smtClean="0">
                <a:solidFill>
                  <a:srgbClr val="7030A0"/>
                </a:solidFill>
              </a:rPr>
              <a:t> </a:t>
            </a:r>
            <a:endParaRPr lang="ru-RU" sz="2000" dirty="0">
              <a:solidFill>
                <a:srgbClr val="7030A0"/>
              </a:solidFill>
            </a:endParaRPr>
          </a:p>
        </p:txBody>
      </p:sp>
    </p:spTree>
    <p:extLst>
      <p:ext uri="{BB962C8B-B14F-4D97-AF65-F5344CB8AC3E}">
        <p14:creationId xmlns:p14="http://schemas.microsoft.com/office/powerpoint/2010/main" val="2534630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Заголовок 1"/>
          <p:cNvSpPr>
            <a:spLocks noGrp="1"/>
          </p:cNvSpPr>
          <p:nvPr>
            <p:ph type="title"/>
          </p:nvPr>
        </p:nvSpPr>
        <p:spPr/>
        <p:txBody>
          <a:bodyPr/>
          <a:lstStyle/>
          <a:p>
            <a:pPr algn="ctr"/>
            <a:r>
              <a:rPr lang="ru-RU" smtClean="0"/>
              <a:t>Упражнение</a:t>
            </a:r>
          </a:p>
        </p:txBody>
      </p:sp>
      <p:sp>
        <p:nvSpPr>
          <p:cNvPr id="77827" name="Содержимое 2"/>
          <p:cNvSpPr>
            <a:spLocks noGrp="1"/>
          </p:cNvSpPr>
          <p:nvPr>
            <p:ph idx="1"/>
          </p:nvPr>
        </p:nvSpPr>
        <p:spPr/>
        <p:txBody>
          <a:bodyPr/>
          <a:lstStyle/>
          <a:p>
            <a:r>
              <a:rPr lang="ru-RU" dirty="0" smtClean="0">
                <a:solidFill>
                  <a:srgbClr val="00B0F0"/>
                </a:solidFill>
              </a:rPr>
              <a:t>Что я должен или  должна  подумать с точки зрения буддийской философии.</a:t>
            </a:r>
          </a:p>
          <a:p>
            <a:pPr>
              <a:buFont typeface="Wingdings" pitchFamily="2" charset="2"/>
              <a:buNone/>
            </a:pPr>
            <a:endParaRPr lang="ru-RU" dirty="0" smtClean="0">
              <a:solidFill>
                <a:srgbClr val="00B0F0"/>
              </a:solidFill>
            </a:endParaRPr>
          </a:p>
          <a:p>
            <a:pPr>
              <a:buFont typeface="Wingdings" pitchFamily="2" charset="2"/>
              <a:buNone/>
            </a:pPr>
            <a:r>
              <a:rPr lang="ru-RU" dirty="0" smtClean="0">
                <a:solidFill>
                  <a:srgbClr val="00B0F0"/>
                </a:solidFill>
              </a:rPr>
              <a:t>Это не мой муж говорит или не моя жена говорит, а его или ее гнев говорит.</a:t>
            </a:r>
          </a:p>
        </p:txBody>
      </p:sp>
    </p:spTree>
    <p:extLst>
      <p:ext uri="{BB962C8B-B14F-4D97-AF65-F5344CB8AC3E}">
        <p14:creationId xmlns:p14="http://schemas.microsoft.com/office/powerpoint/2010/main" val="3141143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Заголовок 1"/>
          <p:cNvSpPr>
            <a:spLocks noGrp="1"/>
          </p:cNvSpPr>
          <p:nvPr>
            <p:ph type="title"/>
          </p:nvPr>
        </p:nvSpPr>
        <p:spPr/>
        <p:txBody>
          <a:bodyPr/>
          <a:lstStyle/>
          <a:p>
            <a:pPr algn="ctr"/>
            <a:r>
              <a:rPr lang="ru-RU" dirty="0" smtClean="0">
                <a:solidFill>
                  <a:srgbClr val="0070C0"/>
                </a:solidFill>
              </a:rPr>
              <a:t>Два вида проблем в жизни.</a:t>
            </a:r>
          </a:p>
        </p:txBody>
      </p:sp>
      <p:sp>
        <p:nvSpPr>
          <p:cNvPr id="78851" name="Содержимое 2"/>
          <p:cNvSpPr>
            <a:spLocks noGrp="1"/>
          </p:cNvSpPr>
          <p:nvPr>
            <p:ph idx="1"/>
          </p:nvPr>
        </p:nvSpPr>
        <p:spPr/>
        <p:txBody>
          <a:bodyPr/>
          <a:lstStyle/>
          <a:p>
            <a:r>
              <a:rPr lang="ru-RU" dirty="0" smtClean="0">
                <a:solidFill>
                  <a:srgbClr val="7030A0"/>
                </a:solidFill>
              </a:rPr>
              <a:t>Неминуемая, неизбежная, такой как несчастный случай</a:t>
            </a:r>
          </a:p>
          <a:p>
            <a:r>
              <a:rPr lang="ru-RU" dirty="0" smtClean="0">
                <a:solidFill>
                  <a:srgbClr val="7030A0"/>
                </a:solidFill>
              </a:rPr>
              <a:t>Но большая часть проблем- это проблемы, созданные нашим умом. </a:t>
            </a:r>
          </a:p>
        </p:txBody>
      </p:sp>
    </p:spTree>
    <p:extLst>
      <p:ext uri="{BB962C8B-B14F-4D97-AF65-F5344CB8AC3E}">
        <p14:creationId xmlns:p14="http://schemas.microsoft.com/office/powerpoint/2010/main" val="864995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Заголовок 1"/>
          <p:cNvSpPr>
            <a:spLocks noGrp="1"/>
          </p:cNvSpPr>
          <p:nvPr>
            <p:ph type="title"/>
          </p:nvPr>
        </p:nvSpPr>
        <p:spPr/>
        <p:txBody>
          <a:bodyPr/>
          <a:lstStyle/>
          <a:p>
            <a:r>
              <a:rPr lang="ru-RU" dirty="0" smtClean="0">
                <a:solidFill>
                  <a:srgbClr val="00B050"/>
                </a:solidFill>
              </a:rPr>
              <a:t>Как устранить проблему? </a:t>
            </a:r>
          </a:p>
        </p:txBody>
      </p:sp>
      <p:sp>
        <p:nvSpPr>
          <p:cNvPr id="79875" name="Содержимое 2"/>
          <p:cNvSpPr>
            <a:spLocks noGrp="1"/>
          </p:cNvSpPr>
          <p:nvPr>
            <p:ph idx="1"/>
          </p:nvPr>
        </p:nvSpPr>
        <p:spPr/>
        <p:txBody>
          <a:bodyPr/>
          <a:lstStyle/>
          <a:p>
            <a:r>
              <a:rPr lang="ru-RU" sz="2000" dirty="0" smtClean="0">
                <a:solidFill>
                  <a:srgbClr val="7030A0"/>
                </a:solidFill>
              </a:rPr>
              <a:t>Разрешить эти проблемы  можно с помощью правильного мышления. </a:t>
            </a:r>
          </a:p>
          <a:p>
            <a:r>
              <a:rPr lang="ru-RU" sz="2000" dirty="0" smtClean="0">
                <a:solidFill>
                  <a:srgbClr val="7030A0"/>
                </a:solidFill>
              </a:rPr>
              <a:t>С помощью правильного мышления, если вы совершили ошибку , сами осознав, что виноваты достаточно лишь сказать: Я ошибся. Пожалуйста, извини меня, больше я так не буду. Пожалуйста, извини меня». Или «Извините , это моя ошибка». </a:t>
            </a:r>
          </a:p>
          <a:p>
            <a:endParaRPr lang="ru-RU" sz="2000" dirty="0" smtClean="0">
              <a:solidFill>
                <a:srgbClr val="7030A0"/>
              </a:solidFill>
            </a:endParaRPr>
          </a:p>
          <a:p>
            <a:r>
              <a:rPr lang="ru-RU" sz="2000" dirty="0" smtClean="0">
                <a:solidFill>
                  <a:srgbClr val="7030A0"/>
                </a:solidFill>
              </a:rPr>
              <a:t>Тогда вы сами станете счастливым и других обрадуете.</a:t>
            </a:r>
          </a:p>
          <a:p>
            <a:pPr>
              <a:buFont typeface="Wingdings" pitchFamily="2" charset="2"/>
              <a:buNone/>
            </a:pPr>
            <a:endParaRPr lang="ru-RU" sz="2000" dirty="0" smtClean="0">
              <a:solidFill>
                <a:srgbClr val="7030A0"/>
              </a:solidFill>
            </a:endParaRPr>
          </a:p>
        </p:txBody>
      </p:sp>
    </p:spTree>
    <p:extLst>
      <p:ext uri="{BB962C8B-B14F-4D97-AF65-F5344CB8AC3E}">
        <p14:creationId xmlns:p14="http://schemas.microsoft.com/office/powerpoint/2010/main" val="13812067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TotalTime>
  <Words>1242</Words>
  <Application>Microsoft Office PowerPoint</Application>
  <PresentationFormat>Экран (4:3)</PresentationFormat>
  <Paragraphs>93</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Солнцестояние</vt:lpstr>
      <vt:lpstr>Родительское собрание</vt:lpstr>
      <vt:lpstr>Из буддийской философии на правильную  мотивацию УМА  </vt:lpstr>
      <vt:lpstr>Цитаты философа Геше Джампа Тинлей из книги  «Восемь дебютных ошибок»</vt:lpstr>
      <vt:lpstr>Счастливая семья</vt:lpstr>
      <vt:lpstr>Упражнение «Мой поступок» на «Гнев мужа или жены»»</vt:lpstr>
      <vt:lpstr>Когда муж гневается…</vt:lpstr>
      <vt:lpstr>Упражнение</vt:lpstr>
      <vt:lpstr>Два вида проблем в жизни.</vt:lpstr>
      <vt:lpstr>Как устранить проблему? </vt:lpstr>
      <vt:lpstr>Упражнение: «Не бойтесь признавать свои ошибки».</vt:lpstr>
      <vt:lpstr>«Правильное мышление»</vt:lpstr>
      <vt:lpstr>Позитивное мышление</vt:lpstr>
      <vt:lpstr>  Упражнение   «Мой открытый ум гласит, что …»   </vt:lpstr>
      <vt:lpstr>В буддизме говорится, что первый шаг к мудрости — это признание собственных ошибок.  </vt:lpstr>
      <vt:lpstr>Упражнение     «Достоинства  супруга или супруги»  </vt:lpstr>
      <vt:lpstr>Цитирую философа  </vt:lpstr>
      <vt:lpstr>  Упражнение «Добрые дела моего мужа или моей жены»   </vt:lpstr>
      <vt:lpstr>Цитата философа</vt:lpstr>
      <vt:lpstr>Цитата философа</vt:lpstr>
      <vt:lpstr>Цитата философа</vt:lpstr>
      <vt:lpstr>Ради чего  нужно правильное мышление?</vt:lpstr>
      <vt:lpstr>Вывод.</vt:lpstr>
      <vt:lpstr>Литература: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Родительское собрание</dc:title>
  <dc:creator>User</dc:creator>
  <cp:lastModifiedBy>User</cp:lastModifiedBy>
  <cp:revision>3</cp:revision>
  <dcterms:created xsi:type="dcterms:W3CDTF">2016-02-09T10:13:39Z</dcterms:created>
  <dcterms:modified xsi:type="dcterms:W3CDTF">2016-02-09T10:29:30Z</dcterms:modified>
</cp:coreProperties>
</file>