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8" r:id="rId6"/>
    <p:sldId id="263" r:id="rId7"/>
    <p:sldId id="269" r:id="rId8"/>
    <p:sldId id="270" r:id="rId9"/>
    <p:sldId id="271" r:id="rId10"/>
    <p:sldId id="272" r:id="rId11"/>
    <p:sldId id="274" r:id="rId12"/>
    <p:sldId id="275" r:id="rId13"/>
    <p:sldId id="277" r:id="rId14"/>
    <p:sldId id="278" r:id="rId15"/>
    <p:sldId id="279" r:id="rId16"/>
    <p:sldId id="281" r:id="rId17"/>
    <p:sldId id="283" r:id="rId18"/>
    <p:sldId id="285" r:id="rId19"/>
    <p:sldId id="267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6600CC"/>
    <a:srgbClr val="FF0066"/>
    <a:srgbClr val="FF6600"/>
    <a:srgbClr val="009900"/>
    <a:srgbClr val="FF33CC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403" autoAdjust="0"/>
  </p:normalViewPr>
  <p:slideViewPr>
    <p:cSldViewPr>
      <p:cViewPr varScale="1">
        <p:scale>
          <a:sx n="75" d="100"/>
          <a:sy n="75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BC0391-76AA-463C-BDC0-AD7EBD800B1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A9067-8588-4A43-B7DA-9FC742C571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13AA2B-C2E7-47C2-9B93-CA7A7DB67249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DF36D-DE3D-4E25-BD11-40DD42A7FDBC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1EC3-7C31-4D09-AC1B-875E29C88DA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C869-2F25-4692-B89A-E568F3ABBE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9440-BF73-4238-9A91-3823D18A532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A738-9A46-4B7A-B43A-40DA060F8C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09A4-BBE2-47F5-99B7-E81AA472317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C1DA3-2632-43A0-9493-27CF2FA31D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4E32-2428-4EEE-BB2E-2416DD89D27B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8F763-5156-4FF5-A700-FBCB93B062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DC75-5995-46B2-B071-15CC69EE0DB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7C61-162B-4957-9E23-3B00B799E8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028E-9856-45A2-A740-43C04DEEE01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A0424-7ACE-4B7D-91D1-022311D86A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EBAB-ECD2-4307-B1BE-1DEFD3C073C2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850A3-6CF8-498C-93B1-FC868FCA8C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435D-16DD-45E2-B084-9148D28A2AAD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9997-67CB-47CF-B158-C341A9533C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A47B-B185-469B-9151-72F195EF5F2A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A2108-2C76-4FF6-81EC-6A4AC7F789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02DB-51EA-4DE7-8D5F-069D32243C5E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BB72E-86DD-48A1-9C88-6335CE21CD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C998-1736-4AD6-B914-65537F933CC4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4177F-40CE-4FC7-B7F9-231E53C38F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7DC852-D15C-4CDF-93E7-0A79F72E4F37}" type="datetimeFigureOut">
              <a:rPr lang="ru-RU"/>
              <a:pPr>
                <a:defRPr/>
              </a:pPr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1F87E4D-9682-44DC-87A9-100F27CF77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8" r:id="rId4"/>
    <p:sldLayoutId id="214748389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2411413" y="620713"/>
            <a:ext cx="6262687" cy="16557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66FF"/>
                </a:solidFill>
                <a:latin typeface="Arno Pro" pitchFamily="18" charset="0"/>
              </a:rPr>
              <a:t>МБОУ СОШ с.Бисерово</a:t>
            </a:r>
            <a:br>
              <a:rPr lang="ru-RU" altLang="ru-RU" sz="3200" b="1" smtClean="0">
                <a:solidFill>
                  <a:srgbClr val="0066FF"/>
                </a:solidFill>
                <a:latin typeface="Arno Pro" pitchFamily="18" charset="0"/>
              </a:rPr>
            </a:br>
            <a:r>
              <a:rPr lang="ru-RU" altLang="ru-RU" sz="3200" b="1" smtClean="0">
                <a:solidFill>
                  <a:srgbClr val="0066FF"/>
                </a:solidFill>
                <a:latin typeface="Arno Pro" pitchFamily="18" charset="0"/>
              </a:rPr>
              <a:t>опыт работы</a:t>
            </a:r>
            <a:br>
              <a:rPr lang="ru-RU" altLang="ru-RU" sz="3200" b="1" smtClean="0">
                <a:solidFill>
                  <a:srgbClr val="0066FF"/>
                </a:solidFill>
                <a:latin typeface="Arno Pro" pitchFamily="18" charset="0"/>
              </a:rPr>
            </a:br>
            <a:r>
              <a:rPr lang="ru-RU" altLang="ru-RU" sz="3200" b="1" smtClean="0">
                <a:solidFill>
                  <a:srgbClr val="0066FF"/>
                </a:solidFill>
                <a:latin typeface="Arno Pro" pitchFamily="18" charset="0"/>
              </a:rPr>
              <a:t>на тему: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5063" y="2133600"/>
            <a:ext cx="5616575" cy="3670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33CC"/>
                </a:solidFill>
                <a:latin typeface="Arno Pro" pitchFamily="18" charset="0"/>
              </a:rPr>
              <a:t>«Детское экспериментирование – как средство формирования познавательного развития старших дошкольников» </a:t>
            </a:r>
            <a:endParaRPr lang="ru-RU" b="1" dirty="0" smtClean="0">
              <a:solidFill>
                <a:srgbClr val="FF6600"/>
              </a:solidFill>
              <a:latin typeface="Arno Pro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rgbClr val="00CC00"/>
                </a:solidFill>
                <a:latin typeface="Arno Pro" pitchFamily="18" charset="0"/>
              </a:rPr>
              <a:t>                                                                                                     </a:t>
            </a:r>
            <a:endParaRPr lang="ru-RU" sz="2100" b="1" dirty="0" smtClean="0">
              <a:solidFill>
                <a:schemeClr val="tx1"/>
              </a:solidFill>
              <a:latin typeface="Arno Pro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chemeClr val="tx1"/>
                </a:solidFill>
                <a:latin typeface="Arno Pro" pitchFamily="18" charset="0"/>
              </a:rPr>
              <a:t>                                                                  Воспитатель: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err="1" smtClean="0">
                <a:solidFill>
                  <a:schemeClr val="tx1"/>
                </a:solidFill>
                <a:latin typeface="Arno Pro" pitchFamily="18" charset="0"/>
              </a:rPr>
              <a:t>ЛепихинаТ.Н</a:t>
            </a:r>
            <a:r>
              <a:rPr lang="ru-RU" sz="2100" b="1" dirty="0" smtClean="0">
                <a:solidFill>
                  <a:schemeClr val="tx1"/>
                </a:solidFill>
                <a:latin typeface="Arno Pro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chemeClr val="tx1"/>
                </a:solidFill>
                <a:latin typeface="Arno Pro" pitchFamily="18" charset="0"/>
              </a:rPr>
              <a:t>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solidFill>
                  <a:schemeClr val="tx1"/>
                </a:solidFill>
                <a:latin typeface="Arno Pro" pitchFamily="18" charset="0"/>
              </a:rPr>
              <a:t>2016 год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solidFill>
                <a:srgbClr val="FF33CC"/>
              </a:solidFill>
              <a:latin typeface="Arno Pro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11188" y="1120775"/>
            <a:ext cx="80645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altLang="ru-RU" sz="3200">
                <a:solidFill>
                  <a:schemeClr val="accent1"/>
                </a:solidFill>
                <a:cs typeface="Times New Roman" pitchFamily="18" charset="0"/>
              </a:rPr>
              <a:t>Ожидаемые </a:t>
            </a:r>
            <a:r>
              <a:rPr lang="ru-RU" altLang="ru-RU" sz="3200" b="1">
                <a:solidFill>
                  <a:schemeClr val="accent1"/>
                </a:solidFill>
                <a:cs typeface="Times New Roman" pitchFamily="18" charset="0"/>
              </a:rPr>
              <a:t>результаты</a:t>
            </a:r>
          </a:p>
          <a:p>
            <a:pPr indent="457200"/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-Вывести детей на более высокий уровень познавательной активности.</a:t>
            </a:r>
            <a:endParaRPr lang="ru-RU" altLang="ru-RU" sz="2400"/>
          </a:p>
          <a:p>
            <a:pPr indent="457200"/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     -Сформировать у детей уверенность в себе посредством развития мыслительных операций, творческих предпосылок и как следствие - развитие у детей личностного роста и чувства уверенности в себе и своих силах по детской опытно – экспериментальной деятельности.</a:t>
            </a:r>
            <a:endParaRPr lang="ru-RU" altLang="ru-RU" sz="2400"/>
          </a:p>
          <a:p>
            <a:pPr indent="457200"/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      -Пополнить научно – методологическую базу ДОУ по данному вопросу.</a:t>
            </a:r>
            <a:endParaRPr lang="ru-RU" altLang="ru-RU" sz="2400"/>
          </a:p>
          <a:p>
            <a:pPr indent="457200"/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altLang="ru-RU" sz="2400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55650" y="-927100"/>
            <a:ext cx="7993063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endParaRPr lang="ru-RU" altLang="ru-RU" sz="2800" b="1">
              <a:solidFill>
                <a:schemeClr val="accent2"/>
              </a:solidFill>
              <a:cs typeface="Times New Roman" pitchFamily="18" charset="0"/>
            </a:endParaRPr>
          </a:p>
          <a:p>
            <a:pPr indent="457200" algn="ctr"/>
            <a:endParaRPr lang="ru-RU" altLang="ru-RU" sz="2800" b="1">
              <a:solidFill>
                <a:schemeClr val="accent2"/>
              </a:solidFill>
              <a:cs typeface="Times New Roman" pitchFamily="18" charset="0"/>
            </a:endParaRPr>
          </a:p>
          <a:p>
            <a:pPr indent="457200" algn="ctr"/>
            <a:endParaRPr lang="ru-RU" altLang="ru-RU" sz="2800" b="1">
              <a:solidFill>
                <a:schemeClr val="accent2"/>
              </a:solidFill>
              <a:cs typeface="Times New Roman" pitchFamily="18" charset="0"/>
            </a:endParaRPr>
          </a:p>
          <a:p>
            <a:pPr indent="457200" algn="ctr"/>
            <a:r>
              <a:rPr lang="ru-RU" altLang="ru-RU" sz="2800" b="1">
                <a:solidFill>
                  <a:schemeClr val="accent2"/>
                </a:solidFill>
                <a:cs typeface="Times New Roman" pitchFamily="18" charset="0"/>
              </a:rPr>
              <a:t>Содержание, формы и методы организации экспериментальной деятельности дошкольников</a:t>
            </a:r>
            <a:endParaRPr lang="ru-RU" altLang="ru-RU" sz="2800">
              <a:solidFill>
                <a:schemeClr val="accent2"/>
              </a:solidFill>
            </a:endParaRPr>
          </a:p>
          <a:p>
            <a:pPr indent="457200"/>
            <a:r>
              <a:rPr lang="ru-RU" altLang="ru-RU" sz="2800" b="1">
                <a:solidFill>
                  <a:schemeClr val="accent1"/>
                </a:solidFill>
                <a:cs typeface="Times New Roman" pitchFamily="18" charset="0"/>
              </a:rPr>
              <a:t>       </a:t>
            </a:r>
            <a:r>
              <a:rPr lang="ru-RU" altLang="ru-RU" sz="2800">
                <a:solidFill>
                  <a:schemeClr val="accent1"/>
                </a:solidFill>
                <a:cs typeface="Times New Roman" pitchFamily="18" charset="0"/>
              </a:rPr>
              <a:t>  II этап – Организационный.</a:t>
            </a:r>
            <a:endParaRPr lang="ru-RU" altLang="ru-RU" sz="2800">
              <a:solidFill>
                <a:schemeClr val="accent1"/>
              </a:solidFill>
            </a:endParaRPr>
          </a:p>
          <a:p>
            <a:pPr indent="457200"/>
            <a:r>
              <a:rPr lang="ru-RU" altLang="ru-RU" sz="2800" b="1">
                <a:solidFill>
                  <a:schemeClr val="accent1"/>
                </a:solidFill>
                <a:cs typeface="Times New Roman" pitchFamily="18" charset="0"/>
              </a:rPr>
              <a:t>Цель:</a:t>
            </a:r>
            <a:r>
              <a:rPr lang="ru-RU" altLang="ru-RU" sz="1400">
                <a:solidFill>
                  <a:srgbClr val="000000"/>
                </a:solidFill>
                <a:cs typeface="Times New Roman" pitchFamily="18" charset="0"/>
              </a:rPr>
              <a:t>  </a:t>
            </a:r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создание условий направленных на развитие познавательной активности в процессе экспериментирования</a:t>
            </a:r>
            <a:endParaRPr lang="ru-RU" altLang="ru-RU" sz="2000"/>
          </a:p>
          <a:p>
            <a:pPr indent="457200"/>
            <a:r>
              <a:rPr lang="ru-RU" altLang="ru-RU" sz="2800" b="1">
                <a:solidFill>
                  <a:schemeClr val="accent1"/>
                </a:solidFill>
                <a:cs typeface="Times New Roman" pitchFamily="18" charset="0"/>
              </a:rPr>
              <a:t>Задачи:</a:t>
            </a:r>
            <a:endParaRPr lang="ru-RU" altLang="ru-RU" sz="2800">
              <a:solidFill>
                <a:schemeClr val="accent1"/>
              </a:solidFill>
            </a:endParaRPr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1. Систематизировать работу по организации детского экспериментирования: создание модели, направления, содержания, форм, методов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и приёмов экспериментирования.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2. Обогатить предметно-развивающую среду для реализации на практике опытно-экспериментальной деятельности детей, оснащение уголка экспериментирования: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 3. Разработать перспективный план по внедрению в практическую повседневную деятельность детей опытов и экспериментов </a:t>
            </a:r>
            <a:endParaRPr lang="ru-RU" altLang="ru-RU" sz="2000"/>
          </a:p>
          <a:p>
            <a:pPr indent="457200"/>
            <a:endParaRPr lang="ru-RU" altLang="ru-RU"/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7077075" y="1498600"/>
            <a:ext cx="1512888" cy="4667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u="sng">
                <a:solidFill>
                  <a:schemeClr val="accent1"/>
                </a:solidFill>
              </a:rPr>
              <a:t>Выводы,</a:t>
            </a:r>
            <a:endParaRPr lang="ru-RU" altLang="ru-RU" sz="1400">
              <a:solidFill>
                <a:schemeClr val="accent1"/>
              </a:solidFill>
            </a:endParaRPr>
          </a:p>
          <a:p>
            <a:r>
              <a:rPr lang="ru-RU" altLang="ru-RU" sz="1400" b="1" u="sng">
                <a:solidFill>
                  <a:schemeClr val="accent1"/>
                </a:solidFill>
              </a:rPr>
              <a:t>анализ:</a:t>
            </a:r>
            <a:endParaRPr lang="ru-RU" altLang="ru-RU" sz="1400">
              <a:solidFill>
                <a:schemeClr val="accent1"/>
              </a:solidFill>
            </a:endParaRPr>
          </a:p>
          <a:p>
            <a:r>
              <a:rPr lang="ru-RU" altLang="ru-RU" sz="1400"/>
              <a:t>Фиксация результатов наблюдений, опытов, экспериментов</a:t>
            </a:r>
          </a:p>
          <a:p>
            <a:r>
              <a:rPr lang="ru-RU" altLang="ru-RU" sz="1400"/>
              <a:t>Обсуждение результатов</a:t>
            </a:r>
          </a:p>
          <a:p>
            <a:r>
              <a:rPr lang="ru-RU" altLang="ru-RU" sz="1400"/>
              <a:t>Выводы (подтвердилось, не подтвердилось)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95313" y="2852738"/>
            <a:ext cx="1333500" cy="3313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u="sng">
                <a:solidFill>
                  <a:schemeClr val="tx2"/>
                </a:solidFill>
              </a:rPr>
              <a:t>Мотивация:</a:t>
            </a:r>
            <a:endParaRPr lang="ru-RU" altLang="ru-RU" sz="1400">
              <a:solidFill>
                <a:schemeClr val="tx2"/>
              </a:solidFill>
            </a:endParaRPr>
          </a:p>
          <a:p>
            <a:r>
              <a:rPr lang="ru-RU" altLang="ru-RU" sz="1400"/>
              <a:t>Проблемная ситуация.</a:t>
            </a:r>
          </a:p>
          <a:p>
            <a:r>
              <a:rPr lang="ru-RU" altLang="ru-RU" sz="1400"/>
              <a:t>Сюрпризные моменты.</a:t>
            </a:r>
          </a:p>
          <a:p>
            <a:r>
              <a:rPr lang="ru-RU" altLang="ru-RU" sz="1400"/>
              <a:t>Использование элементов ТРИЗ.</a:t>
            </a:r>
          </a:p>
          <a:p>
            <a:r>
              <a:rPr lang="ru-RU" altLang="ru-RU" sz="1400"/>
              <a:t>Реальные события: яркие природные явления и общественные события</a:t>
            </a:r>
          </a:p>
          <a:p>
            <a:endParaRPr lang="ru-RU" altLang="ru-RU" sz="12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963738" y="2565400"/>
            <a:ext cx="1616075" cy="3600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u="sng">
                <a:solidFill>
                  <a:schemeClr val="accent1"/>
                </a:solidFill>
              </a:rPr>
              <a:t>Целеполагание</a:t>
            </a:r>
            <a:r>
              <a:rPr lang="ru-RU" altLang="ru-RU" sz="1400" b="1" u="sng"/>
              <a:t>:</a:t>
            </a:r>
            <a:endParaRPr lang="ru-RU" altLang="ru-RU" sz="1400"/>
          </a:p>
          <a:p>
            <a:r>
              <a:rPr lang="ru-RU" altLang="ru-RU" sz="1400"/>
              <a:t>Вопросы, стимулирующие детей к постановке цели.</a:t>
            </a:r>
          </a:p>
          <a:p>
            <a:r>
              <a:rPr lang="ru-RU" altLang="ru-RU" sz="1400"/>
              <a:t>Вопросы, помогающие проявить ситуацию и понять смысл эксперимента и его содержание.</a:t>
            </a:r>
          </a:p>
          <a:p>
            <a:r>
              <a:rPr lang="ru-RU" altLang="ru-RU" sz="1100"/>
              <a:t> </a:t>
            </a:r>
          </a:p>
          <a:p>
            <a:endParaRPr lang="ru-RU" altLang="ru-RU" sz="110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614738" y="2060575"/>
            <a:ext cx="1655762" cy="410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u="sng">
                <a:solidFill>
                  <a:schemeClr val="accent1"/>
                </a:solidFill>
              </a:rPr>
              <a:t>Выдвижение гипотезы:</a:t>
            </a:r>
            <a:endParaRPr lang="ru-RU" altLang="ru-RU" sz="1400">
              <a:solidFill>
                <a:schemeClr val="accent1"/>
              </a:solidFill>
            </a:endParaRPr>
          </a:p>
          <a:p>
            <a:r>
              <a:rPr lang="ru-RU" altLang="ru-RU" sz="1400"/>
              <a:t>Эвристические беседы.</a:t>
            </a:r>
          </a:p>
          <a:p>
            <a:r>
              <a:rPr lang="ru-RU" altLang="ru-RU" sz="1400"/>
              <a:t>Наблюдения.</a:t>
            </a:r>
          </a:p>
          <a:p>
            <a:r>
              <a:rPr lang="ru-RU" altLang="ru-RU" sz="1400"/>
              <a:t>Схематическое моделирование опыта.</a:t>
            </a:r>
          </a:p>
          <a:p>
            <a:r>
              <a:rPr lang="ru-RU" altLang="ru-RU" sz="1400"/>
              <a:t>Использование энциклопедий.</a:t>
            </a:r>
          </a:p>
          <a:p>
            <a:r>
              <a:rPr lang="ru-RU" altLang="ru-RU" sz="1400"/>
              <a:t>Вопросы педагога, побуждающие к постановке гипотезы.</a:t>
            </a:r>
          </a:p>
          <a:p>
            <a:r>
              <a:rPr lang="ru-RU" altLang="ru-RU" sz="1400"/>
              <a:t>Просмотр видео-презентаций, 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307013" y="1793875"/>
            <a:ext cx="1730375" cy="4371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u="sng">
                <a:solidFill>
                  <a:schemeClr val="accent1"/>
                </a:solidFill>
              </a:rPr>
              <a:t>Проведение опытов,</a:t>
            </a:r>
            <a:endParaRPr lang="ru-RU" altLang="ru-RU" sz="1400">
              <a:solidFill>
                <a:schemeClr val="accent1"/>
              </a:solidFill>
            </a:endParaRPr>
          </a:p>
          <a:p>
            <a:r>
              <a:rPr lang="ru-RU" altLang="ru-RU" sz="1400" b="1" u="sng">
                <a:solidFill>
                  <a:schemeClr val="accent1"/>
                </a:solidFill>
              </a:rPr>
              <a:t>экспериментов:</a:t>
            </a:r>
            <a:endParaRPr lang="ru-RU" altLang="ru-RU" sz="1400">
              <a:solidFill>
                <a:schemeClr val="accent1"/>
              </a:solidFill>
            </a:endParaRPr>
          </a:p>
          <a:p>
            <a:r>
              <a:rPr lang="ru-RU" altLang="ru-RU" sz="1400"/>
              <a:t>«Погружение» в краски, звуки, запахи, образы  природы.</a:t>
            </a:r>
          </a:p>
          <a:p>
            <a:r>
              <a:rPr lang="ru-RU" altLang="ru-RU" sz="1400"/>
              <a:t>Опыты.</a:t>
            </a:r>
          </a:p>
          <a:p>
            <a:r>
              <a:rPr lang="ru-RU" altLang="ru-RU" sz="1400"/>
              <a:t>Экспериментальные игры.</a:t>
            </a:r>
          </a:p>
          <a:p>
            <a:r>
              <a:rPr lang="ru-RU" altLang="ru-RU" sz="1400"/>
              <a:t>Наблюдения.</a:t>
            </a:r>
          </a:p>
          <a:p>
            <a:r>
              <a:rPr lang="ru-RU" altLang="ru-RU" sz="1400"/>
              <a:t>Вопросы педагога, побуждающие к экспериментированию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138238" y="928688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2431" y="287005"/>
            <a:ext cx="77843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Структура детского экспериментирования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Box 2"/>
          <p:cNvSpPr txBox="1">
            <a:spLocks noChangeArrowheads="1"/>
          </p:cNvSpPr>
          <p:nvPr/>
        </p:nvSpPr>
        <p:spPr bwMode="auto">
          <a:xfrm>
            <a:off x="3276600" y="958850"/>
            <a:ext cx="3449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Методы и приёмы</a:t>
            </a:r>
          </a:p>
        </p:txBody>
      </p:sp>
    </p:spTree>
  </p:cSld>
  <p:clrMapOvr>
    <a:masterClrMapping/>
  </p:clrMapOvr>
  <p:transition spd="slow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chemeClr val="accent2"/>
                </a:solidFill>
              </a:rPr>
              <a:t>Форма организации экспериментальной деятельности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1700213"/>
            <a:ext cx="7058025" cy="3386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Специально организованная образовательная 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деятельность.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Совместная деятельность взрослого с 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детьми.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Свободная самостоятельная деятельность </a:t>
            </a: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</a:rPr>
              <a:t>детей.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sz="2800" dirty="0">
              <a:latin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006850"/>
            <a:ext cx="28813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42988" y="476250"/>
            <a:ext cx="72009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altLang="ru-RU" sz="2800" b="1">
                <a:solidFill>
                  <a:schemeClr val="accent2"/>
                </a:solidFill>
                <a:cs typeface="Times New Roman" pitchFamily="18" charset="0"/>
              </a:rPr>
              <a:t>    III этап  - Содержательный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 altLang="ru-RU"/>
          </a:p>
          <a:p>
            <a:pPr indent="457200"/>
            <a:r>
              <a:rPr lang="ru-RU" altLang="ru-RU">
                <a:cs typeface="Times New Roman" pitchFamily="18" charset="0"/>
              </a:rPr>
              <a:t>Организация образовательной работы с детьми.</a:t>
            </a:r>
            <a:endParaRPr lang="ru-RU" altLang="ru-RU"/>
          </a:p>
          <a:p>
            <a:pPr indent="457200" algn="ctr"/>
            <a:r>
              <a:rPr lang="ru-RU" altLang="ru-RU" b="1">
                <a:solidFill>
                  <a:schemeClr val="accent1"/>
                </a:solidFill>
                <a:cs typeface="Times New Roman" pitchFamily="18" charset="0"/>
              </a:rPr>
              <a:t>Требования к воспитательно-образовательному процессу.</a:t>
            </a:r>
            <a:endParaRPr lang="ru-RU" altLang="ru-RU">
              <a:solidFill>
                <a:schemeClr val="accent1"/>
              </a:solidFill>
            </a:endParaRPr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1. Побуждать детей формулировать имеющиеся у них идеи и представления, высказывать их в явном виде.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2. Сталкивать воспитанников с явлениями, которые входят в противоречие с имеющимися представлениями.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3. Побуждать детей выдвигать альтернативные объяснения, предположения, догадки.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4. Давать дошкольникам возможность исследовать свои предположения в свободной и непринужденной обстановке, особенно — путем обсуждений в малых группах.</a:t>
            </a:r>
            <a:endParaRPr lang="ru-RU" altLang="ru-RU" sz="2000"/>
          </a:p>
          <a:p>
            <a:pPr indent="457200"/>
            <a:r>
              <a:rPr lang="ru-RU" altLang="ru-RU" sz="2000">
                <a:solidFill>
                  <a:srgbClr val="000000"/>
                </a:solidFill>
                <a:cs typeface="Times New Roman" pitchFamily="18" charset="0"/>
              </a:rPr>
              <a:t>5. Давать детям возможность применять новые представления применительно к широкому кругу явлений, ситуаций — так, чтобы они могли оценить их прикладное значение.</a:t>
            </a:r>
            <a:endParaRPr lang="ru-RU" altLang="ru-RU" sz="2000"/>
          </a:p>
          <a:p>
            <a:pPr indent="457200"/>
            <a:endParaRPr lang="ru-RU" altLang="ru-RU"/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79200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Направления экспериментальной деятельности:</a:t>
            </a:r>
          </a:p>
          <a:p>
            <a:pPr>
              <a:buSzPts val="1200"/>
              <a:buFont typeface="Wingdings" pitchFamily="2" charset="2"/>
              <a:buChar char=""/>
            </a:pPr>
            <a:r>
              <a:rPr lang="ru-RU" altLang="ru-RU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Живая природа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характерные особенности сезонов разных природно-климатических зон, многообразие живых организмов и их приспособленность к окружающей среде.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SzPts val="1200"/>
              <a:buFont typeface="Wingdings" pitchFamily="2" charset="2"/>
              <a:buChar char=""/>
            </a:pPr>
            <a:r>
              <a:rPr lang="ru-RU" altLang="ru-RU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Неживая природа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воздух, почва, вода, магниты, звук, свет.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SzPts val="1200"/>
              <a:buFont typeface="Wingdings" pitchFamily="2" charset="2"/>
              <a:buChar char=""/>
            </a:pPr>
            <a:r>
              <a:rPr lang="ru-RU" altLang="ru-RU" sz="24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Человек: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организма, рукотворный мир, материалы и их свойств.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11074"/>
            <a:ext cx="3528392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 - ЛАБОРАТОРИЯ В </a:t>
            </a:r>
            <a:b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ДЕТСКОМ САДУ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K:\лаборатория\IMG_44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06438" y="1993900"/>
            <a:ext cx="4403725" cy="3990975"/>
          </a:xfrm>
        </p:spPr>
      </p:pic>
      <p:sp>
        <p:nvSpPr>
          <p:cNvPr id="5" name="Прямоугольник 4"/>
          <p:cNvSpPr/>
          <p:nvPr/>
        </p:nvSpPr>
        <p:spPr>
          <a:xfrm>
            <a:off x="5863519" y="481466"/>
            <a:ext cx="2324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НАБЛЮДАЕМ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3" descr="K:\лаборатория\IMG_43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1016000"/>
            <a:ext cx="272573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891161" y="3356991"/>
            <a:ext cx="2126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исследуем</a:t>
            </a:r>
            <a:endParaRPr lang="ru-RU" sz="3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3559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3959225"/>
            <a:ext cx="272573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1100" y="862553"/>
            <a:ext cx="3383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ПРОВОДИМ ОПЫТЫ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8750" y="862552"/>
            <a:ext cx="3780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ЭКСПЕРИМЕНТИРУЕМ</a:t>
            </a:r>
          </a:p>
        </p:txBody>
      </p:sp>
      <p:pic>
        <p:nvPicPr>
          <p:cNvPr id="5" name="Picture 3" descr="K:\лаборатория\IMG_44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1703388"/>
            <a:ext cx="30670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K:\лаборатория\IMG_4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1673225"/>
            <a:ext cx="301148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K:\лаборатория\IMG_4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3650" y="3817938"/>
            <a:ext cx="30114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3843338"/>
            <a:ext cx="3067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468313" y="284163"/>
            <a:ext cx="799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altLang="ru-RU" sz="2400" b="1">
                <a:solidFill>
                  <a:schemeClr val="accent2"/>
                </a:solidFill>
                <a:cs typeface="Times New Roman" pitchFamily="18" charset="0"/>
              </a:rPr>
              <a:t> I</a:t>
            </a:r>
            <a:r>
              <a:rPr lang="en-US" altLang="ru-RU" sz="2400" b="1">
                <a:solidFill>
                  <a:schemeClr val="accent2"/>
                </a:solidFill>
                <a:cs typeface="Times New Roman" pitchFamily="18" charset="0"/>
              </a:rPr>
              <a:t>V</a:t>
            </a:r>
            <a:r>
              <a:rPr lang="ru-RU" altLang="ru-RU" sz="2400" b="1">
                <a:solidFill>
                  <a:schemeClr val="accent2"/>
                </a:solidFill>
                <a:cs typeface="Times New Roman" pitchFamily="18" charset="0"/>
              </a:rPr>
              <a:t> этап  - Итоговый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indent="457200" algn="ctr"/>
            <a:r>
              <a:rPr lang="ru-RU" altLang="ru-RU" sz="2400" b="1">
                <a:solidFill>
                  <a:schemeClr val="accent1"/>
                </a:solidFill>
              </a:rPr>
              <a:t>Подведение итога работы по данной проблеме, оценка результатов, обобщение опыта</a:t>
            </a:r>
            <a:endParaRPr lang="ru-RU" altLang="ru-RU" sz="2400">
              <a:solidFill>
                <a:schemeClr val="accent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4950" y="1914525"/>
          <a:ext cx="6164263" cy="1920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429"/>
                <a:gridCol w="1200088"/>
                <a:gridCol w="1485824"/>
                <a:gridCol w="1523922"/>
              </a:tblGrid>
              <a:tr h="213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Учебные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</a:t>
                      </a:r>
                      <a:r>
                        <a:rPr lang="ru-RU" sz="1400">
                          <a:effectLst/>
                        </a:rPr>
                        <a:t>2014г.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13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Уровни социальной компетентности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13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 уровень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13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13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426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на высоком и 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среднем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25645" name="Rectangle 5"/>
          <p:cNvSpPr>
            <a:spLocks noChangeArrowheads="1"/>
          </p:cNvSpPr>
          <p:nvPr/>
        </p:nvSpPr>
        <p:spPr bwMode="auto">
          <a:xfrm>
            <a:off x="1725613" y="1279525"/>
            <a:ext cx="5748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b="1">
                <a:cs typeface="Times New Roman" pitchFamily="18" charset="0"/>
              </a:rPr>
              <a:t>Результаты</a:t>
            </a:r>
            <a:r>
              <a:rPr lang="ru-RU" altLang="ru-RU" b="1">
                <a:solidFill>
                  <a:srgbClr val="000000"/>
                </a:solidFill>
                <a:cs typeface="Times New Roman" pitchFamily="18" charset="0"/>
              </a:rPr>
              <a:t> диагностики в табличном и графическом виде.</a:t>
            </a:r>
            <a:endParaRPr lang="ru-RU" altLang="ru-RU"/>
          </a:p>
          <a:p>
            <a:endParaRPr lang="ru-RU" altLang="ru-RU"/>
          </a:p>
        </p:txBody>
      </p:sp>
      <p:sp>
        <p:nvSpPr>
          <p:cNvPr id="25646" name="Rectangle 7"/>
          <p:cNvSpPr>
            <a:spLocks noChangeArrowheads="1"/>
          </p:cNvSpPr>
          <p:nvPr/>
        </p:nvSpPr>
        <p:spPr bwMode="auto">
          <a:xfrm>
            <a:off x="862013" y="4437063"/>
            <a:ext cx="9891712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5647" name="Объект 10"/>
          <p:cNvGraphicFramePr>
            <a:graphicFrameLocks/>
          </p:cNvGraphicFramePr>
          <p:nvPr/>
        </p:nvGraphicFramePr>
        <p:xfrm>
          <a:off x="1517650" y="3976688"/>
          <a:ext cx="6164263" cy="2332037"/>
        </p:xfrm>
        <a:graphic>
          <a:graphicData uri="http://schemas.openxmlformats.org/presentationml/2006/ole">
            <p:oleObj spid="_x0000_s25647" name="Диаграмма" r:id="rId4" imgW="5505165" imgH="3206774" progId="Excel.Chart.8">
              <p:embed/>
            </p:oleObj>
          </a:graphicData>
        </a:graphic>
      </p:graphicFrame>
    </p:spTree>
  </p:cSld>
  <p:clrMapOvr>
    <a:masterClrMapping/>
  </p:clrMapOvr>
  <p:transition spd="slow">
    <p:cov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7100" y="749300"/>
            <a:ext cx="6191250" cy="3095625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66"/>
                </a:solidFill>
                <a:latin typeface="Arno Pro" pitchFamily="18" charset="0"/>
              </a:rPr>
              <a:t>Дети учатся мыслить, выдвигать гипотезы, делать выводы, выбирать способ действия.</a:t>
            </a: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7888" y="3878263"/>
            <a:ext cx="31448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14988" y="3878263"/>
            <a:ext cx="30607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075612" cy="60483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Arno Pro" pitchFamily="18" charset="0"/>
              </a:rPr>
              <a:t>Люди, научившиеся наблюдениям и опытам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сравнение с теми, кто такой  школы не прошел.</a:t>
            </a:r>
            <a:br>
              <a:rPr lang="ru-RU" altLang="ru-RU" sz="3200" b="1" smtClean="0">
                <a:latin typeface="Arno Pro" pitchFamily="18" charset="0"/>
              </a:rPr>
            </a:br>
            <a:r>
              <a:rPr lang="ru-RU" altLang="ru-RU" sz="3200" b="1" smtClean="0">
                <a:latin typeface="Arno Pro" pitchFamily="18" charset="0"/>
              </a:rPr>
              <a:t>К.И.Тимирязев</a:t>
            </a:r>
          </a:p>
        </p:txBody>
      </p:sp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50825" y="765175"/>
            <a:ext cx="7993063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3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00"/>
              </a:spcBef>
              <a:spcAft>
                <a:spcPts val="1400"/>
              </a:spcAft>
              <a:defRPr/>
            </a:pPr>
            <a:r>
              <a:rPr lang="ru-RU" alt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  <a:endParaRPr lang="ru-RU" altLang="ru-RU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Волостникова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 Познавательные интересы и их роль в формировании личности. - М.,1994.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и педагогическая психология. – Оренбург: Издательство ОГПУ, 2004.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А.И. Методика организации экологических наблюдений и экспериментов в детском саду. - М., 2004.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Короткова Н.А. Познавательно-исследовательская деятельность старших дошкольников //Ребенок в детском саду. - 2003. -№3. - С.4-12.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И.Э,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Совгир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 Детское экспериментирование. Старший дошкольный возраст. - М.: Педагогическое общество России, 2003.- 79с.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Махмутов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М.М.Проблемное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обучение. - М., 1975.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Н.Г. Учителю о Познавательном интересе. - М., Серия Педагогика и психология". - №2. – 1979.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25" indent="-342900">
              <a:buFont typeface="+mj-lt"/>
              <a:buAutoNum type="arabicPeriod"/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Теория и методика экологического образования детей. - М., 2002.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135937" cy="53292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altLang="ru-RU" sz="2800" smtClean="0">
                <a:solidFill>
                  <a:schemeClr val="accent1"/>
                </a:solidFill>
              </a:rPr>
              <a:t>ФЕДЕРАЛЬНЫЙ ГОСУДАРСТВЕННЫЙ ОБРАЗОВАТЕЛЬНЫЙ СТАНДАРТ ДОШКОЛЬНОГО ОБРАЗОВАНИЯ</a:t>
            </a:r>
          </a:p>
          <a:p>
            <a:pPr algn="ctr"/>
            <a:r>
              <a:rPr lang="ru-RU" altLang="ru-RU" sz="2800" smtClean="0"/>
              <a:t> </a:t>
            </a:r>
            <a:r>
              <a:rPr lang="ru-RU" altLang="ru-RU" sz="2800" smtClean="0">
                <a:solidFill>
                  <a:schemeClr val="accent2"/>
                </a:solidFill>
              </a:rPr>
              <a:t>ЦЕЛЕВОЙ ОРИЕНТИР НА ЭТАПЕ ЗАВЕРШЕНИЯ ДОШКОЛЬНОГО ОБРАЗОВАНИЯ: </a:t>
            </a:r>
          </a:p>
          <a:p>
            <a:pPr algn="ctr"/>
            <a:r>
              <a:rPr lang="ru-RU" altLang="ru-RU" sz="2800" smtClean="0"/>
              <a:t>«РЕБЕНОК ПРОЯВЛЯЕТ ЛЮБОЗНАТЕЛЬНОСТЬ, ЗАДАЕТ ВОПРОСЫ ВЗРОСЛЫМ И СВЕРСТНИКАМ, ИНТЕРЕСУЕТСЯ ПРИЧИННО-СЛЕДСТВЕННЫМИ СВЯЗЯМИ, СКЛОНЕН НАБЛЮДАТЬ, ЭКСПЕРИМЕНТИРОВАТЬ…</a:t>
            </a:r>
            <a:endParaRPr lang="ru-RU" altLang="ru-RU" sz="2800" smtClean="0">
              <a:latin typeface="Arno Pro" pitchFamily="18" charset="0"/>
            </a:endParaRPr>
          </a:p>
          <a:p>
            <a:endParaRPr lang="ru-RU" altLang="ru-RU" smtClean="0">
              <a:solidFill>
                <a:srgbClr val="FF0000"/>
              </a:solidFill>
              <a:latin typeface="Arno Pro" pitchFamily="18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body" idx="1"/>
          </p:nvPr>
        </p:nvSpPr>
        <p:spPr>
          <a:xfrm>
            <a:off x="539750" y="476250"/>
            <a:ext cx="8135938" cy="5689600"/>
          </a:xfrm>
        </p:spPr>
        <p:txBody>
          <a:bodyPr/>
          <a:lstStyle/>
          <a:p>
            <a:pPr algn="ctr"/>
            <a:r>
              <a:rPr lang="ru-RU" altLang="ru-RU" sz="3200" u="sng" smtClean="0">
                <a:solidFill>
                  <a:srgbClr val="0066FF"/>
                </a:solidFill>
                <a:latin typeface="Arno Pro" pitchFamily="18" charset="0"/>
              </a:rPr>
              <a:t>Актуальность:</a:t>
            </a:r>
          </a:p>
          <a:p>
            <a:pPr algn="ctr"/>
            <a:r>
              <a:rPr lang="ru-RU" altLang="ru-RU" sz="3200" smtClean="0">
                <a:latin typeface="Arno Pro" pitchFamily="18" charset="0"/>
              </a:rPr>
              <a:t>Детское экспериментирование претендует на роль ведущей деятельности в период  дошкольного развития ребенка</a:t>
            </a:r>
          </a:p>
          <a:p>
            <a:pPr algn="ctr"/>
            <a:r>
              <a:rPr lang="ru-RU" altLang="ru-RU" sz="3200" smtClean="0">
                <a:solidFill>
                  <a:srgbClr val="0066FF"/>
                </a:solidFill>
                <a:latin typeface="Arno Pro" pitchFamily="18" charset="0"/>
              </a:rPr>
              <a:t>Суть инициативы</a:t>
            </a:r>
            <a:r>
              <a:rPr lang="ru-RU" altLang="ru-RU" sz="3600" smtClean="0">
                <a:solidFill>
                  <a:srgbClr val="0066FF"/>
                </a:solidFill>
                <a:latin typeface="Arno Pro" pitchFamily="18" charset="0"/>
              </a:rPr>
              <a:t>:</a:t>
            </a:r>
          </a:p>
          <a:p>
            <a:pPr algn="ctr"/>
            <a:r>
              <a:rPr lang="ru-RU" altLang="ru-RU" sz="3200" smtClean="0">
                <a:latin typeface="Arno Pro" pitchFamily="18" charset="0"/>
              </a:rPr>
              <a:t>Мотивировать ребенка на поиск ответа;</a:t>
            </a:r>
          </a:p>
          <a:p>
            <a:pPr algn="ctr"/>
            <a:r>
              <a:rPr lang="ru-RU" altLang="ru-RU" sz="3200" smtClean="0">
                <a:latin typeface="Arno Pro" pitchFamily="18" charset="0"/>
              </a:rPr>
              <a:t>Развивать мышление, логику, творчество;</a:t>
            </a:r>
          </a:p>
          <a:p>
            <a:pPr algn="ctr"/>
            <a:r>
              <a:rPr lang="ru-RU" altLang="ru-RU" sz="3200" smtClean="0">
                <a:latin typeface="Arno Pro" pitchFamily="18" charset="0"/>
              </a:rPr>
              <a:t>Сформировать мотивационные основы познавательного развития детей.</a:t>
            </a:r>
          </a:p>
          <a:p>
            <a:endParaRPr lang="ru-RU" altLang="ru-RU" smtClean="0">
              <a:latin typeface="Arno Pro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971550" y="692150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accent1"/>
                </a:solidFill>
              </a:rPr>
              <a:t>Новизна опыта.</a:t>
            </a:r>
          </a:p>
          <a:p>
            <a:pPr algn="ctr"/>
            <a:r>
              <a:rPr lang="ru-RU" altLang="ru-RU" sz="3200" b="1">
                <a:solidFill>
                  <a:schemeClr val="accent1"/>
                </a:solidFill>
              </a:rPr>
              <a:t> </a:t>
            </a:r>
            <a:endParaRPr lang="ru-RU" altLang="ru-RU" sz="3200">
              <a:solidFill>
                <a:schemeClr val="accent1"/>
              </a:solidFill>
            </a:endParaRPr>
          </a:p>
          <a:p>
            <a:pPr algn="ctr"/>
            <a:r>
              <a:rPr lang="ru-RU" altLang="ru-RU" sz="3200"/>
              <a:t>Разработка системы работы воспитателя по познавательному развитию детей дошкольного возраста посредством вовлечения их в экспериментальную деятельность. В технологии использованы элементы существующих методик.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body" idx="1"/>
          </p:nvPr>
        </p:nvSpPr>
        <p:spPr>
          <a:xfrm>
            <a:off x="539750" y="620713"/>
            <a:ext cx="8135938" cy="5976937"/>
          </a:xfrm>
        </p:spPr>
        <p:txBody>
          <a:bodyPr/>
          <a:lstStyle/>
          <a:p>
            <a:pPr algn="ctr"/>
            <a:r>
              <a:rPr lang="ru-RU" altLang="ru-RU" sz="2000" smtClean="0"/>
              <a:t> </a:t>
            </a:r>
            <a:r>
              <a:rPr lang="ru-RU" altLang="ru-RU" sz="3200" smtClean="0">
                <a:solidFill>
                  <a:schemeClr val="accent1"/>
                </a:solidFill>
              </a:rPr>
              <a:t>Ведущая педагогическая идея опыта</a:t>
            </a:r>
          </a:p>
          <a:p>
            <a:pPr algn="ctr"/>
            <a:r>
              <a:rPr lang="ru-RU" altLang="ru-RU" sz="3200" smtClean="0"/>
              <a:t>Определение путей повышения эффективности познавательного развития детей дошкольного возраста посредством широкого внедрения в образовательный процесс самостоятельной и совместной со взрослым исследовательской (экспериментальной) деятельности. </a:t>
            </a:r>
          </a:p>
          <a:p>
            <a:pPr algn="ctr"/>
            <a:endParaRPr lang="ru-RU" altLang="ru-RU" sz="3200" smtClean="0">
              <a:latin typeface="Arno Pro" pitchFamily="18" charset="0"/>
            </a:endParaRPr>
          </a:p>
          <a:p>
            <a:endParaRPr lang="ru-RU" altLang="ru-RU" smtClean="0">
              <a:latin typeface="Arno Pro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755650" y="-217488"/>
            <a:ext cx="7777163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/>
          </a:p>
          <a:p>
            <a:endParaRPr lang="ru-RU" altLang="ru-RU" b="1"/>
          </a:p>
          <a:p>
            <a:pPr algn="ctr"/>
            <a:r>
              <a:rPr lang="ru-RU" altLang="ru-RU" sz="3600" b="1">
                <a:solidFill>
                  <a:schemeClr val="accent1"/>
                </a:solidFill>
              </a:rPr>
              <a:t>Цель: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ru-RU" altLang="ru-RU" sz="3200"/>
              <a:t>теоретически выявить и </a:t>
            </a:r>
          </a:p>
          <a:p>
            <a:pPr algn="ctr"/>
            <a:r>
              <a:rPr lang="ru-RU" altLang="ru-RU" sz="3200"/>
              <a:t>путём опытно – экспериментальной работы проверить эффективность экспериментирования как средства формирования познавательной активности детей старшего дошкольного возраста.</a:t>
            </a:r>
          </a:p>
        </p:txBody>
      </p:sp>
      <p:pic>
        <p:nvPicPr>
          <p:cNvPr id="13315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29260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292600"/>
            <a:ext cx="2640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755650" y="674688"/>
            <a:ext cx="77041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chemeClr val="accent1"/>
                </a:solidFill>
              </a:rPr>
              <a:t>Задачи:</a:t>
            </a:r>
            <a:endParaRPr lang="ru-RU" altLang="ru-RU" sz="2800">
              <a:solidFill>
                <a:schemeClr val="accent1"/>
              </a:solidFill>
            </a:endParaRPr>
          </a:p>
          <a:p>
            <a:r>
              <a:rPr lang="ru-RU" altLang="ru-RU" sz="2400"/>
              <a:t>1.Изучить теоретические основы формирования познавательной активности у детей старшего дошкольного возраста в деятельности экспериментирования.</a:t>
            </a:r>
          </a:p>
          <a:p>
            <a:r>
              <a:rPr lang="ru-RU" altLang="ru-RU" sz="2400"/>
              <a:t>2.Выявить особенности развития познавательной активности детей старшего дошкольного возраста.</a:t>
            </a:r>
          </a:p>
          <a:p>
            <a:r>
              <a:rPr lang="ru-RU" altLang="ru-RU" sz="2400"/>
              <a:t>3.Продолжать развивать познавательный интерес у детей в процессе организации экспериментирования.</a:t>
            </a:r>
          </a:p>
          <a:p>
            <a:r>
              <a:rPr lang="ru-RU" altLang="ru-RU" sz="2400"/>
              <a:t>4.Обучать детей проводить элементарные и доступные опыты, строить гипотезы, искать ответы на вопросы и делать простейшие умозаключения, анализируя результат экспериментальной деятельности.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00113" y="585788"/>
            <a:ext cx="7488237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indent="457200" algn="just"/>
            <a:endParaRPr lang="ru-RU" altLang="ru-RU" sz="1400" b="1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ctr"/>
            <a:r>
              <a:rPr lang="ru-RU" altLang="ru-RU" sz="3200" b="1">
                <a:solidFill>
                  <a:schemeClr val="accent2"/>
                </a:solidFill>
                <a:cs typeface="Times New Roman" pitchFamily="18" charset="0"/>
              </a:rPr>
              <a:t>Организация образовательного процесса</a:t>
            </a:r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  <a:p>
            <a:pPr indent="457200" algn="ctr"/>
            <a:r>
              <a:rPr lang="ru-RU" altLang="ru-RU" sz="2800" b="1">
                <a:solidFill>
                  <a:schemeClr val="accent1"/>
                </a:solidFill>
                <a:cs typeface="Times New Roman" pitchFamily="18" charset="0"/>
              </a:rPr>
              <a:t>I этап -Подготовительный. </a:t>
            </a:r>
            <a:endParaRPr lang="ru-RU" altLang="ru-RU" sz="2800">
              <a:solidFill>
                <a:schemeClr val="accent1"/>
              </a:solidFill>
            </a:endParaRPr>
          </a:p>
          <a:p>
            <a:pPr indent="457200" algn="just"/>
            <a:r>
              <a:rPr lang="ru-RU" altLang="ru-RU" sz="2400">
                <a:cs typeface="Times New Roman" pitchFamily="18" charset="0"/>
              </a:rPr>
              <a:t>1.Изучение теоретических аспектов по данной проблеме в педагогике и дидактике. Знакомство с работами ведущих авторов по данной проблеме исследования.</a:t>
            </a:r>
            <a:endParaRPr lang="ru-RU" altLang="ru-RU" sz="2400"/>
          </a:p>
          <a:p>
            <a:pPr indent="457200" algn="just"/>
            <a:r>
              <a:rPr lang="ru-RU" altLang="ru-RU" sz="2400">
                <a:cs typeface="Times New Roman" pitchFamily="18" charset="0"/>
              </a:rPr>
              <a:t>2. Разработка и проведение диагностики детей, с целью фиксации личностного роста и объема полученных умений у детей. </a:t>
            </a:r>
            <a:endParaRPr lang="ru-RU" altLang="ru-RU" sz="2400"/>
          </a:p>
          <a:p>
            <a:pPr indent="457200" algn="just"/>
            <a:r>
              <a:rPr lang="ru-RU" altLang="ru-RU" sz="2400">
                <a:cs typeface="Times New Roman" pitchFamily="18" charset="0"/>
              </a:rPr>
              <a:t>3. Определение цели и задач данного опыта работы, ожидаемых результатов.</a:t>
            </a:r>
            <a:endParaRPr lang="ru-RU" altLang="ru-RU" sz="240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962</Words>
  <Application>Microsoft Office PowerPoint</Application>
  <PresentationFormat>Экран (4:3)</PresentationFormat>
  <Paragraphs>150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Arno Pro</vt:lpstr>
      <vt:lpstr>Times New Roman</vt:lpstr>
      <vt:lpstr>Wingdings</vt:lpstr>
      <vt:lpstr>Тема Office</vt:lpstr>
      <vt:lpstr>Диаграмма Microsoft Excel</vt:lpstr>
      <vt:lpstr>МБОУ СОШ с.Бисерово опыт работы на тему:</vt:lpstr>
      <vt:lpstr>Люди, научившиеся наблюдениям и опытам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сравнение с теми, кто такой  школы не прошел. К.И.Тимирязев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Форма организации экспериментальной деятельности с детьми</vt:lpstr>
      <vt:lpstr>Слайд 14</vt:lpstr>
      <vt:lpstr>Слайд 15</vt:lpstr>
      <vt:lpstr>МИНИ - ЛАБОРАТОРИЯ В  ДЕТСКОМ САДУ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Ученик</cp:lastModifiedBy>
  <cp:revision>49</cp:revision>
  <dcterms:created xsi:type="dcterms:W3CDTF">2011-01-05T18:53:09Z</dcterms:created>
  <dcterms:modified xsi:type="dcterms:W3CDTF">2016-02-09T13:17:37Z</dcterms:modified>
</cp:coreProperties>
</file>