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700" r:id="rId5"/>
    <p:sldMasterId id="2147483714" r:id="rId6"/>
    <p:sldMasterId id="2147483728" r:id="rId7"/>
    <p:sldMasterId id="2147483742" r:id="rId8"/>
    <p:sldMasterId id="2147483756" r:id="rId9"/>
    <p:sldMasterId id="2147483770" r:id="rId10"/>
  </p:sldMasterIdLst>
  <p:notesMasterIdLst>
    <p:notesMasterId r:id="rId23"/>
  </p:notesMasterIdLst>
  <p:sldIdLst>
    <p:sldId id="256" r:id="rId11"/>
    <p:sldId id="257" r:id="rId12"/>
    <p:sldId id="258" r:id="rId13"/>
    <p:sldId id="259" r:id="rId14"/>
    <p:sldId id="263" r:id="rId15"/>
    <p:sldId id="264" r:id="rId16"/>
    <p:sldId id="265" r:id="rId17"/>
    <p:sldId id="266" r:id="rId18"/>
    <p:sldId id="260" r:id="rId19"/>
    <p:sldId id="261" r:id="rId20"/>
    <p:sldId id="262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C1569-84B7-4C4C-91CD-E29038F77A50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AD5EB-9303-43D7-B7E2-94CF360E9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2D54F0-E98A-42E1-8C74-D2001909CDCA}" type="slidenum">
              <a:rPr lang="ru-RU" altLang="ru-RU">
                <a:solidFill>
                  <a:prstClr val="black"/>
                </a:solidFill>
              </a:rPr>
              <a:pPr eaLnBrk="1" hangingPunct="1"/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Лошадь ела сало,</a:t>
            </a:r>
          </a:p>
          <a:p>
            <a:pPr eaLnBrk="1" hangingPunct="1"/>
            <a:r>
              <a:rPr lang="ru-RU" altLang="ru-RU" smtClean="0"/>
              <a:t>А мужик – овес.</a:t>
            </a:r>
          </a:p>
          <a:p>
            <a:pPr eaLnBrk="1" hangingPunct="1"/>
            <a:r>
              <a:rPr lang="ru-RU" altLang="ru-RU" smtClean="0"/>
              <a:t>Лошадь села в сани,</a:t>
            </a:r>
          </a:p>
          <a:p>
            <a:pPr eaLnBrk="1" hangingPunct="1"/>
            <a:r>
              <a:rPr lang="ru-RU" altLang="ru-RU" smtClean="0"/>
              <a:t>А мужик повез.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5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92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300CE-323A-4F75-8282-3F19E4498D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058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B742BE-9354-4456-AFCB-8C64063285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787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FBF5-3B02-47F7-85F2-89261D0237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811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1394-DADA-4725-93E3-576D97FC47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095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873B-8955-474D-817E-2B42A16E00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994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AFE1-0C9A-49A8-8169-64785704B65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117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C5A2-FED9-4D86-855C-5B0E1BBF18A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253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CC4D-823F-4DD3-8779-1780327954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053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07920-62AA-4506-B9FE-4AD7FD33B68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310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E781-2F30-4A27-B843-D54424A8FE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2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488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1B50-F3D7-4014-8F95-A67834DA4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11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3AA7-2BBB-4EB4-ABE8-6632B0D11A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239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3350FC-A5D1-4AAF-87A8-C27E77647F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336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300CE-323A-4F75-8282-3F19E4498D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487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B742BE-9354-4456-AFCB-8C64063285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618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FBF5-3B02-47F7-85F2-89261D0237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631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1394-DADA-4725-93E3-576D97FC47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960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873B-8955-474D-817E-2B42A16E00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240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AFE1-0C9A-49A8-8169-64785704B65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919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C5A2-FED9-4D86-855C-5B0E1BBF18A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5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8BF8-EDDD-4FE4-8A69-67800A4CF25D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805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CC4D-823F-4DD3-8779-1780327954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529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07920-62AA-4506-B9FE-4AD7FD33B68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272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E781-2F30-4A27-B843-D54424A8FE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989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1B50-F3D7-4014-8F95-A67834DA4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93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3AA7-2BBB-4EB4-ABE8-6632B0D11A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075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3350FC-A5D1-4AAF-87A8-C27E77647F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852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300CE-323A-4F75-8282-3F19E4498D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19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4EFE9-B0C1-4E00-A0D3-40FC212D1EB2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7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0859A-8767-4F8C-BCF3-1AE1A035023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42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B16D-9D79-4FFF-AFF8-C3CD1A130002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9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FFAD-496D-436B-8529-1725169B9DD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34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D8F2-D94B-4351-8842-0A3B654A26A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36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D5C8-A25F-4860-A4E2-2F0136E6205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88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ABA9-EA6B-4F07-A9C6-C8A51A05A47F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7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71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35A1-FBCB-4192-9AE4-0F90962B5B95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98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CD39-1FDC-4F53-9FE1-60FE66E2AC8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99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B2E3-CEF6-40E5-8CD0-A508D7A67E5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9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B742BE-9354-4456-AFCB-8C64063285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19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FBF5-3B02-47F7-85F2-89261D0237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1394-DADA-4725-93E3-576D97FC47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66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873B-8955-474D-817E-2B42A16E00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AFE1-0C9A-49A8-8169-64785704B65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7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C5A2-FED9-4D86-855C-5B0E1BBF18A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52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CC4D-823F-4DD3-8779-1780327954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71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07920-62AA-4506-B9FE-4AD7FD33B68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70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E781-2F30-4A27-B843-D54424A8FE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0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1B50-F3D7-4014-8F95-A67834DA4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94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3AA7-2BBB-4EB4-ABE8-6632B0D11A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11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3350FC-A5D1-4AAF-87A8-C27E77647F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36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300CE-323A-4F75-8282-3F19E4498D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14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B742BE-9354-4456-AFCB-8C64063285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14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FBF5-3B02-47F7-85F2-89261D0237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38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1394-DADA-4725-93E3-576D97FC47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88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873B-8955-474D-817E-2B42A16E00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96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AFE1-0C9A-49A8-8169-64785704B65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5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C5A2-FED9-4D86-855C-5B0E1BBF18A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17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CC4D-823F-4DD3-8779-1780327954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54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07920-62AA-4506-B9FE-4AD7FD33B68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97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E781-2F30-4A27-B843-D54424A8FE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13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1B50-F3D7-4014-8F95-A67834DA4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01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3AA7-2BBB-4EB4-ABE8-6632B0D11A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40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3350FC-A5D1-4AAF-87A8-C27E77647F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943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300CE-323A-4F75-8282-3F19E4498D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39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B742BE-9354-4456-AFCB-8C64063285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05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FBF5-3B02-47F7-85F2-89261D0237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76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1394-DADA-4725-93E3-576D97FC47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1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873B-8955-474D-817E-2B42A16E00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4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AFE1-0C9A-49A8-8169-64785704B65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53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C5A2-FED9-4D86-855C-5B0E1BBF18A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606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CC4D-823F-4DD3-8779-1780327954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961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07920-62AA-4506-B9FE-4AD7FD33B68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01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E781-2F30-4A27-B843-D54424A8FE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202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1B50-F3D7-4014-8F95-A67834DA4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941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3AA7-2BBB-4EB4-ABE8-6632B0D11A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9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555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3350FC-A5D1-4AAF-87A8-C27E77647F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426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300CE-323A-4F75-8282-3F19E4498D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51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B742BE-9354-4456-AFCB-8C64063285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582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FBF5-3B02-47F7-85F2-89261D0237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350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1394-DADA-4725-93E3-576D97FC47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294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873B-8955-474D-817E-2B42A16E00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704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AFE1-0C9A-49A8-8169-64785704B65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98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C5A2-FED9-4D86-855C-5B0E1BBF18A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25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CC4D-823F-4DD3-8779-1780327954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320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07920-62AA-4506-B9FE-4AD7FD33B68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71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E781-2F30-4A27-B843-D54424A8FE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556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1B50-F3D7-4014-8F95-A67834DA4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366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3AA7-2BBB-4EB4-ABE8-6632B0D11A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160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3350FC-A5D1-4AAF-87A8-C27E77647F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238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300CE-323A-4F75-8282-3F19E4498D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656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B742BE-9354-4456-AFCB-8C64063285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657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FBF5-3B02-47F7-85F2-89261D0237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097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1394-DADA-4725-93E3-576D97FC47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365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873B-8955-474D-817E-2B42A16E00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210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AFE1-0C9A-49A8-8169-64785704B65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0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17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C5A2-FED9-4D86-855C-5B0E1BBF18A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329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CC4D-823F-4DD3-8779-1780327954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052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07920-62AA-4506-B9FE-4AD7FD33B68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454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E781-2F30-4A27-B843-D54424A8FE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938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1B50-F3D7-4014-8F95-A67834DA4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297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3AA7-2BBB-4EB4-ABE8-6632B0D11A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278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3350FC-A5D1-4AAF-87A8-C27E77647F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661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300CE-323A-4F75-8282-3F19E4498D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186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B742BE-9354-4456-AFCB-8C64063285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539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FBF5-3B02-47F7-85F2-89261D0237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3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69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1394-DADA-4725-93E3-576D97FC47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534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873B-8955-474D-817E-2B42A16E00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601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AFE1-0C9A-49A8-8169-64785704B65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151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C5A2-FED9-4D86-855C-5B0E1BBF18A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137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CC4D-823F-4DD3-8779-1780327954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387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07920-62AA-4506-B9FE-4AD7FD33B68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609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E781-2F30-4A27-B843-D54424A8FE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976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1B50-F3D7-4014-8F95-A67834DA4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620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3AA7-2BBB-4EB4-ABE8-6632B0D11A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34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3350FC-A5D1-4AAF-87A8-C27E77647F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6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FBF3-E2B8-4693-94CD-DE866F5BE362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9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3DF9E-3C73-46FE-86B7-0607C12EF37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7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E7E4E-32C9-4421-8DB4-9E429B3AE0DB}" type="slidenum">
              <a:rPr lang="ru-RU">
                <a:solidFill>
                  <a:srgbClr val="FEFAC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00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3DF9E-3C73-46FE-86B7-0607C12EF37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047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3DF9E-3C73-46FE-86B7-0607C12EF37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924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3DF9E-3C73-46FE-86B7-0607C12EF37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951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3DF9E-3C73-46FE-86B7-0607C12EF37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649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3DF9E-3C73-46FE-86B7-0607C12EF37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924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3DF9E-3C73-46FE-86B7-0607C12EF37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945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3DF9E-3C73-46FE-86B7-0607C12EF37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937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004.radikal.ru/i208/1001/3b/9c4fcd2e5df6.jpg" TargetMode="Externa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.labirint.ru/images/comments_pic/0838/02labhs3d1221682474.jpg" TargetMode="External"/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llustrators.ru/illustrations/341525_original.jpg?1305967190" TargetMode="External"/><Relationship Id="rId1" Type="http://schemas.openxmlformats.org/officeDocument/2006/relationships/slideLayout" Target="../slideLayouts/slideLayout9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\getImageT9GE75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5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23224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Загадки, песенки, </a:t>
            </a:r>
            <a:r>
              <a:rPr lang="ru-RU" sz="6000" b="1" dirty="0" err="1" smtClean="0">
                <a:solidFill>
                  <a:srgbClr val="FFFF00"/>
                </a:solidFill>
              </a:rPr>
              <a:t>потешки</a:t>
            </a:r>
            <a:r>
              <a:rPr lang="ru-RU" sz="6000" b="1" dirty="0" smtClean="0">
                <a:solidFill>
                  <a:srgbClr val="FFFF00"/>
                </a:solidFill>
              </a:rPr>
              <a:t>, небылицы.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5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359775" cy="1620837"/>
          </a:xfrm>
        </p:spPr>
        <p:txBody>
          <a:bodyPr/>
          <a:lstStyle/>
          <a:p>
            <a:r>
              <a:rPr lang="ru-RU" altLang="ru-RU" sz="3200" dirty="0"/>
              <a:t>Четыре брата по одной дороге бегут, а друг друга не догонят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51388" y="1484313"/>
            <a:ext cx="4392612" cy="4611687"/>
          </a:xfrm>
        </p:spPr>
        <p:txBody>
          <a:bodyPr/>
          <a:lstStyle/>
          <a:p>
            <a:r>
              <a:rPr lang="ru-RU" altLang="ru-RU" sz="3200" b="1" dirty="0"/>
              <a:t>У носатого у Фоки постоянно руки в боки. Фока воду кипятит и, как зеркало, блестит</a:t>
            </a:r>
          </a:p>
          <a:p>
            <a:endParaRPr lang="ru-RU" altLang="ru-RU" dirty="0"/>
          </a:p>
        </p:txBody>
      </p:sp>
      <p:pic>
        <p:nvPicPr>
          <p:cNvPr id="52231" name="Picture 7" descr="sh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988840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18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6616"/>
            <a:ext cx="3600399" cy="55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3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359775" cy="1431925"/>
          </a:xfrm>
        </p:spPr>
        <p:txBody>
          <a:bodyPr/>
          <a:lstStyle/>
          <a:p>
            <a:r>
              <a:rPr lang="ru-RU" altLang="ru-RU" sz="2800"/>
              <a:t>Много дружных ребят на одном столбе сидят. Как начнут они резвиться – только пыль вокруг клубится.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2497138" cy="41148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989138"/>
            <a:ext cx="4902200" cy="4114800"/>
          </a:xfrm>
        </p:spPr>
        <p:txBody>
          <a:bodyPr/>
          <a:lstStyle/>
          <a:p>
            <a:r>
              <a:rPr lang="ru-RU" altLang="ru-RU" sz="3200" b="1" dirty="0"/>
              <a:t>Смастерили из досок и надели поясок. И хранит посуда эта с грядки собранное лето.</a:t>
            </a:r>
          </a:p>
          <a:p>
            <a:endParaRPr lang="ru-RU" altLang="ru-RU" dirty="0"/>
          </a:p>
        </p:txBody>
      </p:sp>
      <p:pic>
        <p:nvPicPr>
          <p:cNvPr id="54279" name="Picture 7" descr="212069db00bf205fa2cb79555400cf22_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3305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post-125733605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FFF"/>
              </a:clrFrom>
              <a:clrTo>
                <a:srgbClr val="F5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7285" r="23833" b="10123"/>
          <a:stretch>
            <a:fillRect/>
          </a:stretch>
        </p:blipFill>
        <p:spPr bwMode="auto">
          <a:xfrm>
            <a:off x="3995936" y="1663664"/>
            <a:ext cx="4392488" cy="496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73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dirty="0"/>
              <a:t>Работа по учебнику страница </a:t>
            </a:r>
            <a:r>
              <a:rPr lang="ru-RU" altLang="ru-RU" sz="3200" dirty="0" smtClean="0"/>
              <a:t>42</a:t>
            </a:r>
            <a:endParaRPr lang="ru-RU" altLang="ru-RU" sz="3200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824"/>
            <a:ext cx="3743325" cy="4251176"/>
          </a:xfrm>
        </p:spPr>
        <p:txBody>
          <a:bodyPr/>
          <a:lstStyle/>
          <a:p>
            <a:r>
              <a:rPr lang="ru-RU" altLang="ru-RU" b="1" dirty="0"/>
              <a:t>Согнут калачом,</a:t>
            </a:r>
          </a:p>
          <a:p>
            <a:r>
              <a:rPr lang="ru-RU" altLang="ru-RU" b="1" dirty="0"/>
              <a:t>Укусить нельзя</a:t>
            </a:r>
          </a:p>
          <a:p>
            <a:r>
              <a:rPr lang="ru-RU" altLang="ru-RU" b="1" dirty="0"/>
              <a:t>И пройти нельзя</a:t>
            </a:r>
          </a:p>
          <a:p>
            <a:endParaRPr lang="ru-RU" altLang="ru-RU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700808"/>
            <a:ext cx="4343400" cy="4403130"/>
          </a:xfrm>
        </p:spPr>
        <p:txBody>
          <a:bodyPr/>
          <a:lstStyle/>
          <a:p>
            <a:r>
              <a:rPr lang="ru-RU" altLang="ru-RU" b="1" dirty="0"/>
              <a:t>В маленьком амбаре держат сто пожаров</a:t>
            </a:r>
          </a:p>
          <a:p>
            <a:endParaRPr lang="ru-RU" altLang="ru-RU" dirty="0"/>
          </a:p>
        </p:txBody>
      </p:sp>
      <p:pic>
        <p:nvPicPr>
          <p:cNvPr id="38921" name="Picture 9" descr="зам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30222" r="19687" b="9306"/>
          <a:stretch>
            <a:fillRect/>
          </a:stretch>
        </p:blipFill>
        <p:spPr bwMode="auto">
          <a:xfrm>
            <a:off x="900113" y="3573463"/>
            <a:ext cx="2322512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9445" r="9036" b="5521"/>
          <a:stretch>
            <a:fillRect/>
          </a:stretch>
        </p:blipFill>
        <p:spPr bwMode="auto">
          <a:xfrm>
            <a:off x="5730453" y="3122045"/>
            <a:ext cx="3168650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3" name="Picture 11" descr="0_6383b_197a5f71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99" y="4638902"/>
            <a:ext cx="2665413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179512" y="1500188"/>
            <a:ext cx="8964487" cy="44973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3600" b="1" dirty="0" smtClean="0">
                <a:solidFill>
                  <a:srgbClr val="FF0000"/>
                </a:solidFill>
              </a:rPr>
              <a:t>         РИ – РУ – РЮ – РЯ – РЕ </a:t>
            </a:r>
            <a:r>
              <a:rPr lang="ru-RU" altLang="ru-RU" sz="3600" b="1" dirty="0" smtClean="0"/>
              <a:t> </a:t>
            </a:r>
            <a:r>
              <a:rPr lang="en-US" altLang="ru-RU" sz="3600" b="1" dirty="0" smtClean="0"/>
              <a:t>- </a:t>
            </a:r>
          </a:p>
          <a:p>
            <a:pPr>
              <a:buFont typeface="Wingdings 2" pitchFamily="18" charset="2"/>
              <a:buNone/>
            </a:pPr>
            <a:r>
              <a:rPr lang="ru-RU" altLang="ru-RU" sz="3600" b="1" dirty="0" smtClean="0">
                <a:solidFill>
                  <a:srgbClr val="002060"/>
                </a:solidFill>
              </a:rPr>
              <a:t>О-ПА</a:t>
            </a:r>
            <a:r>
              <a:rPr lang="en-US" altLang="ru-RU" sz="3600" b="1" dirty="0" smtClean="0">
                <a:solidFill>
                  <a:srgbClr val="002060"/>
                </a:solidFill>
              </a:rPr>
              <a:t>-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ЛИ  ЛИС-ТЬЯ  В  СЕН-ТЯБ-РЕ</a:t>
            </a:r>
          </a:p>
          <a:p>
            <a:pPr marL="0" indent="0">
              <a:buNone/>
            </a:pPr>
            <a:r>
              <a:rPr lang="ru-RU" altLang="ru-RU" sz="3600" b="1" dirty="0" smtClean="0">
                <a:solidFill>
                  <a:srgbClr val="FF0000"/>
                </a:solidFill>
              </a:rPr>
              <a:t>             МА – МУ – МЫ – МО – МЯ </a:t>
            </a:r>
            <a:r>
              <a:rPr lang="ru-RU" altLang="ru-RU" sz="3600" b="1" dirty="0" smtClean="0"/>
              <a:t>–   </a:t>
            </a:r>
          </a:p>
          <a:p>
            <a:pPr marL="0" indent="0">
              <a:buNone/>
            </a:pPr>
            <a:r>
              <a:rPr lang="ru-RU" altLang="ru-RU" sz="3600" b="1" dirty="0"/>
              <a:t> </a:t>
            </a:r>
            <a:r>
              <a:rPr lang="ru-RU" altLang="ru-RU" sz="3600" b="1" dirty="0" smtClean="0"/>
              <a:t>  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ЕСТЬ   ИГРУШКИ  У  МЕ-НЯ</a:t>
            </a:r>
          </a:p>
          <a:p>
            <a:r>
              <a:rPr lang="ru-RU" altLang="ru-RU" sz="3600" b="1" dirty="0" smtClean="0">
                <a:solidFill>
                  <a:srgbClr val="FF0000"/>
                </a:solidFill>
              </a:rPr>
              <a:t>ВИЧ – РЫК – МАК – ТОК – БАК – </a:t>
            </a:r>
            <a:r>
              <a:rPr lang="ru-RU" altLang="ru-RU" sz="3600" b="1" dirty="0" smtClean="0"/>
              <a:t>     </a:t>
            </a:r>
            <a:endParaRPr lang="en-US" altLang="ru-RU" sz="3600" b="1" dirty="0" smtClean="0"/>
          </a:p>
          <a:p>
            <a:r>
              <a:rPr lang="ru-RU" altLang="ru-RU" sz="3600" b="1" dirty="0" smtClean="0"/>
              <a:t> 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ЧИ-ТА-Ю  Я  НЕ  ПРОС-ТО  ТАК</a:t>
            </a:r>
          </a:p>
          <a:p>
            <a:r>
              <a:rPr lang="ru-RU" altLang="ru-RU" sz="3600" b="1" dirty="0" smtClean="0">
                <a:solidFill>
                  <a:srgbClr val="FF0000"/>
                </a:solidFill>
              </a:rPr>
              <a:t>АК – ОК – ИК – КА – УК –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НА  ЛИСТ  УСЕЛ-СЯ  МАЙ- СКИЙ  ЖУК</a:t>
            </a:r>
          </a:p>
          <a:p>
            <a:endParaRPr lang="ru-RU" alt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/>
              <a:t>Речевая  разминка  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4111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63524" y="1268413"/>
            <a:ext cx="8628955" cy="482758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5400" dirty="0" smtClean="0">
                <a:solidFill>
                  <a:schemeClr val="tx2"/>
                </a:solidFill>
              </a:rPr>
              <a:t>  </a:t>
            </a:r>
            <a:r>
              <a:rPr lang="ru-RU" altLang="ru-RU" sz="6000" b="1" dirty="0" smtClean="0">
                <a:solidFill>
                  <a:srgbClr val="7030A0"/>
                </a:solidFill>
              </a:rPr>
              <a:t>Лошадь ела сало,       А мужик – овес.</a:t>
            </a:r>
          </a:p>
          <a:p>
            <a:pPr>
              <a:buFontTx/>
              <a:buNone/>
            </a:pPr>
            <a:r>
              <a:rPr lang="ru-RU" altLang="ru-RU" sz="6000" b="1" dirty="0" smtClean="0">
                <a:solidFill>
                  <a:srgbClr val="7030A0"/>
                </a:solidFill>
              </a:rPr>
              <a:t>  Лошадь села в сани,</a:t>
            </a:r>
          </a:p>
          <a:p>
            <a:pPr>
              <a:buFontTx/>
              <a:buNone/>
            </a:pPr>
            <a:r>
              <a:rPr lang="ru-RU" altLang="ru-RU" sz="6000" b="1" dirty="0" smtClean="0">
                <a:solidFill>
                  <a:srgbClr val="7030A0"/>
                </a:solidFill>
              </a:rPr>
              <a:t>  А мужик повез.</a:t>
            </a:r>
          </a:p>
          <a:p>
            <a:pPr>
              <a:buFontTx/>
              <a:buNone/>
            </a:pPr>
            <a:endParaRPr lang="ru-RU" altLang="ru-RU" sz="6000" b="1" dirty="0" smtClean="0">
              <a:solidFill>
                <a:srgbClr val="7030A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СКОРОГОВОРКА</a:t>
            </a:r>
          </a:p>
        </p:txBody>
      </p:sp>
    </p:spTree>
    <p:extLst>
      <p:ext uri="{BB962C8B-B14F-4D97-AF65-F5344CB8AC3E}">
        <p14:creationId xmlns:p14="http://schemas.microsoft.com/office/powerpoint/2010/main" val="32357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Сравнение  сказок «Теремок»    и   «Рукавичка»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60032" cy="47133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Начало сказки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Герои: </a:t>
            </a:r>
            <a:r>
              <a:rPr lang="ru-RU" sz="3200" b="1" dirty="0" smtClean="0">
                <a:solidFill>
                  <a:schemeClr val="bg1"/>
                </a:solidFill>
              </a:rPr>
              <a:t>мышка, лягушка, заяц, лиса.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Название жилища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Конец сказки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Пословицы: </a:t>
            </a:r>
            <a:r>
              <a:rPr lang="ru-RU" sz="3200" b="1" dirty="0" smtClean="0">
                <a:solidFill>
                  <a:schemeClr val="bg1"/>
                </a:solidFill>
              </a:rPr>
              <a:t>В тесноте, да не в обиде. Согласие крепче  каменных стен.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524000"/>
            <a:ext cx="4860032" cy="4713312"/>
          </a:xfrm>
        </p:spPr>
        <p:txBody>
          <a:bodyPr/>
          <a:lstStyle/>
          <a:p>
            <a:pPr lvl="0">
              <a:buClr>
                <a:srgbClr val="F3A447"/>
              </a:buClr>
            </a:pPr>
            <a:endParaRPr lang="ru-RU" sz="3200" b="1" dirty="0" smtClean="0">
              <a:solidFill>
                <a:srgbClr val="444D26">
                  <a:lumMod val="50000"/>
                </a:srgbClr>
              </a:solidFill>
            </a:endParaRPr>
          </a:p>
          <a:p>
            <a:pPr lvl="0">
              <a:buClr>
                <a:srgbClr val="F3A447"/>
              </a:buClr>
            </a:pPr>
            <a:r>
              <a:rPr lang="ru-RU" sz="3200" b="1" dirty="0" smtClean="0">
                <a:solidFill>
                  <a:srgbClr val="0070C0"/>
                </a:solidFill>
              </a:rPr>
              <a:t>Герои</a:t>
            </a:r>
            <a:r>
              <a:rPr lang="ru-RU" sz="3200" b="1" dirty="0">
                <a:solidFill>
                  <a:srgbClr val="0070C0"/>
                </a:solidFill>
              </a:rPr>
              <a:t>: </a:t>
            </a:r>
            <a:r>
              <a:rPr lang="ru-RU" sz="3200" b="1" dirty="0">
                <a:solidFill>
                  <a:schemeClr val="bg1"/>
                </a:solidFill>
              </a:rPr>
              <a:t>мышка, лягушка, заяц, </a:t>
            </a:r>
            <a:r>
              <a:rPr lang="ru-RU" sz="3200" b="1" dirty="0" smtClean="0">
                <a:solidFill>
                  <a:schemeClr val="bg1"/>
                </a:solidFill>
              </a:rPr>
              <a:t>лиса, волк, кабан, медведь.</a:t>
            </a:r>
          </a:p>
          <a:p>
            <a:pPr lvl="0">
              <a:buClr>
                <a:srgbClr val="F3A447"/>
              </a:buClr>
            </a:pPr>
            <a:endParaRPr lang="ru-RU" sz="3200" b="1" dirty="0">
              <a:solidFill>
                <a:srgbClr val="444D26">
                  <a:lumMod val="50000"/>
                </a:srgbClr>
              </a:solidFill>
            </a:endParaRPr>
          </a:p>
          <a:p>
            <a:pPr lvl="0">
              <a:buClr>
                <a:srgbClr val="F3A447"/>
              </a:buClr>
            </a:pPr>
            <a:r>
              <a:rPr lang="ru-RU" sz="3200" b="1" dirty="0" smtClean="0">
                <a:solidFill>
                  <a:schemeClr val="bg1"/>
                </a:solidFill>
              </a:rPr>
              <a:t>Не учись разрушать, а учись строить.</a:t>
            </a:r>
            <a:endParaRPr lang="ru-RU" sz="32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7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i="1"/>
              <a:t>«Что за прелесть эти сказки! Каждая есть поэма!»</a:t>
            </a:r>
            <a:r>
              <a:rPr lang="ru-RU" altLang="ru-RU" sz="4000"/>
              <a:t>                    </a:t>
            </a:r>
            <a:r>
              <a:rPr lang="ru-RU" altLang="ru-RU" sz="3200">
                <a:latin typeface="Monotype Corsiva" pitchFamily="66" charset="0"/>
              </a:rPr>
              <a:t>А.С. Пушкин</a:t>
            </a:r>
            <a:endParaRPr lang="ru-RU" altLang="ru-RU" sz="40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1200"/>
            <a:ext cx="5688012" cy="4114800"/>
          </a:xfrm>
        </p:spPr>
        <p:txBody>
          <a:bodyPr/>
          <a:lstStyle/>
          <a:p>
            <a:r>
              <a:rPr lang="ru-RU" altLang="ru-RU" b="1" i="1"/>
              <a:t> </a:t>
            </a:r>
            <a:r>
              <a:rPr lang="ru-RU" altLang="ru-RU" sz="3600" b="1" i="1"/>
              <a:t>Красна девица грустна…</a:t>
            </a:r>
          </a:p>
          <a:p>
            <a:pPr>
              <a:buFont typeface="Wingdings" pitchFamily="2" charset="2"/>
              <a:buNone/>
            </a:pPr>
            <a:r>
              <a:rPr lang="ru-RU" altLang="ru-RU" sz="3600" b="1" i="1"/>
              <a:t>Ей не нравится весна,</a:t>
            </a:r>
          </a:p>
          <a:p>
            <a:pPr>
              <a:buFont typeface="Wingdings" pitchFamily="2" charset="2"/>
              <a:buNone/>
            </a:pPr>
            <a:r>
              <a:rPr lang="ru-RU" altLang="ru-RU" sz="3600" b="1" i="1"/>
              <a:t>Ей на солнце тяжко,</a:t>
            </a:r>
          </a:p>
          <a:p>
            <a:pPr>
              <a:buFont typeface="Wingdings" pitchFamily="2" charset="2"/>
              <a:buNone/>
            </a:pPr>
            <a:r>
              <a:rPr lang="ru-RU" altLang="ru-RU" sz="3600" b="1" i="1"/>
              <a:t>Слезы льет бедняжка.</a:t>
            </a:r>
          </a:p>
        </p:txBody>
      </p:sp>
      <p:pic>
        <p:nvPicPr>
          <p:cNvPr id="30730" name="Picture 10" descr="Картинка 9 из 121861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916113"/>
            <a:ext cx="2879725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57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747713"/>
          </a:xfrm>
        </p:spPr>
        <p:txBody>
          <a:bodyPr/>
          <a:lstStyle/>
          <a:p>
            <a:r>
              <a:rPr lang="ru-RU" altLang="ru-RU" sz="3200"/>
              <a:t>Угадай русскую народную сказку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820150" cy="2016125"/>
          </a:xfrm>
        </p:spPr>
        <p:txBody>
          <a:bodyPr/>
          <a:lstStyle/>
          <a:p>
            <a:r>
              <a:rPr lang="ru-RU" altLang="ru-RU" sz="2800"/>
              <a:t> </a:t>
            </a:r>
            <a:r>
              <a:rPr lang="ru-RU" altLang="ru-RU" sz="3600" b="1" i="1"/>
              <a:t>Ждали маму с молоком, а пустили волка в дом.</a:t>
            </a:r>
          </a:p>
          <a:p>
            <a:r>
              <a:rPr lang="ru-RU" altLang="ru-RU" sz="3600" b="1" i="1"/>
              <a:t>Кем же были эти маленькие дети?</a:t>
            </a:r>
          </a:p>
          <a:p>
            <a:endParaRPr lang="ru-RU" altLang="ru-RU" sz="3600" b="1" i="1"/>
          </a:p>
        </p:txBody>
      </p:sp>
      <p:pic>
        <p:nvPicPr>
          <p:cNvPr id="32772" name="Picture 4" descr="Картинка 30 из 5501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5681" b="3383"/>
          <a:stretch>
            <a:fillRect/>
          </a:stretch>
        </p:blipFill>
        <p:spPr>
          <a:xfrm>
            <a:off x="2339975" y="3060700"/>
            <a:ext cx="5062538" cy="3797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4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569325" cy="531813"/>
          </a:xfrm>
        </p:spPr>
        <p:txBody>
          <a:bodyPr/>
          <a:lstStyle/>
          <a:p>
            <a:r>
              <a:rPr lang="ru-RU" altLang="ru-RU" sz="3200"/>
              <a:t>Как называется сказка?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8497888" cy="4978400"/>
          </a:xfrm>
        </p:spPr>
        <p:txBody>
          <a:bodyPr/>
          <a:lstStyle/>
          <a:p>
            <a:pPr algn="ctr"/>
            <a:r>
              <a:rPr lang="ru-RU" altLang="ru-RU" sz="3600" b="1" i="1"/>
              <a:t>Уплетая калачи, ехал парень на печи.</a:t>
            </a:r>
          </a:p>
          <a:p>
            <a:pPr algn="ctr"/>
            <a:r>
              <a:rPr lang="ru-RU" altLang="ru-RU" sz="3600" b="1" i="1"/>
              <a:t>Прокатился по деревне и женился на царевне.</a:t>
            </a:r>
          </a:p>
        </p:txBody>
      </p:sp>
      <p:pic>
        <p:nvPicPr>
          <p:cNvPr id="34820" name="Picture 4" descr="Картинка 36 из 3251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3244850"/>
            <a:ext cx="6551612" cy="341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85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86750" cy="1944687"/>
          </a:xfrm>
        </p:spPr>
        <p:txBody>
          <a:bodyPr/>
          <a:lstStyle/>
          <a:p>
            <a:r>
              <a:rPr lang="ru-RU" altLang="ru-RU" sz="3200"/>
              <a:t>У Алёнушки-сестрицы унесли братишку птицы. Высоко они летят, далеко они глядят.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4663" y="1989138"/>
            <a:ext cx="4464050" cy="4114800"/>
          </a:xfrm>
        </p:spPr>
        <p:txBody>
          <a:bodyPr/>
          <a:lstStyle/>
          <a:p>
            <a:endParaRPr lang="ru-RU" altLang="ru-RU" sz="3600" b="1" i="1"/>
          </a:p>
        </p:txBody>
      </p:sp>
      <p:pic>
        <p:nvPicPr>
          <p:cNvPr id="36873" name="Picture 9" descr="image_2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89138"/>
            <a:ext cx="7200900" cy="45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387350"/>
          </a:xfrm>
        </p:spPr>
        <p:txBody>
          <a:bodyPr/>
          <a:lstStyle/>
          <a:p>
            <a:r>
              <a:rPr lang="ru-RU" altLang="ru-RU" sz="4000"/>
              <a:t>Русские загадки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5076825" cy="5187950"/>
          </a:xfrm>
        </p:spPr>
        <p:txBody>
          <a:bodyPr/>
          <a:lstStyle/>
          <a:p>
            <a:r>
              <a:rPr lang="ru-RU" altLang="ru-RU" b="1" dirty="0"/>
              <a:t>Зимой много ест,</a:t>
            </a:r>
          </a:p>
          <a:p>
            <a:r>
              <a:rPr lang="ru-RU" altLang="ru-RU" b="1" dirty="0"/>
              <a:t>Летом много спит,</a:t>
            </a:r>
          </a:p>
          <a:p>
            <a:r>
              <a:rPr lang="ru-RU" altLang="ru-RU" b="1" dirty="0"/>
              <a:t>Тепло тёплое, крови нет</a:t>
            </a:r>
          </a:p>
          <a:p>
            <a:r>
              <a:rPr lang="ru-RU" altLang="ru-RU" b="1" dirty="0"/>
              <a:t>Сесть на неё – сядешь, а не везёт</a:t>
            </a:r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981075"/>
            <a:ext cx="4049713" cy="5114925"/>
          </a:xfrm>
        </p:spPr>
        <p:txBody>
          <a:bodyPr/>
          <a:lstStyle/>
          <a:p>
            <a:r>
              <a:rPr lang="ru-RU" altLang="ru-RU" b="1" dirty="0"/>
              <a:t>На стене висит, болтается,</a:t>
            </a:r>
          </a:p>
          <a:p>
            <a:r>
              <a:rPr lang="ru-RU" altLang="ru-RU" b="1" dirty="0"/>
              <a:t>Всяк за него хватается</a:t>
            </a:r>
          </a:p>
          <a:p>
            <a:endParaRPr lang="ru-RU" altLang="ru-RU" dirty="0"/>
          </a:p>
        </p:txBody>
      </p:sp>
      <p:pic>
        <p:nvPicPr>
          <p:cNvPr id="49159" name="Picture 7" descr="borovoe_otoplenie_gruby_lezhanki_pechi_kaminy_28233614_2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4" y="908720"/>
            <a:ext cx="4305631" cy="574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photos0-800x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r="10229" b="3000"/>
          <a:stretch>
            <a:fillRect/>
          </a:stretch>
        </p:blipFill>
        <p:spPr bwMode="auto">
          <a:xfrm>
            <a:off x="4905854" y="2996952"/>
            <a:ext cx="3987117" cy="365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8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325</Words>
  <Application>Microsoft Office PowerPoint</Application>
  <PresentationFormat>Экран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Тема Office</vt:lpstr>
      <vt:lpstr>1_Бумажная</vt:lpstr>
      <vt:lpstr>Сумерки</vt:lpstr>
      <vt:lpstr>1_Сумерки</vt:lpstr>
      <vt:lpstr>2_Сумерки</vt:lpstr>
      <vt:lpstr>3_Сумерки</vt:lpstr>
      <vt:lpstr>4_Сумерки</vt:lpstr>
      <vt:lpstr>5_Сумерки</vt:lpstr>
      <vt:lpstr>6_Сумерки</vt:lpstr>
      <vt:lpstr>7_Сумерки</vt:lpstr>
      <vt:lpstr>Загадки, песенки, потешки, небылицы.</vt:lpstr>
      <vt:lpstr>Речевая  разминка  </vt:lpstr>
      <vt:lpstr>СКОРОГОВОРКА</vt:lpstr>
      <vt:lpstr>Сравнение  сказок «Теремок»    и   «Рукавичка»</vt:lpstr>
      <vt:lpstr>«Что за прелесть эти сказки! Каждая есть поэма!»                    А.С. Пушкин</vt:lpstr>
      <vt:lpstr>Угадай русскую народную сказку</vt:lpstr>
      <vt:lpstr>Как называется сказка?</vt:lpstr>
      <vt:lpstr>У Алёнушки-сестрицы унесли братишку птицы. Высоко они летят, далеко они глядят.</vt:lpstr>
      <vt:lpstr>Русские загадки</vt:lpstr>
      <vt:lpstr>Четыре брата по одной дороге бегут, а друг друга не догонят</vt:lpstr>
      <vt:lpstr>Много дружных ребят на одном столбе сидят. Как начнут они резвиться – только пыль вокруг клубится.</vt:lpstr>
      <vt:lpstr>Работа по учебнику страница 42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Загадки, песенки, потешки, небылицы.</dc:title>
  <dc:creator>Пользователь</dc:creator>
  <cp:lastModifiedBy>Пользователь</cp:lastModifiedBy>
  <cp:revision>2</cp:revision>
  <dcterms:created xsi:type="dcterms:W3CDTF">2015-04-07T15:12:10Z</dcterms:created>
  <dcterms:modified xsi:type="dcterms:W3CDTF">2015-04-07T15:31:34Z</dcterms:modified>
</cp:coreProperties>
</file>