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D15C8A6-B154-414B-A2BF-878F07076742}"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6B466CE-4AE5-4AD7-AB8F-0D0F2EEB896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5A02081-B0B2-4A23-BFBF-FA1ED537D21C}"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DDA9497-1CB9-44CC-A29C-6AC5CEF8EE1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D66CDE7-B839-4EC5-874D-77768213C6D1}"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FB544CE-EA19-4706-8321-DD97C670D22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384B752-EEB7-4D70-8E6C-459C789F8A76}"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FE8946-80CC-437C-94A6-12A26D63C87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72D3868-8F59-4347-8232-54F5B47B887F}"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F9B912C-BF23-466A-B954-4170AE96EFC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BB8705A-D82F-4F3D-B964-25A3E55084F0}"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A659BF8-65CB-44D8-9249-660B7F077DB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0066D5D-0F23-44CA-A759-82C7FCA9C3EB}" type="datetimeFigureOut">
              <a:rPr lang="ru-RU"/>
              <a:pPr>
                <a:defRPr/>
              </a:pPr>
              <a:t>01.02.2016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FB4178C-0561-4777-9DE2-FC57416F0E8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D08175F-B040-4192-9C03-E55E6786E949}" type="datetimeFigureOut">
              <a:rPr lang="ru-RU"/>
              <a:pPr>
                <a:defRPr/>
              </a:pPr>
              <a:t>01.02.2016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7EB53CB-AAC4-46B0-BD40-69419AD8561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1A0EC5D-7AC7-4CD1-A685-739579EF3C03}" type="datetimeFigureOut">
              <a:rPr lang="ru-RU"/>
              <a:pPr>
                <a:defRPr/>
              </a:pPr>
              <a:t>01.02.2016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4AAB8D1-8D17-4CCE-8D84-B0622A174EB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A24609-8581-47EC-A9CD-13B2BF3222F1}"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68E9CF5-A67D-4282-8A72-960E27D6950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AA3AE78-D791-4D86-A801-AACCFA04C37B}"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AA6FC67-8533-442F-B617-7FAC3971358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992296D-CD2C-4F4B-99E9-88B09975FF11}" type="datetimeFigureOut">
              <a:rPr lang="ru-RU"/>
              <a:pPr>
                <a:defRPr/>
              </a:pPr>
              <a:t>01.02.2016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6FF1F76-75D6-4297-B46F-D57A4541069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Горизонтальный свиток 2"/>
          <p:cNvSpPr/>
          <p:nvPr/>
        </p:nvSpPr>
        <p:spPr>
          <a:xfrm>
            <a:off x="524598" y="260648"/>
            <a:ext cx="8208912" cy="2160240"/>
          </a:xfrm>
          <a:prstGeom prst="horizontalScroll">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ru-RU" sz="4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latin typeface="Times New Roman" pitchFamily="18" charset="0"/>
                <a:ea typeface="+mj-ea"/>
                <a:cs typeface="Times New Roman" pitchFamily="18" charset="0"/>
              </a:rPr>
              <a:t>Картотека</a:t>
            </a:r>
          </a:p>
          <a:p>
            <a:pPr algn="ctr" fontAlgn="auto">
              <a:spcBef>
                <a:spcPts val="0"/>
              </a:spcBef>
              <a:spcAft>
                <a:spcPts val="0"/>
              </a:spcAft>
              <a:defRPr/>
            </a:pPr>
            <a:r>
              <a:rPr lang="ru-RU" sz="4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latin typeface="Times New Roman" pitchFamily="18" charset="0"/>
                <a:ea typeface="+mj-ea"/>
                <a:cs typeface="Times New Roman" pitchFamily="18" charset="0"/>
              </a:rPr>
              <a:t> </a:t>
            </a:r>
            <a:r>
              <a:rPr lang="ru-RU" sz="4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latin typeface="Times New Roman" pitchFamily="18" charset="0"/>
                <a:ea typeface="+mj-ea"/>
                <a:cs typeface="Times New Roman" pitchFamily="18" charset="0"/>
              </a:rPr>
              <a:t>подвижных </a:t>
            </a:r>
            <a:r>
              <a:rPr lang="ru-RU" sz="4400"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latin typeface="Times New Roman" pitchFamily="18" charset="0"/>
                <a:ea typeface="+mj-ea"/>
                <a:cs typeface="Times New Roman" pitchFamily="18" charset="0"/>
              </a:rPr>
              <a:t>игр. </a:t>
            </a:r>
            <a:endParaRPr lang="ru-RU" b="1" spc="300" dirty="0">
              <a:ln w="11430" cmpd="sng">
                <a:solidFill>
                  <a:schemeClr val="accent1">
                    <a:tint val="10000"/>
                  </a:schemeClr>
                </a:solidFill>
                <a:prstDash val="solid"/>
                <a:miter lim="800000"/>
              </a:ln>
              <a:solidFill>
                <a:srgbClr val="00B050"/>
              </a:solidFill>
              <a:effectLst>
                <a:glow rad="45500">
                  <a:schemeClr val="accent1">
                    <a:satMod val="220000"/>
                    <a:alpha val="35000"/>
                  </a:schemeClr>
                </a:glow>
              </a:effectLst>
              <a:latin typeface="Times New Roman" pitchFamily="18" charset="0"/>
              <a:cs typeface="Times New Roman" pitchFamily="18" charset="0"/>
            </a:endParaRPr>
          </a:p>
        </p:txBody>
      </p:sp>
      <p:pic>
        <p:nvPicPr>
          <p:cNvPr id="13314" name="Picture 2" descr="Картинки по запросу дети играют картинки"/>
          <p:cNvPicPr>
            <a:picLocks noChangeAspect="1" noChangeArrowheads="1"/>
          </p:cNvPicPr>
          <p:nvPr/>
        </p:nvPicPr>
        <p:blipFill>
          <a:blip r:embed="rId2"/>
          <a:srcRect/>
          <a:stretch>
            <a:fillRect/>
          </a:stretch>
        </p:blipFill>
        <p:spPr bwMode="auto">
          <a:xfrm>
            <a:off x="827088" y="2708275"/>
            <a:ext cx="3889375" cy="3495675"/>
          </a:xfrm>
          <a:prstGeom prst="rect">
            <a:avLst/>
          </a:prstGeom>
          <a:noFill/>
          <a:ln w="9525">
            <a:noFill/>
            <a:miter lim="800000"/>
            <a:headEnd/>
            <a:tailEnd/>
          </a:ln>
        </p:spPr>
      </p:pic>
      <p:sp>
        <p:nvSpPr>
          <p:cNvPr id="4" name="Скругленный прямоугольник 3"/>
          <p:cNvSpPr/>
          <p:nvPr/>
        </p:nvSpPr>
        <p:spPr>
          <a:xfrm>
            <a:off x="5292080" y="2978209"/>
            <a:ext cx="3168352" cy="2322999"/>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 младшая группа</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Прямоугольник 4"/>
          <p:cNvSpPr/>
          <p:nvPr/>
        </p:nvSpPr>
        <p:spPr>
          <a:xfrm>
            <a:off x="4716463" y="6308725"/>
            <a:ext cx="4176712" cy="433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ru-RU" sz="1200" i="1">
                <a:solidFill>
                  <a:srgbClr val="000000"/>
                </a:solidFill>
                <a:latin typeface="Times New Roman" pitchFamily="18" charset="0"/>
                <a:cs typeface="Arial" charset="0"/>
              </a:rPr>
              <a:t>Л.И.Пензулаева  «Физкультурные занятия в детском саду» (вторая младшая группа), М., 2015 г</a:t>
            </a:r>
            <a:endParaRPr lang="ru-RU" sz="120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850" y="333375"/>
            <a:ext cx="4032250" cy="280828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endParaRPr lang="ru-RU" sz="1000">
              <a:solidFill>
                <a:schemeClr val="tx1"/>
              </a:solidFill>
              <a:latin typeface="Times New Roman" pitchFamily="18" charset="0"/>
              <a:cs typeface="Times New Roman" pitchFamily="18" charset="0"/>
            </a:endParaRPr>
          </a:p>
          <a:p>
            <a:r>
              <a:rPr lang="ru-RU" sz="1000">
                <a:solidFill>
                  <a:schemeClr val="tx1"/>
                </a:solidFill>
                <a:latin typeface="Times New Roman" pitchFamily="18" charset="0"/>
                <a:cs typeface="Times New Roman" pitchFamily="18" charset="0"/>
              </a:rPr>
              <a:t>Вторая младшая группа                                           </a:t>
            </a:r>
            <a:r>
              <a:rPr lang="ru-RU" sz="900" b="1">
                <a:solidFill>
                  <a:srgbClr val="000000"/>
                </a:solidFill>
                <a:latin typeface="Times New Roman" pitchFamily="18" charset="0"/>
                <a:cs typeface="Times New Roman" pitchFamily="18" charset="0"/>
              </a:rPr>
              <a:t>КАРТОЧКА №1</a:t>
            </a:r>
          </a:p>
          <a:p>
            <a:endParaRPr lang="ru-RU" sz="900" b="1">
              <a:solidFill>
                <a:srgbClr val="000000"/>
              </a:solidFill>
              <a:latin typeface="Times New Roman" pitchFamily="18" charset="0"/>
              <a:cs typeface="Times New Roman" pitchFamily="18" charset="0"/>
            </a:endParaRPr>
          </a:p>
          <a:p>
            <a:r>
              <a:rPr lang="ru-RU" sz="900" b="1">
                <a:solidFill>
                  <a:schemeClr val="tx1"/>
                </a:solidFill>
                <a:latin typeface="Times New Roman" pitchFamily="18" charset="0"/>
                <a:cs typeface="Times New Roman" pitchFamily="18" charset="0"/>
              </a:rPr>
              <a:t> </a:t>
            </a:r>
            <a:r>
              <a:rPr lang="ru-RU" sz="1200" b="1">
                <a:solidFill>
                  <a:schemeClr val="tx1"/>
                </a:solidFill>
                <a:latin typeface="Times New Roman" pitchFamily="18" charset="0"/>
                <a:cs typeface="Times New Roman" pitchFamily="18" charset="0"/>
              </a:rPr>
              <a:t>Подвижная игра  «Бегите ко мне»</a:t>
            </a:r>
            <a:endParaRPr lang="ru-RU" sz="1200">
              <a:solidFill>
                <a:schemeClr val="tx1"/>
              </a:solidFill>
              <a:latin typeface="Times New Roman" pitchFamily="18" charset="0"/>
              <a:cs typeface="Times New Roman" pitchFamily="18" charset="0"/>
            </a:endParaRPr>
          </a:p>
          <a:p>
            <a:pPr algn="just"/>
            <a:r>
              <a:rPr lang="ru-RU" sz="900" i="1">
                <a:solidFill>
                  <a:schemeClr val="tx1"/>
                </a:solidFill>
                <a:latin typeface="Times New Roman" pitchFamily="18" charset="0"/>
                <a:cs typeface="Times New Roman" pitchFamily="18" charset="0"/>
              </a:rPr>
              <a:t>Цель:</a:t>
            </a:r>
            <a:r>
              <a:rPr lang="ru-RU" sz="900">
                <a:solidFill>
                  <a:schemeClr val="tx1"/>
                </a:solidFill>
                <a:latin typeface="Times New Roman" pitchFamily="18" charset="0"/>
                <a:cs typeface="Times New Roman" pitchFamily="18" charset="0"/>
              </a:rPr>
              <a:t> упражнять детей действовать по сигналу, выполнять бег  в прямом направлении одновременно всей группой.</a:t>
            </a:r>
          </a:p>
          <a:p>
            <a:pPr algn="just"/>
            <a:endParaRPr lang="ru-RU" sz="900">
              <a:solidFill>
                <a:schemeClr val="tx1"/>
              </a:solidFill>
              <a:latin typeface="Times New Roman" pitchFamily="18" charset="0"/>
              <a:cs typeface="Times New Roman" pitchFamily="18" charset="0"/>
            </a:endParaRPr>
          </a:p>
          <a:p>
            <a:pPr algn="just"/>
            <a:r>
              <a:rPr lang="ru-RU" sz="900" i="1">
                <a:solidFill>
                  <a:schemeClr val="tx1"/>
                </a:solidFill>
                <a:latin typeface="Times New Roman" pitchFamily="18" charset="0"/>
                <a:cs typeface="Times New Roman" pitchFamily="18" charset="0"/>
              </a:rPr>
              <a:t>Ход игры:</a:t>
            </a:r>
            <a:r>
              <a:rPr lang="ru-RU" sz="900">
                <a:solidFill>
                  <a:schemeClr val="tx1"/>
                </a:solidFill>
                <a:latin typeface="Times New Roman" pitchFamily="18" charset="0"/>
                <a:cs typeface="Times New Roman" pitchFamily="18" charset="0"/>
              </a:rPr>
              <a:t> Дети стоят на одной стороне зала, так, чтобы не мешать друг другу. Воспитатель стоит у противоположной стороны. Он говорит: «Бегите ко мне, все-все бегите ко мне!» Дети бегут к воспитателю, который встречает их приветливо, разведя руки широко в стороны, и делает вид, что хочет всех ребят обнять. После того как дети соберутся около воспитателя, он уходит на другую сторону площадки и снова говорит: «Бегите ко мне!». Перед началом игры воспитатель напоминает, что бежать можно только после  слов «Бегите ко мне!», нельзя толкаться и мешать друг другу.</a:t>
            </a:r>
          </a:p>
          <a:p>
            <a:pPr algn="just"/>
            <a:r>
              <a:rPr lang="ru-RU" sz="900">
                <a:solidFill>
                  <a:schemeClr val="tx1"/>
                </a:solidFill>
                <a:latin typeface="Times New Roman" pitchFamily="18" charset="0"/>
                <a:cs typeface="Times New Roman" pitchFamily="18" charset="0"/>
              </a:rPr>
              <a:t>Желающих играть можно разделить на две небольшие группы: пока одна группа играет, другая смотрит, затем они меняются ролями.</a:t>
            </a:r>
          </a:p>
          <a:p>
            <a:pPr algn="just"/>
            <a:r>
              <a:rPr lang="ru-RU" sz="900" i="1">
                <a:solidFill>
                  <a:schemeClr val="tx1"/>
                </a:solidFill>
                <a:latin typeface="Times New Roman" pitchFamily="18" charset="0"/>
                <a:cs typeface="Times New Roman" pitchFamily="18" charset="0"/>
              </a:rPr>
              <a:t>Л.И.Пензулаева  «Физкультурные занятия в детском саду» (вторая младшая группа), М., 2015 г</a:t>
            </a:r>
            <a:endParaRPr lang="ru-RU" sz="900">
              <a:solidFill>
                <a:schemeClr val="tx1"/>
              </a:solidFill>
              <a:latin typeface="Times New Roman" pitchFamily="18" charset="0"/>
              <a:cs typeface="Times New Roman" pitchFamily="18" charset="0"/>
            </a:endParaRPr>
          </a:p>
          <a:p>
            <a:r>
              <a:rPr lang="ru-RU" sz="800">
                <a:solidFill>
                  <a:schemeClr val="tx1"/>
                </a:solidFill>
                <a:latin typeface="Times New Roman" pitchFamily="18" charset="0"/>
                <a:cs typeface="Times New Roman" pitchFamily="18" charset="0"/>
              </a:rPr>
              <a:t/>
            </a:r>
            <a:br>
              <a:rPr lang="ru-RU" sz="800">
                <a:solidFill>
                  <a:schemeClr val="tx1"/>
                </a:solidFill>
                <a:latin typeface="Times New Roman" pitchFamily="18" charset="0"/>
                <a:cs typeface="Times New Roman" pitchFamily="18" charset="0"/>
              </a:rPr>
            </a:br>
            <a:endParaRPr lang="ru-RU" sz="800">
              <a:solidFill>
                <a:schemeClr val="tx1"/>
              </a:solidFill>
              <a:latin typeface="Times New Roman" pitchFamily="18" charset="0"/>
              <a:cs typeface="Times New Roman" pitchFamily="18" charset="0"/>
            </a:endParaRPr>
          </a:p>
        </p:txBody>
      </p:sp>
      <p:sp>
        <p:nvSpPr>
          <p:cNvPr id="5" name="Прямоугольник 4"/>
          <p:cNvSpPr/>
          <p:nvPr/>
        </p:nvSpPr>
        <p:spPr>
          <a:xfrm>
            <a:off x="4500563" y="333375"/>
            <a:ext cx="4392612" cy="2808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ru-RU" sz="1000">
              <a:solidFill>
                <a:srgbClr val="000000"/>
              </a:solidFill>
              <a:latin typeface="Times New Roman" pitchFamily="18" charset="0"/>
              <a:cs typeface="Times New Roman" pitchFamily="18" charset="0"/>
            </a:endParaRPr>
          </a:p>
          <a:p>
            <a:endParaRPr lang="ru-RU" sz="1000">
              <a:solidFill>
                <a:srgbClr val="000000"/>
              </a:solidFill>
              <a:latin typeface="Times New Roman" pitchFamily="18" charset="0"/>
              <a:cs typeface="Times New Roman" pitchFamily="18" charset="0"/>
            </a:endParaRPr>
          </a:p>
          <a:p>
            <a:r>
              <a:rPr lang="ru-RU" sz="1000">
                <a:solidFill>
                  <a:srgbClr val="000000"/>
                </a:solidFill>
                <a:latin typeface="Times New Roman" pitchFamily="18" charset="0"/>
                <a:cs typeface="Times New Roman" pitchFamily="18" charset="0"/>
              </a:rPr>
              <a:t>Вторая  младшая   группа   </a:t>
            </a:r>
            <a:r>
              <a:rPr lang="ru-RU" sz="1000" b="1">
                <a:solidFill>
                  <a:srgbClr val="000000"/>
                </a:solidFill>
                <a:latin typeface="Times New Roman" pitchFamily="18" charset="0"/>
                <a:cs typeface="Times New Roman" pitchFamily="18" charset="0"/>
              </a:rPr>
              <a:t>                                             </a:t>
            </a:r>
            <a:r>
              <a:rPr lang="ru-RU" sz="1400" b="1">
                <a:solidFill>
                  <a:srgbClr val="000000"/>
                </a:solidFill>
                <a:latin typeface="Times New Roman" pitchFamily="18" charset="0"/>
                <a:cs typeface="Times New Roman" pitchFamily="18" charset="0"/>
              </a:rPr>
              <a:t>карточка  № 2</a:t>
            </a:r>
          </a:p>
          <a:p>
            <a:endParaRPr lang="ru-RU" sz="1000" b="1">
              <a:solidFill>
                <a:srgbClr val="000000"/>
              </a:solidFill>
              <a:latin typeface="Times New Roman" pitchFamily="18" charset="0"/>
              <a:cs typeface="Times New Roman" pitchFamily="18" charset="0"/>
            </a:endParaRPr>
          </a:p>
          <a:p>
            <a:pPr algn="just"/>
            <a:r>
              <a:rPr lang="ru-RU" sz="1200" b="1">
                <a:solidFill>
                  <a:srgbClr val="000000"/>
                </a:solidFill>
                <a:latin typeface="Times New Roman" pitchFamily="18" charset="0"/>
                <a:cs typeface="Times New Roman" pitchFamily="18" charset="0"/>
              </a:rPr>
              <a:t>Подвижная игра  «Птички».</a:t>
            </a:r>
            <a:endParaRPr lang="ru-RU" sz="1200">
              <a:solidFill>
                <a:srgbClr val="000000"/>
              </a:solidFill>
              <a:latin typeface="Times New Roman" pitchFamily="18" charset="0"/>
              <a:cs typeface="Times New Roman" pitchFamily="18" charset="0"/>
            </a:endParaRPr>
          </a:p>
          <a:p>
            <a:pPr algn="just"/>
            <a:r>
              <a:rPr lang="ru-RU" sz="1200" i="1">
                <a:solidFill>
                  <a:srgbClr val="000000"/>
                </a:solidFill>
                <a:latin typeface="Times New Roman" pitchFamily="18" charset="0"/>
                <a:cs typeface="Times New Roman" pitchFamily="18" charset="0"/>
              </a:rPr>
              <a:t>Цель:</a:t>
            </a:r>
            <a:r>
              <a:rPr lang="ru-RU" sz="1200">
                <a:solidFill>
                  <a:srgbClr val="000000"/>
                </a:solidFill>
                <a:latin typeface="Times New Roman" pitchFamily="18" charset="0"/>
                <a:cs typeface="Times New Roman" pitchFamily="18" charset="0"/>
              </a:rPr>
              <a:t> упражнять детей  действовать по сигналу педагога, бегать в разных направлениях одновременно всей группой, использовать всю площадь зала.</a:t>
            </a:r>
          </a:p>
          <a:p>
            <a:pPr algn="just"/>
            <a:r>
              <a:rPr lang="ru-RU" sz="1200" i="1">
                <a:solidFill>
                  <a:srgbClr val="000000"/>
                </a:solidFill>
                <a:latin typeface="Times New Roman" pitchFamily="18" charset="0"/>
                <a:cs typeface="Times New Roman" pitchFamily="18" charset="0"/>
              </a:rPr>
              <a:t>Ход игры:</a:t>
            </a:r>
            <a:r>
              <a:rPr lang="ru-RU" sz="1200">
                <a:solidFill>
                  <a:srgbClr val="000000"/>
                </a:solidFill>
                <a:latin typeface="Times New Roman" pitchFamily="18" charset="0"/>
                <a:cs typeface="Times New Roman" pitchFamily="18" charset="0"/>
              </a:rPr>
              <a:t> Педагог объясняет, что дети будут изображать птичек, которые готовятся к отлету в теплые края. По звуковому сигналу воспитателя все дети поднимают руки (крылья в стороны и разбегаются (разлетаются) по всему залу. По сигналу: «Птички отдыхают», дети останавливаются и приседают.</a:t>
            </a:r>
          </a:p>
          <a:p>
            <a:pPr algn="just"/>
            <a:r>
              <a:rPr lang="ru-RU" sz="1200" i="1">
                <a:solidFill>
                  <a:srgbClr val="000000"/>
                </a:solidFill>
                <a:latin typeface="Times New Roman" pitchFamily="18" charset="0"/>
                <a:cs typeface="Times New Roman" pitchFamily="18" charset="0"/>
              </a:rPr>
              <a:t>Л.И.Пензулаева  «Физкультурные занятия в детском саду» (вторая младшая группа), М., 2015г</a:t>
            </a:r>
            <a:endParaRPr lang="ru-RU" sz="1200">
              <a:solidFill>
                <a:srgbClr val="000000"/>
              </a:solidFill>
              <a:latin typeface="Times New Roman" pitchFamily="18" charset="0"/>
              <a:cs typeface="Times New Roman" pitchFamily="18" charset="0"/>
            </a:endParaRPr>
          </a:p>
          <a:p>
            <a:r>
              <a:rPr lang="ru-RU" sz="1000">
                <a:solidFill>
                  <a:srgbClr val="FFFFFF"/>
                </a:solidFill>
                <a:latin typeface="Times New Roman" pitchFamily="18" charset="0"/>
                <a:cs typeface="Times New Roman" pitchFamily="18" charset="0"/>
              </a:rPr>
              <a:t/>
            </a:r>
            <a:br>
              <a:rPr lang="ru-RU" sz="1000">
                <a:solidFill>
                  <a:srgbClr val="FFFFFF"/>
                </a:solidFill>
                <a:latin typeface="Times New Roman" pitchFamily="18" charset="0"/>
                <a:cs typeface="Times New Roman" pitchFamily="18" charset="0"/>
              </a:rPr>
            </a:br>
            <a:endParaRPr lang="ru-RU" sz="1000">
              <a:solidFill>
                <a:srgbClr val="FFFFFF"/>
              </a:solidFill>
              <a:latin typeface="Times New Roman" pitchFamily="18" charset="0"/>
              <a:cs typeface="Times New Roman" pitchFamily="18" charset="0"/>
            </a:endParaRPr>
          </a:p>
        </p:txBody>
      </p:sp>
      <p:sp>
        <p:nvSpPr>
          <p:cNvPr id="8" name="Прямоугольник 7"/>
          <p:cNvSpPr/>
          <p:nvPr/>
        </p:nvSpPr>
        <p:spPr>
          <a:xfrm>
            <a:off x="323850" y="3357563"/>
            <a:ext cx="4032250" cy="3167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000" dirty="0">
                <a:solidFill>
                  <a:srgbClr val="000000"/>
                </a:solidFill>
                <a:latin typeface="Times New Roman" pitchFamily="18" charset="0"/>
                <a:cs typeface="Times New Roman" pitchFamily="18" charset="0"/>
              </a:rPr>
              <a:t>Вторая  младшая   группа </a:t>
            </a:r>
            <a:r>
              <a:rPr lang="ru-RU" sz="10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        карточка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№3 </a:t>
            </a:r>
            <a:r>
              <a:rPr lang="ru-RU" sz="1000" b="1" dirty="0">
                <a:solidFill>
                  <a:srgbClr val="000000"/>
                </a:solidFill>
                <a:latin typeface="Times New Roman" pitchFamily="18" charset="0"/>
                <a:cs typeface="Times New Roman" pitchFamily="18" charset="0"/>
              </a:rPr>
              <a:t>  </a:t>
            </a:r>
            <a:r>
              <a:rPr lang="ru-RU" sz="1000" dirty="0">
                <a:solidFill>
                  <a:srgbClr val="000000"/>
                </a:solidFill>
                <a:latin typeface="Times New Roman" pitchFamily="18" charset="0"/>
                <a:cs typeface="Times New Roman" pitchFamily="18" charset="0"/>
              </a:rPr>
              <a:t>                                                       </a:t>
            </a:r>
          </a:p>
          <a:p>
            <a:pPr algn="just" fontAlgn="auto">
              <a:spcBef>
                <a:spcPts val="0"/>
              </a:spcBef>
              <a:spcAft>
                <a:spcPts val="0"/>
              </a:spcAft>
              <a:defRPr/>
            </a:pPr>
            <a:r>
              <a:rPr lang="ru-RU" sz="1000" b="1" dirty="0">
                <a:solidFill>
                  <a:srgbClr val="000000"/>
                </a:solidFill>
                <a:latin typeface="Times New Roman" pitchFamily="18" charset="0"/>
                <a:cs typeface="Times New Roman" pitchFamily="18" charset="0"/>
              </a:rPr>
              <a:t>Подвижная игра  «Кот и воробышки» (1 вариант).</a:t>
            </a:r>
            <a:endParaRPr lang="ru-RU" sz="10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Цель:</a:t>
            </a:r>
            <a:r>
              <a:rPr lang="ru-RU" sz="1000" dirty="0">
                <a:solidFill>
                  <a:srgbClr val="000000"/>
                </a:solidFill>
                <a:latin typeface="Times New Roman" pitchFamily="18" charset="0"/>
                <a:cs typeface="Times New Roman" pitchFamily="18" charset="0"/>
              </a:rPr>
              <a:t> упражнять детей  действовать в соответствии с текстом стихотворения, выполнять бег в прямом направлении одновременно всей группой, использовать всю площадь зала.</a:t>
            </a: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Ход игры:</a:t>
            </a:r>
            <a:r>
              <a:rPr lang="ru-RU" sz="1000" dirty="0">
                <a:solidFill>
                  <a:srgbClr val="000000"/>
                </a:solidFill>
                <a:latin typeface="Times New Roman" pitchFamily="18" charset="0"/>
                <a:cs typeface="Times New Roman" pitchFamily="18" charset="0"/>
              </a:rPr>
              <a:t> «Кот» располагается на одной стороне зала (площадки), а дети – «воробышки» - на другой. Дети – «воробышки» приближаются к «коту» вместе с воспитателем, который произносит: </a:t>
            </a:r>
            <a:r>
              <a:rPr lang="ru-RU" sz="1000" b="1" dirty="0" err="1">
                <a:solidFill>
                  <a:schemeClr val="accent2"/>
                </a:solidFill>
                <a:latin typeface="Times New Roman" pitchFamily="18" charset="0"/>
                <a:cs typeface="Times New Roman" pitchFamily="18" charset="0"/>
              </a:rPr>
              <a:t>Котя</a:t>
            </a:r>
            <a:r>
              <a:rPr lang="ru-RU" sz="1000" b="1" dirty="0">
                <a:solidFill>
                  <a:schemeClr val="accent2"/>
                </a:solidFill>
                <a:latin typeface="Times New Roman" pitchFamily="18" charset="0"/>
                <a:cs typeface="Times New Roman" pitchFamily="18" charset="0"/>
              </a:rPr>
              <a:t>, </a:t>
            </a:r>
            <a:r>
              <a:rPr lang="ru-RU" sz="1000" b="1" dirty="0" err="1">
                <a:solidFill>
                  <a:schemeClr val="accent2"/>
                </a:solidFill>
                <a:latin typeface="Times New Roman" pitchFamily="18" charset="0"/>
                <a:cs typeface="Times New Roman" pitchFamily="18" charset="0"/>
              </a:rPr>
              <a:t>котенька</a:t>
            </a:r>
            <a:r>
              <a:rPr lang="ru-RU" sz="1000" b="1" dirty="0">
                <a:solidFill>
                  <a:schemeClr val="accent2"/>
                </a:solidFill>
                <a:latin typeface="Times New Roman" pitchFamily="18" charset="0"/>
                <a:cs typeface="Times New Roman" pitchFamily="18" charset="0"/>
              </a:rPr>
              <a:t>, </a:t>
            </a:r>
            <a:r>
              <a:rPr lang="ru-RU" sz="1000" b="1" dirty="0" err="1">
                <a:solidFill>
                  <a:schemeClr val="accent2"/>
                </a:solidFill>
                <a:latin typeface="Times New Roman" pitchFamily="18" charset="0"/>
                <a:cs typeface="Times New Roman" pitchFamily="18" charset="0"/>
              </a:rPr>
              <a:t>коток</a:t>
            </a:r>
            <a:r>
              <a:rPr lang="ru-RU" sz="1000" b="1" dirty="0">
                <a:solidFill>
                  <a:schemeClr val="accent2"/>
                </a:solidFill>
                <a:latin typeface="Times New Roman" pitchFamily="18" charset="0"/>
                <a:cs typeface="Times New Roman" pitchFamily="18" charset="0"/>
              </a:rPr>
              <a:t>, </a:t>
            </a:r>
            <a:r>
              <a:rPr lang="ru-RU" sz="1000" b="1" dirty="0" err="1">
                <a:solidFill>
                  <a:schemeClr val="accent2"/>
                </a:solidFill>
                <a:latin typeface="Times New Roman" pitchFamily="18" charset="0"/>
                <a:cs typeface="Times New Roman" pitchFamily="18" charset="0"/>
              </a:rPr>
              <a:t>Котя</a:t>
            </a:r>
            <a:r>
              <a:rPr lang="ru-RU" sz="1000" b="1" dirty="0">
                <a:solidFill>
                  <a:schemeClr val="accent2"/>
                </a:solidFill>
                <a:latin typeface="Times New Roman" pitchFamily="18" charset="0"/>
                <a:cs typeface="Times New Roman" pitchFamily="18" charset="0"/>
              </a:rPr>
              <a:t> – черненький </a:t>
            </a:r>
            <a:r>
              <a:rPr lang="ru-RU" sz="1000" b="1" dirty="0" err="1">
                <a:solidFill>
                  <a:schemeClr val="accent2"/>
                </a:solidFill>
                <a:latin typeface="Times New Roman" pitchFamily="18" charset="0"/>
                <a:cs typeface="Times New Roman" pitchFamily="18" charset="0"/>
              </a:rPr>
              <a:t>хвосток</a:t>
            </a:r>
            <a:r>
              <a:rPr lang="ru-RU" sz="1000" b="1" dirty="0">
                <a:solidFill>
                  <a:schemeClr val="accent2"/>
                </a:solidFill>
                <a:latin typeface="Times New Roman" pitchFamily="18" charset="0"/>
                <a:cs typeface="Times New Roman" pitchFamily="18" charset="0"/>
              </a:rPr>
              <a:t>, он на бревнышке лежит, притворился, будто спит. На слова «Будто спит», «кот» </a:t>
            </a:r>
            <a:r>
              <a:rPr lang="ru-RU" sz="1000" dirty="0">
                <a:solidFill>
                  <a:srgbClr val="000000"/>
                </a:solidFill>
                <a:latin typeface="Times New Roman" pitchFamily="18" charset="0"/>
                <a:cs typeface="Times New Roman" pitchFamily="18" charset="0"/>
              </a:rPr>
              <a:t>восклицает: </a:t>
            </a:r>
            <a:r>
              <a:rPr lang="ru-RU" sz="1000" b="1" dirty="0">
                <a:solidFill>
                  <a:schemeClr val="accent2"/>
                </a:solidFill>
                <a:latin typeface="Times New Roman" pitchFamily="18" charset="0"/>
                <a:cs typeface="Times New Roman" pitchFamily="18" charset="0"/>
              </a:rPr>
              <a:t>«Мяу!» </a:t>
            </a:r>
            <a:r>
              <a:rPr lang="ru-RU" sz="1000" dirty="0">
                <a:solidFill>
                  <a:srgbClr val="000000"/>
                </a:solidFill>
                <a:latin typeface="Times New Roman" pitchFamily="18" charset="0"/>
                <a:cs typeface="Times New Roman" pitchFamily="18" charset="0"/>
              </a:rPr>
              <a:t>- и начинает ловить «воробышков», которые убегают от него в свой домик (за черту).</a:t>
            </a:r>
          </a:p>
          <a:p>
            <a:pPr algn="just" fontAlgn="auto">
              <a:spcBef>
                <a:spcPts val="0"/>
              </a:spcBef>
              <a:spcAft>
                <a:spcPts val="0"/>
              </a:spcAft>
              <a:defRPr/>
            </a:pPr>
            <a:r>
              <a:rPr lang="ru-RU" sz="1000" i="1" dirty="0" err="1">
                <a:solidFill>
                  <a:srgbClr val="000000"/>
                </a:solidFill>
                <a:latin typeface="Times New Roman" pitchFamily="18" charset="0"/>
                <a:cs typeface="Times New Roman" pitchFamily="18" charset="0"/>
              </a:rPr>
              <a:t>Л.И.Пензулаева</a:t>
            </a:r>
            <a:r>
              <a:rPr lang="ru-RU" sz="10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000" i="1" dirty="0">
                <a:solidFill>
                  <a:srgbClr val="000000"/>
                </a:solidFill>
                <a:latin typeface="Times New Roman" pitchFamily="18" charset="0"/>
                <a:cs typeface="Times New Roman" pitchFamily="18" charset="0"/>
              </a:rPr>
              <a:t>2013г</a:t>
            </a: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endParaRPr lang="ru-RU" sz="1000" dirty="0">
              <a:latin typeface="Times New Roman" pitchFamily="18" charset="0"/>
              <a:cs typeface="Times New Roman" pitchFamily="18" charset="0"/>
            </a:endParaRPr>
          </a:p>
        </p:txBody>
      </p:sp>
      <p:sp>
        <p:nvSpPr>
          <p:cNvPr id="9" name="Прямоугольник 8"/>
          <p:cNvSpPr/>
          <p:nvPr/>
        </p:nvSpPr>
        <p:spPr>
          <a:xfrm>
            <a:off x="4500563" y="3357563"/>
            <a:ext cx="4392612" cy="31670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pitchFamily="18" charset="0"/>
                <a:cs typeface="Times New Roman" pitchFamily="18" charset="0"/>
              </a:rPr>
              <a:t>Вторая  младшая   </a:t>
            </a:r>
            <a:r>
              <a:rPr lang="ru-RU" sz="1100" dirty="0">
                <a:solidFill>
                  <a:srgbClr val="000000"/>
                </a:solidFill>
                <a:latin typeface="Times New Roman" pitchFamily="18" charset="0"/>
                <a:cs typeface="Times New Roman" pitchFamily="18" charset="0"/>
              </a:rPr>
              <a:t>группа </a:t>
            </a:r>
            <a:r>
              <a:rPr lang="ru-RU" sz="1100" dirty="0">
                <a:solidFill>
                  <a:srgbClr val="000000"/>
                </a:solidFill>
                <a:latin typeface="Times New Roman" pitchFamily="18" charset="0"/>
                <a:cs typeface="Times New Roman" pitchFamily="18" charset="0"/>
              </a:rPr>
              <a:t>   </a:t>
            </a:r>
            <a:r>
              <a:rPr lang="ru-RU" sz="11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№5</a:t>
            </a:r>
          </a:p>
          <a:p>
            <a:pPr fontAlgn="auto">
              <a:spcBef>
                <a:spcPts val="0"/>
              </a:spcBef>
              <a:spcAft>
                <a:spcPts val="0"/>
              </a:spcAft>
              <a:defRPr/>
            </a:pPr>
            <a:endParaRPr lang="ru-RU" sz="11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b="1" dirty="0">
                <a:solidFill>
                  <a:srgbClr val="000000"/>
                </a:solidFill>
                <a:latin typeface="Times New Roman" pitchFamily="18" charset="0"/>
                <a:cs typeface="Times New Roman" pitchFamily="18" charset="0"/>
              </a:rPr>
              <a:t>Подвижная игра  «Быстро в домик».</a:t>
            </a:r>
            <a:endParaRPr lang="ru-RU" sz="11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Цель:</a:t>
            </a:r>
            <a:r>
              <a:rPr lang="ru-RU" sz="1100" dirty="0">
                <a:solidFill>
                  <a:srgbClr val="000000"/>
                </a:solidFill>
                <a:latin typeface="Times New Roman" pitchFamily="18" charset="0"/>
                <a:cs typeface="Times New Roman" pitchFamily="18" charset="0"/>
              </a:rPr>
              <a:t> упражнять детей действовать по сигналу педагога, двигаться врассыпную в разных направлениях, бегать одновременно всей группой, использовать всю площадь зала.</a:t>
            </a: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Ход игры:</a:t>
            </a:r>
            <a:r>
              <a:rPr lang="ru-RU" sz="1100" dirty="0">
                <a:solidFill>
                  <a:srgbClr val="000000"/>
                </a:solidFill>
                <a:latin typeface="Times New Roman" pitchFamily="18" charset="0"/>
                <a:cs typeface="Times New Roman" pitchFamily="18" charset="0"/>
              </a:rPr>
              <a:t> Дети располагаются в «домике» (на гимнастических скамейках или стульчиках). Воспитатель предлагает им пойти на лужок – цветочками полюбоваться, на бабочек посмотреть – ходьба врассыпную, в разных направлениях. На сигнал: «Быстро в домик, дождь пошел!» - малыши бегут занимать место в «домике» (любое место).</a:t>
            </a:r>
          </a:p>
          <a:p>
            <a:pPr algn="just" fontAlgn="auto">
              <a:spcBef>
                <a:spcPts val="0"/>
              </a:spcBef>
              <a:spcAft>
                <a:spcPts val="0"/>
              </a:spcAft>
              <a:defRPr/>
            </a:pPr>
            <a:r>
              <a:rPr lang="ru-RU" sz="1100" i="1" dirty="0" err="1">
                <a:solidFill>
                  <a:srgbClr val="000000"/>
                </a:solidFill>
                <a:latin typeface="Times New Roman" pitchFamily="18" charset="0"/>
                <a:cs typeface="Times New Roman" pitchFamily="18" charset="0"/>
              </a:rPr>
              <a:t>Л.И.Пензулаева</a:t>
            </a:r>
            <a:r>
              <a:rPr lang="ru-RU" sz="11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100" i="1" dirty="0">
                <a:solidFill>
                  <a:srgbClr val="000000"/>
                </a:solidFill>
                <a:latin typeface="Times New Roman" pitchFamily="18" charset="0"/>
                <a:cs typeface="Times New Roman" pitchFamily="18" charset="0"/>
              </a:rPr>
              <a:t>2013 </a:t>
            </a:r>
            <a:r>
              <a:rPr lang="ru-RU" sz="1100" i="1" dirty="0">
                <a:solidFill>
                  <a:srgbClr val="000000"/>
                </a:solidFill>
                <a:latin typeface="Times New Roman" pitchFamily="18" charset="0"/>
                <a:cs typeface="Times New Roman" pitchFamily="18" charset="0"/>
              </a:rPr>
              <a:t>г</a:t>
            </a:r>
            <a:endParaRPr lang="ru-RU" sz="11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288" y="188913"/>
            <a:ext cx="4032250" cy="28797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pitchFamily="18" charset="0"/>
                <a:cs typeface="Times New Roman" pitchFamily="18" charset="0"/>
              </a:rPr>
              <a:t>Вторая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5</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b="1" dirty="0">
                <a:solidFill>
                  <a:srgbClr val="000000"/>
                </a:solidFill>
                <a:latin typeface="Times New Roman" pitchFamily="18" charset="0"/>
                <a:cs typeface="Times New Roman" pitchFamily="18" charset="0"/>
              </a:rPr>
              <a:t>Подвижная игра  «Быстро в домик».</a:t>
            </a:r>
            <a:endParaRPr lang="ru-RU" sz="11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Цель:</a:t>
            </a:r>
            <a:r>
              <a:rPr lang="ru-RU" sz="1100" dirty="0">
                <a:solidFill>
                  <a:srgbClr val="000000"/>
                </a:solidFill>
                <a:latin typeface="Times New Roman" pitchFamily="18" charset="0"/>
                <a:cs typeface="Times New Roman" pitchFamily="18" charset="0"/>
              </a:rPr>
              <a:t> упражнять детей действовать по сигналу педагога, двигаться врассыпную в разных направлениях, бегать одновременно всей группой, использовать всю площадь зала.</a:t>
            </a: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Ход игры:</a:t>
            </a:r>
            <a:r>
              <a:rPr lang="ru-RU" sz="1100" dirty="0">
                <a:solidFill>
                  <a:srgbClr val="000000"/>
                </a:solidFill>
                <a:latin typeface="Times New Roman" pitchFamily="18" charset="0"/>
                <a:cs typeface="Times New Roman" pitchFamily="18" charset="0"/>
              </a:rPr>
              <a:t> Дети располагаются в «домике» (на гимнастических скамейках или стульчиках). Воспитатель предлагает им пойти на лужок – цветочками полюбоваться, на бабочек посмотреть – ходьба врассыпную, в разных направлениях. На сигнал: «Быстро в домик, дождь пошел!» - малыши бегут занимать место в «домике» (любое место).</a:t>
            </a:r>
          </a:p>
          <a:p>
            <a:pPr algn="just" fontAlgn="auto">
              <a:spcBef>
                <a:spcPts val="0"/>
              </a:spcBef>
              <a:spcAft>
                <a:spcPts val="0"/>
              </a:spcAft>
              <a:defRPr/>
            </a:pPr>
            <a:r>
              <a:rPr lang="ru-RU" sz="1100" i="1" dirty="0" err="1">
                <a:solidFill>
                  <a:srgbClr val="000000"/>
                </a:solidFill>
                <a:latin typeface="Times New Roman" pitchFamily="18" charset="0"/>
                <a:cs typeface="Times New Roman" pitchFamily="18" charset="0"/>
              </a:rPr>
              <a:t>Л.И.Пензулаева</a:t>
            </a:r>
            <a:r>
              <a:rPr lang="ru-RU" sz="11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100" i="1" dirty="0">
                <a:solidFill>
                  <a:srgbClr val="000000"/>
                </a:solidFill>
                <a:latin typeface="Times New Roman" pitchFamily="18" charset="0"/>
                <a:cs typeface="Times New Roman" pitchFamily="18" charset="0"/>
              </a:rPr>
              <a:t>2013 </a:t>
            </a:r>
            <a:r>
              <a:rPr lang="ru-RU" sz="1100" i="1" dirty="0">
                <a:solidFill>
                  <a:srgbClr val="000000"/>
                </a:solidFill>
                <a:latin typeface="Times New Roman" pitchFamily="18" charset="0"/>
                <a:cs typeface="Times New Roman" pitchFamily="18" charset="0"/>
              </a:rPr>
              <a:t>г</a:t>
            </a:r>
            <a:endParaRPr lang="ru-RU" sz="11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100" dirty="0">
                <a:latin typeface="Times New Roman" pitchFamily="18" charset="0"/>
                <a:cs typeface="Times New Roman" pitchFamily="18" charset="0"/>
              </a:rPr>
              <a:t/>
            </a:r>
            <a:br>
              <a:rPr lang="ru-RU" sz="1100" dirty="0">
                <a:latin typeface="Times New Roman" pitchFamily="18" charset="0"/>
                <a:cs typeface="Times New Roman" pitchFamily="18" charset="0"/>
              </a:rPr>
            </a:br>
            <a:endParaRPr lang="ru-RU" sz="1100" dirty="0">
              <a:latin typeface="Times New Roman" pitchFamily="18" charset="0"/>
              <a:cs typeface="Times New Roman" pitchFamily="18" charset="0"/>
            </a:endParaRPr>
          </a:p>
        </p:txBody>
      </p:sp>
      <p:sp>
        <p:nvSpPr>
          <p:cNvPr id="3" name="Прямоугольник 2"/>
          <p:cNvSpPr/>
          <p:nvPr/>
        </p:nvSpPr>
        <p:spPr>
          <a:xfrm>
            <a:off x="4716463" y="188913"/>
            <a:ext cx="4248150" cy="28797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pitchFamily="18" charset="0"/>
                <a:cs typeface="Times New Roman" pitchFamily="18" charset="0"/>
              </a:rPr>
              <a:t>Вторая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6</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b="1" dirty="0">
                <a:solidFill>
                  <a:srgbClr val="000000"/>
                </a:solidFill>
                <a:latin typeface="Times New Roman" pitchFamily="18" charset="0"/>
                <a:cs typeface="Times New Roman" pitchFamily="18" charset="0"/>
              </a:rPr>
              <a:t>Подвижная игра  «Ловкий шофер».</a:t>
            </a:r>
            <a:endParaRPr lang="ru-RU" sz="11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Цель:</a:t>
            </a:r>
            <a:r>
              <a:rPr lang="ru-RU" sz="1100" dirty="0">
                <a:solidFill>
                  <a:srgbClr val="000000"/>
                </a:solidFill>
                <a:latin typeface="Times New Roman" pitchFamily="18" charset="0"/>
                <a:cs typeface="Times New Roman" pitchFamily="18" charset="0"/>
              </a:rPr>
              <a:t> упражнять детей действовать по цветовому сигналу, двигаться врассыпную в разных направлениях, использовать всю площадь зала. Повторить правила дорожного движения.</a:t>
            </a:r>
          </a:p>
          <a:p>
            <a:pPr algn="just" fontAlgn="auto">
              <a:spcBef>
                <a:spcPts val="0"/>
              </a:spcBef>
              <a:spcAft>
                <a:spcPts val="0"/>
              </a:spcAft>
              <a:defRPr/>
            </a:pPr>
            <a:r>
              <a:rPr lang="ru-RU" sz="1100" i="1" dirty="0">
                <a:solidFill>
                  <a:srgbClr val="000000"/>
                </a:solidFill>
                <a:latin typeface="Times New Roman" pitchFamily="18" charset="0"/>
                <a:cs typeface="Times New Roman" pitchFamily="18" charset="0"/>
              </a:rPr>
              <a:t>Ход игры:</a:t>
            </a:r>
            <a:r>
              <a:rPr lang="ru-RU" sz="1100" dirty="0">
                <a:solidFill>
                  <a:srgbClr val="000000"/>
                </a:solidFill>
                <a:latin typeface="Times New Roman" pitchFamily="18" charset="0"/>
                <a:cs typeface="Times New Roman" pitchFamily="18" charset="0"/>
              </a:rPr>
              <a:t> Дети располагаются произвольно по всему залу, в руках у каждого ребенка руль (обруч). По сигналу воспитателя: </a:t>
            </a:r>
            <a:r>
              <a:rPr lang="ru-RU" sz="1100" b="1" dirty="0">
                <a:solidFill>
                  <a:schemeClr val="accent2"/>
                </a:solidFill>
                <a:latin typeface="Times New Roman" pitchFamily="18" charset="0"/>
                <a:cs typeface="Times New Roman" pitchFamily="18" charset="0"/>
              </a:rPr>
              <a:t>«Поехали!» </a:t>
            </a:r>
            <a:r>
              <a:rPr lang="ru-RU" sz="1100" dirty="0">
                <a:solidFill>
                  <a:srgbClr val="000000"/>
                </a:solidFill>
                <a:latin typeface="Times New Roman" pitchFamily="18" charset="0"/>
                <a:cs typeface="Times New Roman" pitchFamily="18" charset="0"/>
              </a:rPr>
              <a:t>- дети – «машины» разъезжаются по всему залу в разных направлениях, стараясь не мешать друг другу. Если педагог поднимает флажок красного цвета, то все машины останавливаются. Если зеленый – продолжают движение.</a:t>
            </a:r>
          </a:p>
          <a:p>
            <a:pPr algn="just" fontAlgn="auto">
              <a:spcBef>
                <a:spcPts val="0"/>
              </a:spcBef>
              <a:spcAft>
                <a:spcPts val="0"/>
              </a:spcAft>
              <a:defRPr/>
            </a:pPr>
            <a:r>
              <a:rPr lang="ru-RU" sz="1100" i="1" dirty="0" err="1">
                <a:solidFill>
                  <a:srgbClr val="000000"/>
                </a:solidFill>
                <a:latin typeface="Times New Roman" pitchFamily="18" charset="0"/>
                <a:cs typeface="Times New Roman" pitchFamily="18" charset="0"/>
              </a:rPr>
              <a:t>Л.И.Пензулаева</a:t>
            </a:r>
            <a:r>
              <a:rPr lang="ru-RU" sz="11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100" i="1" dirty="0">
                <a:solidFill>
                  <a:srgbClr val="000000"/>
                </a:solidFill>
                <a:latin typeface="Times New Roman" pitchFamily="18" charset="0"/>
                <a:cs typeface="Times New Roman" pitchFamily="18" charset="0"/>
              </a:rPr>
              <a:t>2013 </a:t>
            </a:r>
            <a:r>
              <a:rPr lang="ru-RU" sz="1100" i="1" dirty="0">
                <a:solidFill>
                  <a:srgbClr val="000000"/>
                </a:solidFill>
                <a:latin typeface="Times New Roman" pitchFamily="18" charset="0"/>
                <a:cs typeface="Times New Roman" pitchFamily="18" charset="0"/>
              </a:rPr>
              <a:t>г</a:t>
            </a:r>
            <a:endParaRPr lang="ru-RU" sz="11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100" dirty="0">
                <a:latin typeface="Times New Roman" pitchFamily="18" charset="0"/>
                <a:cs typeface="Times New Roman" pitchFamily="18" charset="0"/>
              </a:rPr>
              <a:t/>
            </a:r>
            <a:br>
              <a:rPr lang="ru-RU" sz="1100" dirty="0">
                <a:latin typeface="Times New Roman" pitchFamily="18" charset="0"/>
                <a:cs typeface="Times New Roman" pitchFamily="18" charset="0"/>
              </a:rPr>
            </a:br>
            <a:endParaRPr lang="ru-RU" sz="1100" dirty="0">
              <a:latin typeface="Times New Roman" pitchFamily="18" charset="0"/>
              <a:cs typeface="Times New Roman" pitchFamily="18" charset="0"/>
            </a:endParaRPr>
          </a:p>
        </p:txBody>
      </p:sp>
      <p:sp>
        <p:nvSpPr>
          <p:cNvPr id="4" name="Прямоугольник 3"/>
          <p:cNvSpPr/>
          <p:nvPr/>
        </p:nvSpPr>
        <p:spPr>
          <a:xfrm>
            <a:off x="395288" y="3252788"/>
            <a:ext cx="4032250" cy="3313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pitchFamily="18" charset="0"/>
                <a:cs typeface="Times New Roman" pitchFamily="18" charset="0"/>
              </a:rPr>
              <a:t>Вторая  младшая   группа                          </a:t>
            </a:r>
            <a:r>
              <a:rPr lang="ru-RU" sz="1100"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карточка  № </a:t>
            </a:r>
            <a:r>
              <a:rPr lang="ru-RU" sz="1400" b="1" dirty="0">
                <a:solidFill>
                  <a:srgbClr val="000000"/>
                </a:solidFill>
                <a:latin typeface="Times New Roman" pitchFamily="18" charset="0"/>
                <a:cs typeface="Times New Roman" pitchFamily="18" charset="0"/>
              </a:rPr>
              <a:t>7</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pitchFamily="18" charset="0"/>
                <a:cs typeface="Times New Roman" pitchFamily="18" charset="0"/>
              </a:rPr>
              <a:t>Подвижная игра  «Быстрый мяч».</a:t>
            </a:r>
            <a:endParaRPr lang="ru-RU" sz="12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Цель:</a:t>
            </a:r>
            <a:r>
              <a:rPr lang="ru-RU" sz="1200" dirty="0">
                <a:solidFill>
                  <a:srgbClr val="000000"/>
                </a:solidFill>
                <a:latin typeface="Times New Roman" pitchFamily="18" charset="0"/>
                <a:cs typeface="Times New Roman" pitchFamily="18" charset="0"/>
              </a:rPr>
              <a:t> упражнять детей прокатывать мяч в прямом направлении, действовать по сигналу педагога.  </a:t>
            </a: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Ход игры:</a:t>
            </a:r>
            <a:r>
              <a:rPr lang="ru-RU" sz="1200" dirty="0">
                <a:solidFill>
                  <a:srgbClr val="000000"/>
                </a:solidFill>
                <a:latin typeface="Times New Roman" pitchFamily="18" charset="0"/>
                <a:cs typeface="Times New Roman" pitchFamily="18" charset="0"/>
              </a:rPr>
              <a:t> Дети становятся на исходную линию, обозначенную чертой или шнуром. В руках у каждого ребенка мяч (большой диаметр). По сигналу воспитателя  дети занимают исходное положение – ноги на ширине плеч, мяч в согнутых руках у груди. По следующей команде дети наклоняются и, энергичным движением оттолкнув мяч, прокатывают его вперед, а затем бегут за ним. На исходную линию возвращаются шагом.</a:t>
            </a:r>
          </a:p>
          <a:p>
            <a:pPr algn="just" fontAlgn="auto">
              <a:spcBef>
                <a:spcPts val="0"/>
              </a:spcBef>
              <a:spcAft>
                <a:spcPts val="0"/>
              </a:spcAft>
              <a:defRPr/>
            </a:pPr>
            <a:r>
              <a:rPr lang="ru-RU" sz="1200" i="1" dirty="0" err="1">
                <a:solidFill>
                  <a:srgbClr val="000000"/>
                </a:solidFill>
                <a:latin typeface="Times New Roman" pitchFamily="18" charset="0"/>
                <a:cs typeface="Times New Roman" pitchFamily="18" charset="0"/>
              </a:rPr>
              <a:t>Л.И.Пензулаева</a:t>
            </a:r>
            <a:r>
              <a:rPr lang="ru-RU" sz="12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200" i="1" dirty="0">
                <a:solidFill>
                  <a:srgbClr val="000000"/>
                </a:solidFill>
                <a:latin typeface="Times New Roman" pitchFamily="18" charset="0"/>
                <a:cs typeface="Times New Roman" pitchFamily="18" charset="0"/>
              </a:rPr>
              <a:t>2013 </a:t>
            </a:r>
            <a:r>
              <a:rPr lang="ru-RU" sz="1200" i="1" dirty="0">
                <a:solidFill>
                  <a:srgbClr val="000000"/>
                </a:solidFill>
                <a:latin typeface="Times New Roman" pitchFamily="18" charset="0"/>
                <a:cs typeface="Times New Roman" pitchFamily="18" charset="0"/>
              </a:rPr>
              <a:t>г</a:t>
            </a:r>
            <a:endParaRPr lang="ru-RU" sz="12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100" dirty="0">
                <a:latin typeface="Times New Roman" pitchFamily="18" charset="0"/>
                <a:cs typeface="Times New Roman" pitchFamily="18" charset="0"/>
              </a:rPr>
              <a:t/>
            </a:r>
            <a:br>
              <a:rPr lang="ru-RU" sz="1100" dirty="0">
                <a:latin typeface="Times New Roman" pitchFamily="18" charset="0"/>
                <a:cs typeface="Times New Roman" pitchFamily="18" charset="0"/>
              </a:rPr>
            </a:br>
            <a:endParaRPr lang="ru-RU" sz="1100" dirty="0">
              <a:latin typeface="Times New Roman" pitchFamily="18" charset="0"/>
              <a:cs typeface="Times New Roman" pitchFamily="18" charset="0"/>
            </a:endParaRPr>
          </a:p>
        </p:txBody>
      </p:sp>
      <p:sp>
        <p:nvSpPr>
          <p:cNvPr id="5" name="Прямоугольник 4"/>
          <p:cNvSpPr/>
          <p:nvPr/>
        </p:nvSpPr>
        <p:spPr>
          <a:xfrm>
            <a:off x="4716463" y="3284538"/>
            <a:ext cx="4248150" cy="33131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200" dirty="0">
                <a:solidFill>
                  <a:srgbClr val="000000"/>
                </a:solidFill>
                <a:latin typeface="Times New Roman" pitchFamily="18" charset="0"/>
                <a:cs typeface="Times New Roman" pitchFamily="18" charset="0"/>
              </a:rPr>
              <a:t>Вторая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8</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pitchFamily="18" charset="0"/>
                <a:cs typeface="Times New Roman" pitchFamily="18" charset="0"/>
              </a:rPr>
              <a:t>Подвижная игра  «Зайка серый умывается».</a:t>
            </a:r>
            <a:endParaRPr lang="ru-RU" sz="12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Цель:</a:t>
            </a:r>
            <a:r>
              <a:rPr lang="ru-RU" sz="1200" dirty="0">
                <a:solidFill>
                  <a:srgbClr val="000000"/>
                </a:solidFill>
                <a:latin typeface="Times New Roman" pitchFamily="18" charset="0"/>
                <a:cs typeface="Times New Roman" pitchFamily="18" charset="0"/>
              </a:rPr>
              <a:t> упражнять детей выполнять действия в соответствии с текстом стихотворения, прыгать на двух ногах с продвижением вперед, использовать всю площадь зала.</a:t>
            </a: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Ход игры:</a:t>
            </a:r>
            <a:r>
              <a:rPr lang="ru-RU" sz="1200" dirty="0">
                <a:solidFill>
                  <a:srgbClr val="000000"/>
                </a:solidFill>
                <a:latin typeface="Times New Roman" pitchFamily="18" charset="0"/>
                <a:cs typeface="Times New Roman" pitchFamily="18" charset="0"/>
              </a:rPr>
              <a:t> Дети становятся перед воспитателем полукругом и все вместе произносят: </a:t>
            </a:r>
            <a:r>
              <a:rPr lang="ru-RU" sz="1200" b="1" dirty="0">
                <a:solidFill>
                  <a:schemeClr val="accent2"/>
                </a:solidFill>
                <a:latin typeface="Times New Roman" pitchFamily="18" charset="0"/>
                <a:cs typeface="Times New Roman" pitchFamily="18" charset="0"/>
              </a:rPr>
              <a:t>«Зайка серый умывается, зайка в гости собирается. Вымыл носик, вымыл хвостик, вымыл ухо, вытер сухо!»</a:t>
            </a:r>
            <a:r>
              <a:rPr lang="ru-RU" sz="1200" dirty="0">
                <a:solidFill>
                  <a:srgbClr val="000000"/>
                </a:solidFill>
                <a:latin typeface="Times New Roman" pitchFamily="18" charset="0"/>
                <a:cs typeface="Times New Roman" pitchFamily="18" charset="0"/>
              </a:rPr>
              <a:t>. В  соответствии с текстом стихотворения дети выполняют движения, прыгают на двух ногах, продвигаясь вперед – «направляются в гости»</a:t>
            </a:r>
          </a:p>
          <a:p>
            <a:pPr algn="just" fontAlgn="auto">
              <a:spcBef>
                <a:spcPts val="0"/>
              </a:spcBef>
              <a:spcAft>
                <a:spcPts val="0"/>
              </a:spcAft>
              <a:defRPr/>
            </a:pPr>
            <a:r>
              <a:rPr lang="ru-RU" sz="1200" i="1" dirty="0" err="1">
                <a:solidFill>
                  <a:srgbClr val="000000"/>
                </a:solidFill>
                <a:latin typeface="Times New Roman" pitchFamily="18" charset="0"/>
                <a:cs typeface="Times New Roman" pitchFamily="18" charset="0"/>
              </a:rPr>
              <a:t>Л.И.Пензулаева</a:t>
            </a:r>
            <a:r>
              <a:rPr lang="ru-RU" sz="12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200" i="1" dirty="0">
                <a:solidFill>
                  <a:srgbClr val="000000"/>
                </a:solidFill>
                <a:latin typeface="Times New Roman" pitchFamily="18" charset="0"/>
                <a:cs typeface="Times New Roman" pitchFamily="18" charset="0"/>
              </a:rPr>
              <a:t>2013 </a:t>
            </a:r>
            <a:r>
              <a:rPr lang="ru-RU" sz="1200" i="1" dirty="0">
                <a:solidFill>
                  <a:srgbClr val="000000"/>
                </a:solidFill>
                <a:latin typeface="Times New Roman" pitchFamily="18" charset="0"/>
                <a:cs typeface="Times New Roman" pitchFamily="18" charset="0"/>
              </a:rPr>
              <a:t>г</a:t>
            </a:r>
            <a:endParaRPr lang="ru-RU" sz="12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476250"/>
            <a:ext cx="4103687"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ru-RU" sz="1000" dirty="0">
                <a:solidFill>
                  <a:srgbClr val="000000"/>
                </a:solidFill>
                <a:latin typeface="Times New Roman"/>
              </a:rPr>
              <a:t/>
            </a:r>
            <a:br>
              <a:rPr lang="ru-RU" sz="1000" dirty="0">
                <a:solidFill>
                  <a:srgbClr val="000000"/>
                </a:solidFill>
                <a:latin typeface="Times New Roman"/>
              </a:rPr>
            </a:br>
            <a:r>
              <a:rPr lang="ru-RU" sz="1000" dirty="0">
                <a:solidFill>
                  <a:srgbClr val="000000"/>
                </a:solidFill>
                <a:latin typeface="Times New Roman"/>
              </a:rPr>
              <a:t>Вторая  младшая   группа                                          </a:t>
            </a:r>
            <a:r>
              <a:rPr lang="ru-RU" sz="1400" b="1" dirty="0">
                <a:solidFill>
                  <a:srgbClr val="000000"/>
                </a:solidFill>
                <a:latin typeface="Times New Roman"/>
              </a:rPr>
              <a:t>карточка  № 9</a:t>
            </a:r>
            <a:endParaRPr lang="ru-RU" sz="1400" b="1" dirty="0">
              <a:solidFill>
                <a:srgbClr val="000000"/>
              </a:solidFill>
              <a:latin typeface="Arial"/>
            </a:endParaRPr>
          </a:p>
          <a:p>
            <a:pPr algn="just" fontAlgn="auto">
              <a:spcBef>
                <a:spcPts val="0"/>
              </a:spcBef>
              <a:spcAft>
                <a:spcPts val="0"/>
              </a:spcAft>
              <a:defRPr/>
            </a:pPr>
            <a:r>
              <a:rPr lang="ru-RU" sz="1000" b="1" dirty="0">
                <a:solidFill>
                  <a:srgbClr val="000000"/>
                </a:solidFill>
                <a:latin typeface="Times New Roman"/>
              </a:rPr>
              <a:t>Подвижная игра  «Поймай комара».</a:t>
            </a:r>
            <a:endParaRPr lang="ru-RU" sz="1000" dirty="0">
              <a:solidFill>
                <a:srgbClr val="000000"/>
              </a:solidFill>
              <a:latin typeface="Arial"/>
            </a:endParaRPr>
          </a:p>
          <a:p>
            <a:pPr algn="just" fontAlgn="auto">
              <a:spcBef>
                <a:spcPts val="0"/>
              </a:spcBef>
              <a:spcAft>
                <a:spcPts val="0"/>
              </a:spcAft>
              <a:defRPr/>
            </a:pPr>
            <a:r>
              <a:rPr lang="ru-RU" sz="1000" i="1" dirty="0">
                <a:solidFill>
                  <a:srgbClr val="000000"/>
                </a:solidFill>
                <a:latin typeface="Times New Roman"/>
              </a:rPr>
              <a:t>Цель:</a:t>
            </a:r>
            <a:r>
              <a:rPr lang="ru-RU" sz="1000" dirty="0">
                <a:solidFill>
                  <a:srgbClr val="000000"/>
                </a:solidFill>
                <a:latin typeface="Times New Roman"/>
              </a:rPr>
              <a:t> упражнять детей выполнять прыжки вверх с места, доставая предмет, подвешенный выше поднятой руки ребенка, не уменьшать круг во время подпрыгиваний.</a:t>
            </a:r>
            <a:endParaRPr lang="ru-RU" sz="1000" dirty="0">
              <a:solidFill>
                <a:srgbClr val="000000"/>
              </a:solidFill>
              <a:latin typeface="Arial"/>
            </a:endParaRPr>
          </a:p>
          <a:p>
            <a:pPr algn="just" fontAlgn="auto">
              <a:spcBef>
                <a:spcPts val="0"/>
              </a:spcBef>
              <a:spcAft>
                <a:spcPts val="0"/>
              </a:spcAft>
              <a:defRPr/>
            </a:pPr>
            <a:r>
              <a:rPr lang="ru-RU" sz="1000" i="1" dirty="0">
                <a:solidFill>
                  <a:srgbClr val="000000"/>
                </a:solidFill>
                <a:latin typeface="Times New Roman"/>
              </a:rPr>
              <a:t>Ход игры:</a:t>
            </a:r>
            <a:r>
              <a:rPr lang="ru-RU" sz="1000" dirty="0">
                <a:solidFill>
                  <a:srgbClr val="000000"/>
                </a:solidFill>
              </a:rPr>
              <a:t> </a:t>
            </a:r>
            <a:r>
              <a:rPr lang="ru-RU" sz="1000" dirty="0">
                <a:solidFill>
                  <a:srgbClr val="000000"/>
                </a:solidFill>
                <a:latin typeface="Times New Roman"/>
              </a:rPr>
              <a:t>Дети стоят по кругу лицом к центру на расстоянии вытянутых рук. Воспитатель находится в середине круга. В руках у него прут (длина 1—1,5 м) с привязанным на шнуре комаром из бумаги или материи. Воспитатель кружит шнур немного выше голов играющих. Когда комар пролетает над головой, дети подпрыгивают, стараясь поймать его обеими руками. Тот, кто поймает комара, говорит</a:t>
            </a:r>
            <a:r>
              <a:rPr lang="ru-RU" sz="1000" b="1" dirty="0">
                <a:solidFill>
                  <a:schemeClr val="accent2"/>
                </a:solidFill>
                <a:latin typeface="Times New Roman"/>
              </a:rPr>
              <a:t>: «Я поймал!».</a:t>
            </a:r>
            <a:endParaRPr lang="ru-RU" sz="1000" b="1" dirty="0">
              <a:solidFill>
                <a:schemeClr val="accent2"/>
              </a:solidFill>
              <a:latin typeface="Arial"/>
            </a:endParaRPr>
          </a:p>
          <a:p>
            <a:pPr algn="just" fontAlgn="auto">
              <a:spcBef>
                <a:spcPts val="0"/>
              </a:spcBef>
              <a:spcAft>
                <a:spcPts val="0"/>
              </a:spcAft>
              <a:defRPr/>
            </a:pPr>
            <a:r>
              <a:rPr lang="ru-RU" sz="1000" dirty="0">
                <a:solidFill>
                  <a:srgbClr val="000000"/>
                </a:solidFill>
                <a:latin typeface="Times New Roman"/>
              </a:rPr>
              <a:t>Надо следить, чтобы дети не уменьшали круг во время подпрыгиваний. Вращая прут с комаром, воспитатель то опускает, то приподнимает его.</a:t>
            </a:r>
            <a:endParaRPr lang="ru-RU" sz="1000" dirty="0">
              <a:solidFill>
                <a:srgbClr val="000000"/>
              </a:solidFill>
              <a:latin typeface="Arial"/>
            </a:endParaRPr>
          </a:p>
          <a:p>
            <a:pPr algn="just" fontAlgn="auto">
              <a:spcBef>
                <a:spcPts val="0"/>
              </a:spcBef>
              <a:spcAft>
                <a:spcPts val="0"/>
              </a:spcAft>
              <a:defRPr/>
            </a:pPr>
            <a:r>
              <a:rPr lang="ru-RU" sz="1000" i="1" dirty="0" err="1">
                <a:solidFill>
                  <a:srgbClr val="000000"/>
                </a:solidFill>
                <a:latin typeface="Times New Roman"/>
              </a:rPr>
              <a:t>Л.И.Пензулаева</a:t>
            </a:r>
            <a:r>
              <a:rPr lang="ru-RU" sz="1000" i="1" dirty="0">
                <a:solidFill>
                  <a:srgbClr val="000000"/>
                </a:solidFill>
                <a:latin typeface="Times New Roman"/>
              </a:rPr>
              <a:t>  «Физкультурные занятия в детском саду» (вторая младшая группа), М., </a:t>
            </a:r>
            <a:r>
              <a:rPr lang="ru-RU" sz="1000" i="1" dirty="0">
                <a:solidFill>
                  <a:srgbClr val="000000"/>
                </a:solidFill>
                <a:latin typeface="Times New Roman"/>
              </a:rPr>
              <a:t>2013г</a:t>
            </a:r>
            <a:endParaRPr lang="ru-RU" sz="1000" dirty="0">
              <a:solidFill>
                <a:srgbClr val="000000"/>
              </a:solidFill>
              <a:latin typeface="Arial"/>
            </a:endParaRPr>
          </a:p>
        </p:txBody>
      </p:sp>
      <p:sp>
        <p:nvSpPr>
          <p:cNvPr id="3" name="Прямоугольник 2"/>
          <p:cNvSpPr/>
          <p:nvPr/>
        </p:nvSpPr>
        <p:spPr>
          <a:xfrm>
            <a:off x="4787900" y="476250"/>
            <a:ext cx="4176713"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00" dirty="0">
                <a:solidFill>
                  <a:srgbClr val="000000"/>
                </a:solidFill>
                <a:latin typeface="Times New Roman" pitchFamily="18" charset="0"/>
                <a:cs typeface="Times New Roman" pitchFamily="18" charset="0"/>
              </a:rPr>
              <a:t>Вторая </a:t>
            </a:r>
            <a:r>
              <a:rPr lang="ru-RU" sz="1000" dirty="0">
                <a:solidFill>
                  <a:srgbClr val="000000"/>
                </a:solidFill>
                <a:latin typeface="Times New Roman" pitchFamily="18" charset="0"/>
                <a:cs typeface="Times New Roman" pitchFamily="18" charset="0"/>
              </a:rPr>
              <a:t> младшая   группа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карточка  № 10</a:t>
            </a:r>
          </a:p>
          <a:p>
            <a:pPr algn="just" fontAlgn="auto">
              <a:spcBef>
                <a:spcPts val="0"/>
              </a:spcBef>
              <a:spcAft>
                <a:spcPts val="0"/>
              </a:spcAft>
              <a:defRPr/>
            </a:pPr>
            <a:r>
              <a:rPr lang="ru-RU" sz="1000" b="1" dirty="0">
                <a:solidFill>
                  <a:srgbClr val="000000"/>
                </a:solidFill>
                <a:latin typeface="Times New Roman" pitchFamily="18" charset="0"/>
                <a:cs typeface="Times New Roman" pitchFamily="18" charset="0"/>
              </a:rPr>
              <a:t>Подвижная игра  «Мыши в кладовой».</a:t>
            </a:r>
            <a:endParaRPr lang="ru-RU" sz="10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Цель:</a:t>
            </a:r>
            <a:r>
              <a:rPr lang="ru-RU" sz="1000" dirty="0">
                <a:solidFill>
                  <a:srgbClr val="000000"/>
                </a:solidFill>
                <a:latin typeface="Times New Roman" pitchFamily="18" charset="0"/>
                <a:cs typeface="Times New Roman" pitchFamily="18" charset="0"/>
              </a:rPr>
              <a:t> упражнять детей выполнять бег врассыпную, </a:t>
            </a:r>
            <a:r>
              <a:rPr lang="ru-RU" sz="1000" dirty="0" err="1">
                <a:solidFill>
                  <a:srgbClr val="000000"/>
                </a:solidFill>
                <a:latin typeface="Times New Roman" pitchFamily="18" charset="0"/>
                <a:cs typeface="Times New Roman" pitchFamily="18" charset="0"/>
              </a:rPr>
              <a:t>подлезание</a:t>
            </a:r>
            <a:r>
              <a:rPr lang="ru-RU" sz="1000" dirty="0">
                <a:solidFill>
                  <a:srgbClr val="000000"/>
                </a:solidFill>
                <a:latin typeface="Times New Roman" pitchFamily="18" charset="0"/>
                <a:cs typeface="Times New Roman" pitchFamily="18" charset="0"/>
              </a:rPr>
              <a:t> под шнур, не касаясь руками пола</a:t>
            </a: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Ход игры:</a:t>
            </a:r>
            <a:r>
              <a:rPr lang="ru-RU" sz="1000" dirty="0">
                <a:solidFill>
                  <a:srgbClr val="000000"/>
                </a:solidFill>
                <a:latin typeface="Times New Roman" pitchFamily="18" charset="0"/>
                <a:cs typeface="Times New Roman" pitchFamily="18" charset="0"/>
              </a:rPr>
              <a:t> Дети изображают мышей. Они стоят или сидят на стульях, скамейках на одной стороне площадки — мышки в норках. На противоположной стороне, на высоте 50—40 </a:t>
            </a:r>
            <a:r>
              <a:rPr lang="ru-RU" sz="1000" i="1" dirty="0">
                <a:solidFill>
                  <a:srgbClr val="000000"/>
                </a:solidFill>
                <a:latin typeface="Times New Roman" pitchFamily="18" charset="0"/>
                <a:cs typeface="Times New Roman" pitchFamily="18" charset="0"/>
              </a:rPr>
              <a:t>см </a:t>
            </a:r>
            <a:r>
              <a:rPr lang="ru-RU" sz="1000" dirty="0">
                <a:solidFill>
                  <a:srgbClr val="000000"/>
                </a:solidFill>
                <a:latin typeface="Times New Roman" pitchFamily="18" charset="0"/>
                <a:cs typeface="Times New Roman" pitchFamily="18" charset="0"/>
              </a:rPr>
              <a:t>натянута веревка, за ней кладовая. Сбоку от играющих сидит воспитатель, исполняющий роль кошки. Кошка засыпает. Мыши бегут в кладовую, нагибаются, подлезая под веревку (надо стараться наклониться пониже, чтобы не задеть её). В кладовой мыши присаживаются на корточки и грызут сухари. Кошка  просыпается, мяукает и бежит за мышами. Мыши убегают  в норки. (Кошка не ловит мышей, она только делает вид, что хочет поймать их). Затем кошка возвращается на место и засыпает, игра продолжается.</a:t>
            </a:r>
          </a:p>
          <a:p>
            <a:pPr algn="just" fontAlgn="auto">
              <a:spcBef>
                <a:spcPts val="0"/>
              </a:spcBef>
              <a:spcAft>
                <a:spcPts val="0"/>
              </a:spcAft>
              <a:defRPr/>
            </a:pPr>
            <a:r>
              <a:rPr lang="ru-RU" sz="1000" i="1" dirty="0" err="1">
                <a:solidFill>
                  <a:srgbClr val="000000"/>
                </a:solidFill>
                <a:latin typeface="Times New Roman" pitchFamily="18" charset="0"/>
                <a:cs typeface="Times New Roman" pitchFamily="18" charset="0"/>
              </a:rPr>
              <a:t>Л.И.Пензулаева</a:t>
            </a:r>
            <a:r>
              <a:rPr lang="ru-RU" sz="10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000" i="1" dirty="0">
                <a:solidFill>
                  <a:srgbClr val="000000"/>
                </a:solidFill>
                <a:latin typeface="Times New Roman" pitchFamily="18" charset="0"/>
                <a:cs typeface="Times New Roman" pitchFamily="18" charset="0"/>
              </a:rPr>
              <a:t>2013 </a:t>
            </a:r>
            <a:r>
              <a:rPr lang="ru-RU" sz="1000" i="1" dirty="0">
                <a:solidFill>
                  <a:srgbClr val="000000"/>
                </a:solidFill>
                <a:latin typeface="Times New Roman" pitchFamily="18" charset="0"/>
                <a:cs typeface="Times New Roman" pitchFamily="18" charset="0"/>
              </a:rPr>
              <a:t>г</a:t>
            </a: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endParaRPr lang="ru-RU" sz="1000" dirty="0">
              <a:latin typeface="Times New Roman" pitchFamily="18" charset="0"/>
              <a:cs typeface="Times New Roman" pitchFamily="18" charset="0"/>
            </a:endParaRPr>
          </a:p>
        </p:txBody>
      </p:sp>
      <p:sp>
        <p:nvSpPr>
          <p:cNvPr id="4" name="Прямоугольник 3"/>
          <p:cNvSpPr/>
          <p:nvPr/>
        </p:nvSpPr>
        <p:spPr>
          <a:xfrm>
            <a:off x="468313" y="3573463"/>
            <a:ext cx="4103687"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050" dirty="0">
              <a:solidFill>
                <a:srgbClr val="000000"/>
              </a:solidFill>
              <a:latin typeface="Times New Roman"/>
            </a:endParaRPr>
          </a:p>
          <a:p>
            <a:pPr fontAlgn="auto">
              <a:spcBef>
                <a:spcPts val="0"/>
              </a:spcBef>
              <a:spcAft>
                <a:spcPts val="0"/>
              </a:spcAft>
              <a:defRPr/>
            </a:pPr>
            <a:r>
              <a:rPr lang="ru-RU" sz="1050" dirty="0">
                <a:solidFill>
                  <a:srgbClr val="000000"/>
                </a:solidFill>
                <a:latin typeface="Times New Roman"/>
              </a:rPr>
              <a:t>Вторая </a:t>
            </a:r>
            <a:r>
              <a:rPr lang="ru-RU" sz="1050" dirty="0">
                <a:solidFill>
                  <a:srgbClr val="000000"/>
                </a:solidFill>
                <a:latin typeface="Times New Roman"/>
              </a:rPr>
              <a:t> младшая   группа                                   </a:t>
            </a:r>
            <a:r>
              <a:rPr lang="ru-RU" sz="1400" b="1" dirty="0">
                <a:solidFill>
                  <a:srgbClr val="000000"/>
                </a:solidFill>
                <a:latin typeface="Times New Roman"/>
              </a:rPr>
              <a:t> </a:t>
            </a:r>
            <a:r>
              <a:rPr lang="ru-RU" sz="1400" b="1" dirty="0">
                <a:solidFill>
                  <a:srgbClr val="000000"/>
                </a:solidFill>
                <a:latin typeface="Times New Roman"/>
              </a:rPr>
              <a:t>карточка  № 11</a:t>
            </a:r>
            <a:endParaRPr lang="ru-RU" sz="1400" b="1" dirty="0">
              <a:solidFill>
                <a:srgbClr val="000000"/>
              </a:solidFill>
              <a:latin typeface="Arial"/>
            </a:endParaRPr>
          </a:p>
          <a:p>
            <a:pPr algn="just" fontAlgn="auto">
              <a:spcBef>
                <a:spcPts val="0"/>
              </a:spcBef>
              <a:spcAft>
                <a:spcPts val="0"/>
              </a:spcAft>
              <a:defRPr/>
            </a:pPr>
            <a:r>
              <a:rPr lang="ru-RU" sz="1100" b="1" dirty="0">
                <a:solidFill>
                  <a:srgbClr val="000000"/>
                </a:solidFill>
                <a:latin typeface="Times New Roman"/>
              </a:rPr>
              <a:t>Подвижная игра  </a:t>
            </a:r>
            <a:r>
              <a:rPr lang="ru-RU" sz="1050" b="1" dirty="0">
                <a:solidFill>
                  <a:srgbClr val="000000"/>
                </a:solidFill>
                <a:latin typeface="Times New Roman"/>
              </a:rPr>
              <a:t>«По ровненькой дорожке»</a:t>
            </a:r>
            <a:r>
              <a:rPr lang="ru-RU" sz="1100" b="1" dirty="0">
                <a:solidFill>
                  <a:srgbClr val="000000"/>
                </a:solidFill>
                <a:latin typeface="Times New Roman"/>
              </a:rPr>
              <a:t>.</a:t>
            </a:r>
            <a:endParaRPr lang="ru-RU" sz="100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Цель:</a:t>
            </a:r>
            <a:r>
              <a:rPr lang="ru-RU" sz="1100" dirty="0">
                <a:solidFill>
                  <a:srgbClr val="000000"/>
                </a:solidFill>
                <a:latin typeface="Times New Roman"/>
              </a:rPr>
              <a:t> </a:t>
            </a:r>
            <a:r>
              <a:rPr lang="ru-RU" sz="1000" dirty="0">
                <a:solidFill>
                  <a:srgbClr val="000000"/>
                </a:solidFill>
                <a:latin typeface="Times New Roman"/>
              </a:rPr>
              <a:t>упражнять детей действовать в соответствии с текстом и ритмом стихотворения, выполнять прыжки на двух ногах с продвижением вперед, действовать совместно,  использовать всю площадь зала.</a:t>
            </a:r>
            <a:endParaRPr lang="ru-RU" sz="1000" dirty="0">
              <a:solidFill>
                <a:srgbClr val="000000"/>
              </a:solidFill>
              <a:latin typeface="Arial"/>
            </a:endParaRPr>
          </a:p>
          <a:p>
            <a:pPr fontAlgn="auto">
              <a:spcBef>
                <a:spcPts val="0"/>
              </a:spcBef>
              <a:spcAft>
                <a:spcPts val="0"/>
              </a:spcAft>
              <a:defRPr/>
            </a:pPr>
            <a:r>
              <a:rPr lang="ru-RU" sz="1050" i="1" dirty="0">
                <a:solidFill>
                  <a:srgbClr val="000000"/>
                </a:solidFill>
                <a:latin typeface="Times New Roman"/>
              </a:rPr>
              <a:t>Ход игры:</a:t>
            </a:r>
            <a:r>
              <a:rPr lang="ru-RU" sz="1000" dirty="0">
                <a:solidFill>
                  <a:srgbClr val="000000"/>
                </a:solidFill>
              </a:rPr>
              <a:t> </a:t>
            </a:r>
            <a:r>
              <a:rPr lang="ru-RU" sz="1000" dirty="0">
                <a:solidFill>
                  <a:srgbClr val="000000"/>
                </a:solidFill>
                <a:latin typeface="Times New Roman"/>
              </a:rPr>
              <a:t>Дети свободно группируются или строятся в колонну и идут гулять. Воспитатель ритмично, в определенном темпе произносит следующий текст:</a:t>
            </a:r>
            <a:endParaRPr lang="ru-RU" sz="1000" dirty="0">
              <a:solidFill>
                <a:srgbClr val="000000"/>
              </a:solidFill>
              <a:latin typeface="Arial"/>
            </a:endParaRPr>
          </a:p>
          <a:p>
            <a:pPr fontAlgn="auto">
              <a:spcBef>
                <a:spcPts val="0"/>
              </a:spcBef>
              <a:spcAft>
                <a:spcPts val="0"/>
              </a:spcAft>
              <a:defRPr/>
            </a:pPr>
            <a:r>
              <a:rPr lang="ru-RU" sz="1000" b="1" dirty="0">
                <a:solidFill>
                  <a:schemeClr val="accent2"/>
                </a:solidFill>
                <a:latin typeface="Times New Roman"/>
              </a:rPr>
              <a:t>По ровненькой дорожке, по ровненькой дорожке,</a:t>
            </a:r>
            <a:endParaRPr lang="ru-RU" sz="1000" b="1" dirty="0">
              <a:solidFill>
                <a:schemeClr val="accent2"/>
              </a:solidFill>
              <a:latin typeface="Arial"/>
            </a:endParaRPr>
          </a:p>
          <a:p>
            <a:pPr fontAlgn="auto">
              <a:spcBef>
                <a:spcPts val="0"/>
              </a:spcBef>
              <a:spcAft>
                <a:spcPts val="0"/>
              </a:spcAft>
              <a:defRPr/>
            </a:pPr>
            <a:r>
              <a:rPr lang="ru-RU" sz="1000" b="1" dirty="0">
                <a:solidFill>
                  <a:schemeClr val="accent2"/>
                </a:solidFill>
                <a:latin typeface="Times New Roman"/>
              </a:rPr>
              <a:t>Шагают наши ножки. Раз-два, раз-два,</a:t>
            </a:r>
            <a:endParaRPr lang="ru-RU" sz="1000" b="1" dirty="0">
              <a:solidFill>
                <a:schemeClr val="accent2"/>
              </a:solidFill>
              <a:latin typeface="Arial"/>
            </a:endParaRPr>
          </a:p>
          <a:p>
            <a:pPr fontAlgn="auto">
              <a:spcBef>
                <a:spcPts val="0"/>
              </a:spcBef>
              <a:spcAft>
                <a:spcPts val="0"/>
              </a:spcAft>
              <a:defRPr/>
            </a:pPr>
            <a:r>
              <a:rPr lang="ru-RU" sz="1000" b="1" dirty="0">
                <a:solidFill>
                  <a:schemeClr val="accent2"/>
                </a:solidFill>
                <a:latin typeface="Times New Roman"/>
              </a:rPr>
              <a:t>По камешкам, по камешкам, по камешкам, по </a:t>
            </a:r>
            <a:r>
              <a:rPr lang="ru-RU" sz="1000" b="1" dirty="0">
                <a:solidFill>
                  <a:schemeClr val="accent2"/>
                </a:solidFill>
                <a:latin typeface="Times New Roman"/>
              </a:rPr>
              <a:t>камешкам. В </a:t>
            </a:r>
            <a:r>
              <a:rPr lang="ru-RU" sz="1000" b="1" dirty="0">
                <a:solidFill>
                  <a:schemeClr val="accent2"/>
                </a:solidFill>
                <a:latin typeface="Times New Roman"/>
              </a:rPr>
              <a:t>яму - бух!</a:t>
            </a:r>
            <a:endParaRPr lang="ru-RU" sz="1000" b="1" dirty="0">
              <a:solidFill>
                <a:schemeClr val="accent2"/>
              </a:solidFill>
              <a:latin typeface="Arial"/>
            </a:endParaRPr>
          </a:p>
          <a:p>
            <a:pPr algn="just" fontAlgn="auto">
              <a:spcBef>
                <a:spcPts val="0"/>
              </a:spcBef>
              <a:spcAft>
                <a:spcPts val="0"/>
              </a:spcAft>
              <a:defRPr/>
            </a:pPr>
            <a:r>
              <a:rPr lang="ru-RU" sz="1000" b="1" dirty="0">
                <a:solidFill>
                  <a:schemeClr val="tx1"/>
                </a:solidFill>
                <a:latin typeface="Times New Roman"/>
              </a:rPr>
              <a:t>При словах </a:t>
            </a:r>
            <a:r>
              <a:rPr lang="ru-RU" sz="1000" b="1" dirty="0">
                <a:solidFill>
                  <a:schemeClr val="accent2"/>
                </a:solidFill>
                <a:latin typeface="Times New Roman"/>
              </a:rPr>
              <a:t>«По ровненькой дорожке» дети идут шагом. </a:t>
            </a:r>
            <a:r>
              <a:rPr lang="ru-RU" sz="1000" b="1" dirty="0">
                <a:solidFill>
                  <a:schemeClr val="tx1"/>
                </a:solidFill>
                <a:latin typeface="Times New Roman"/>
              </a:rPr>
              <a:t>Когда воспитатель говорит:</a:t>
            </a:r>
            <a:r>
              <a:rPr lang="ru-RU" sz="1000" b="1" dirty="0">
                <a:solidFill>
                  <a:schemeClr val="accent2"/>
                </a:solidFill>
                <a:latin typeface="Times New Roman"/>
              </a:rPr>
              <a:t> «По камешкам, по камешкам»,— </a:t>
            </a:r>
            <a:r>
              <a:rPr lang="ru-RU" sz="1000" b="1" dirty="0">
                <a:solidFill>
                  <a:schemeClr val="tx1"/>
                </a:solidFill>
                <a:latin typeface="Times New Roman"/>
              </a:rPr>
              <a:t>они прыгают на двух ногах, слегка продвигаясь вперед. На слова</a:t>
            </a:r>
            <a:r>
              <a:rPr lang="ru-RU" sz="1000" b="1" dirty="0">
                <a:solidFill>
                  <a:schemeClr val="accent2"/>
                </a:solidFill>
                <a:latin typeface="Times New Roman"/>
              </a:rPr>
              <a:t> «В яму — бух!» </a:t>
            </a:r>
            <a:r>
              <a:rPr lang="ru-RU" sz="1000" b="1" dirty="0">
                <a:solidFill>
                  <a:schemeClr val="tx1"/>
                </a:solidFill>
                <a:latin typeface="Times New Roman"/>
              </a:rPr>
              <a:t>присаживаются на корточки. </a:t>
            </a:r>
            <a:r>
              <a:rPr lang="ru-RU" sz="1000" b="1" dirty="0">
                <a:solidFill>
                  <a:schemeClr val="accent2"/>
                </a:solidFill>
                <a:latin typeface="Times New Roman"/>
              </a:rPr>
              <a:t>«Вылезли из ямы»,— </a:t>
            </a:r>
            <a:r>
              <a:rPr lang="ru-RU" sz="1000" b="1" dirty="0">
                <a:solidFill>
                  <a:srgbClr val="000000"/>
                </a:solidFill>
                <a:latin typeface="Times New Roman"/>
              </a:rPr>
              <a:t>говорит воспитатель, и дети поднимаются. Игра повторяется.</a:t>
            </a:r>
            <a:endParaRPr lang="ru-RU" sz="1000" b="1" dirty="0">
              <a:solidFill>
                <a:srgbClr val="000000"/>
              </a:solidFill>
              <a:latin typeface="Arial"/>
            </a:endParaRPr>
          </a:p>
          <a:p>
            <a:pPr algn="just" fontAlgn="auto">
              <a:spcBef>
                <a:spcPts val="0"/>
              </a:spcBef>
              <a:spcAft>
                <a:spcPts val="0"/>
              </a:spcAft>
              <a:defRPr/>
            </a:pPr>
            <a:r>
              <a:rPr lang="ru-RU" sz="800" i="1" dirty="0" err="1">
                <a:solidFill>
                  <a:srgbClr val="000000"/>
                </a:solidFill>
                <a:latin typeface="Times New Roman"/>
              </a:rPr>
              <a:t>Л.И.Пензулаева</a:t>
            </a:r>
            <a:r>
              <a:rPr lang="ru-RU" sz="800" i="1" dirty="0">
                <a:solidFill>
                  <a:srgbClr val="000000"/>
                </a:solidFill>
                <a:latin typeface="Times New Roman"/>
              </a:rPr>
              <a:t>  «Физкультурные занятия в детском саду» (вторая младшая группа), М., </a:t>
            </a:r>
            <a:r>
              <a:rPr lang="ru-RU" sz="800" i="1" dirty="0">
                <a:solidFill>
                  <a:srgbClr val="000000"/>
                </a:solidFill>
                <a:latin typeface="Times New Roman"/>
              </a:rPr>
              <a:t>2013 </a:t>
            </a:r>
            <a:r>
              <a:rPr lang="ru-RU" sz="800" i="1" dirty="0">
                <a:solidFill>
                  <a:srgbClr val="000000"/>
                </a:solidFill>
                <a:latin typeface="Times New Roman"/>
              </a:rPr>
              <a:t>г</a:t>
            </a:r>
            <a:endParaRPr lang="ru-RU" sz="1000" dirty="0">
              <a:solidFill>
                <a:srgbClr val="000000"/>
              </a:solidFill>
              <a:latin typeface="Arial"/>
            </a:endParaRPr>
          </a:p>
          <a:p>
            <a:pPr fontAlgn="auto">
              <a:spcBef>
                <a:spcPts val="0"/>
              </a:spcBef>
              <a:spcAft>
                <a:spcPts val="0"/>
              </a:spcAft>
              <a:defRPr/>
            </a:pPr>
            <a:r>
              <a:rPr lang="ru-RU" sz="1000" dirty="0"/>
              <a:t/>
            </a:r>
            <a:br>
              <a:rPr lang="ru-RU" sz="1000" dirty="0"/>
            </a:br>
            <a:endParaRPr lang="ru-RU" sz="1000" dirty="0">
              <a:latin typeface="Times New Roman" pitchFamily="18" charset="0"/>
              <a:cs typeface="Times New Roman" pitchFamily="18" charset="0"/>
            </a:endParaRPr>
          </a:p>
        </p:txBody>
      </p:sp>
      <p:sp>
        <p:nvSpPr>
          <p:cNvPr id="5" name="Прямоугольник 4"/>
          <p:cNvSpPr/>
          <p:nvPr/>
        </p:nvSpPr>
        <p:spPr>
          <a:xfrm>
            <a:off x="4816475" y="3573463"/>
            <a:ext cx="4175125"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000" dirty="0">
                <a:solidFill>
                  <a:srgbClr val="000000"/>
                </a:solidFill>
                <a:latin typeface="Times New Roman" pitchFamily="18" charset="0"/>
                <a:cs typeface="Times New Roman" pitchFamily="18" charset="0"/>
              </a:rPr>
              <a:t/>
            </a:r>
            <a:br>
              <a:rPr lang="ru-RU" sz="1000" dirty="0">
                <a:solidFill>
                  <a:srgbClr val="000000"/>
                </a:solidFill>
                <a:latin typeface="Times New Roman" pitchFamily="18" charset="0"/>
                <a:cs typeface="Times New Roman" pitchFamily="18" charset="0"/>
              </a:rPr>
            </a:br>
            <a:r>
              <a:rPr lang="ru-RU" sz="1000" dirty="0">
                <a:solidFill>
                  <a:srgbClr val="000000"/>
                </a:solidFill>
                <a:latin typeface="Times New Roman" pitchFamily="18" charset="0"/>
                <a:cs typeface="Times New Roman" pitchFamily="18" charset="0"/>
              </a:rPr>
              <a:t>Вторая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12</a:t>
            </a:r>
          </a:p>
          <a:p>
            <a:pPr algn="just" fontAlgn="auto">
              <a:spcBef>
                <a:spcPts val="0"/>
              </a:spcBef>
              <a:spcAft>
                <a:spcPts val="0"/>
              </a:spcAft>
              <a:defRPr/>
            </a:pPr>
            <a:r>
              <a:rPr lang="ru-RU" sz="1000" b="1" dirty="0">
                <a:solidFill>
                  <a:srgbClr val="000000"/>
                </a:solidFill>
                <a:latin typeface="Times New Roman" pitchFamily="18" charset="0"/>
                <a:cs typeface="Times New Roman" pitchFamily="18" charset="0"/>
              </a:rPr>
              <a:t>Подвижная игра  «Лягушки-</a:t>
            </a:r>
            <a:r>
              <a:rPr lang="ru-RU" sz="1000" b="1" dirty="0" err="1">
                <a:solidFill>
                  <a:srgbClr val="000000"/>
                </a:solidFill>
                <a:latin typeface="Times New Roman" pitchFamily="18" charset="0"/>
                <a:cs typeface="Times New Roman" pitchFamily="18" charset="0"/>
              </a:rPr>
              <a:t>попрыгушки</a:t>
            </a:r>
            <a:r>
              <a:rPr lang="ru-RU" sz="1000" b="1" dirty="0">
                <a:solidFill>
                  <a:srgbClr val="000000"/>
                </a:solidFill>
                <a:latin typeface="Times New Roman" pitchFamily="18" charset="0"/>
                <a:cs typeface="Times New Roman" pitchFamily="18" charset="0"/>
              </a:rPr>
              <a:t>».</a:t>
            </a:r>
            <a:endParaRPr lang="ru-RU" sz="10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Цель:</a:t>
            </a:r>
            <a:r>
              <a:rPr lang="ru-RU" sz="1000" dirty="0">
                <a:solidFill>
                  <a:srgbClr val="000000"/>
                </a:solidFill>
                <a:latin typeface="Times New Roman" pitchFamily="18" charset="0"/>
                <a:cs typeface="Times New Roman" pitchFamily="18" charset="0"/>
              </a:rPr>
              <a:t> упражнять детей выполнять прыжки на двух ногах с продвижением вперед, перепрыгивание  через лежащий на полу шнур.</a:t>
            </a: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Ход игры:</a:t>
            </a:r>
            <a:r>
              <a:rPr lang="ru-RU" sz="1000" dirty="0">
                <a:solidFill>
                  <a:srgbClr val="000000"/>
                </a:solidFill>
                <a:latin typeface="Times New Roman" pitchFamily="18" charset="0"/>
                <a:cs typeface="Times New Roman" pitchFamily="18" charset="0"/>
              </a:rPr>
              <a:t> На одной стороне зала на полу лежит шнур – это «болотце». Дети – «лягушки – </a:t>
            </a:r>
            <a:r>
              <a:rPr lang="ru-RU" sz="1000" dirty="0" err="1">
                <a:solidFill>
                  <a:srgbClr val="000000"/>
                </a:solidFill>
                <a:latin typeface="Times New Roman" pitchFamily="18" charset="0"/>
                <a:cs typeface="Times New Roman" pitchFamily="18" charset="0"/>
              </a:rPr>
              <a:t>попрыгушки</a:t>
            </a:r>
            <a:r>
              <a:rPr lang="ru-RU" sz="1000" dirty="0">
                <a:solidFill>
                  <a:srgbClr val="000000"/>
                </a:solidFill>
                <a:latin typeface="Times New Roman" pitchFamily="18" charset="0"/>
                <a:cs typeface="Times New Roman" pitchFamily="18" charset="0"/>
              </a:rPr>
              <a:t>» становятся на другой стороне зала в одну шеренгу на исходную линию. Воспитатель говорит</a:t>
            </a:r>
            <a:r>
              <a:rPr lang="ru-RU" sz="1000" b="1" dirty="0">
                <a:solidFill>
                  <a:schemeClr val="accent2"/>
                </a:solidFill>
                <a:latin typeface="Times New Roman" pitchFamily="18" charset="0"/>
                <a:cs typeface="Times New Roman" pitchFamily="18" charset="0"/>
              </a:rPr>
              <a:t>: Вот лягушки по дорожке скачут, вытянувши ножки, ква-ква, ква-ква-</a:t>
            </a:r>
            <a:r>
              <a:rPr lang="ru-RU" sz="1000" b="1" dirty="0" err="1">
                <a:solidFill>
                  <a:schemeClr val="accent2"/>
                </a:solidFill>
                <a:latin typeface="Times New Roman" pitchFamily="18" charset="0"/>
                <a:cs typeface="Times New Roman" pitchFamily="18" charset="0"/>
              </a:rPr>
              <a:t>ква</a:t>
            </a:r>
            <a:r>
              <a:rPr lang="ru-RU" sz="1000" b="1" dirty="0">
                <a:solidFill>
                  <a:schemeClr val="accent2"/>
                </a:solidFill>
                <a:latin typeface="Times New Roman" pitchFamily="18" charset="0"/>
                <a:cs typeface="Times New Roman" pitchFamily="18" charset="0"/>
              </a:rPr>
              <a:t>,  скачут вытянувши ножки.</a:t>
            </a:r>
          </a:p>
          <a:p>
            <a:pPr algn="just" fontAlgn="auto">
              <a:spcBef>
                <a:spcPts val="0"/>
              </a:spcBef>
              <a:spcAft>
                <a:spcPts val="0"/>
              </a:spcAft>
              <a:defRPr/>
            </a:pPr>
            <a:r>
              <a:rPr lang="ru-RU" sz="1000" dirty="0">
                <a:solidFill>
                  <a:srgbClr val="000000"/>
                </a:solidFill>
                <a:latin typeface="Times New Roman" pitchFamily="18" charset="0"/>
                <a:cs typeface="Times New Roman" pitchFamily="18" charset="0"/>
              </a:rPr>
              <a:t>В соответствии с ритмом стихотворения дети выполняют прыжки на двух ногах, продвигаясь вперед (примерно 16 прыжков) до «болотца» и прыгают через шнур, произнося</a:t>
            </a:r>
            <a:r>
              <a:rPr lang="ru-RU" sz="1000" b="1" dirty="0">
                <a:solidFill>
                  <a:schemeClr val="accent2"/>
                </a:solidFill>
                <a:latin typeface="Times New Roman" pitchFamily="18" charset="0"/>
                <a:cs typeface="Times New Roman" pitchFamily="18" charset="0"/>
              </a:rPr>
              <a:t>: «Плюх!». </a:t>
            </a:r>
            <a:r>
              <a:rPr lang="ru-RU" sz="1000" dirty="0">
                <a:solidFill>
                  <a:srgbClr val="000000"/>
                </a:solidFill>
                <a:latin typeface="Times New Roman" pitchFamily="18" charset="0"/>
                <a:cs typeface="Times New Roman" pitchFamily="18" charset="0"/>
              </a:rPr>
              <a:t>После паузы игровое упражнение повторяется. Если группа детей большая, то построение производится в две шеренги и во избежание травм расстояние между шеренгами составляет примерно 1,5 – 2м. Дети второй шеренги вступают в игру чуть позже и только по сигналу воспитателя.</a:t>
            </a:r>
          </a:p>
          <a:p>
            <a:pPr algn="just" fontAlgn="auto">
              <a:spcBef>
                <a:spcPts val="0"/>
              </a:spcBef>
              <a:spcAft>
                <a:spcPts val="0"/>
              </a:spcAft>
              <a:defRPr/>
            </a:pPr>
            <a:r>
              <a:rPr lang="ru-RU" sz="1000" i="1" dirty="0" err="1">
                <a:solidFill>
                  <a:srgbClr val="000000"/>
                </a:solidFill>
                <a:latin typeface="Times New Roman" pitchFamily="18" charset="0"/>
                <a:cs typeface="Times New Roman" pitchFamily="18" charset="0"/>
              </a:rPr>
              <a:t>Л.И.Пензулаева</a:t>
            </a:r>
            <a:r>
              <a:rPr lang="ru-RU" sz="10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000" i="1" dirty="0">
                <a:solidFill>
                  <a:srgbClr val="000000"/>
                </a:solidFill>
                <a:latin typeface="Times New Roman" pitchFamily="18" charset="0"/>
                <a:cs typeface="Times New Roman" pitchFamily="18" charset="0"/>
              </a:rPr>
              <a:t>2013г</a:t>
            </a:r>
            <a:endParaRPr lang="ru-RU" sz="1000" dirty="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476250"/>
            <a:ext cx="4103687"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05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50" dirty="0">
                <a:solidFill>
                  <a:srgbClr val="000000"/>
                </a:solidFill>
                <a:latin typeface="Times New Roman" pitchFamily="18" charset="0"/>
                <a:cs typeface="Times New Roman" pitchFamily="18" charset="0"/>
              </a:rPr>
              <a:t>Вторая </a:t>
            </a:r>
            <a:r>
              <a:rPr lang="ru-RU" sz="1050" dirty="0">
                <a:solidFill>
                  <a:srgbClr val="000000"/>
                </a:solidFill>
                <a:latin typeface="Times New Roman" pitchFamily="18" charset="0"/>
                <a:cs typeface="Times New Roman" pitchFamily="18" charset="0"/>
              </a:rPr>
              <a:t>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13</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50" b="1" dirty="0">
                <a:solidFill>
                  <a:srgbClr val="000000"/>
                </a:solidFill>
                <a:latin typeface="Times New Roman" pitchFamily="18" charset="0"/>
                <a:cs typeface="Times New Roman" pitchFamily="18" charset="0"/>
              </a:rPr>
              <a:t>Подвижная игра  «Коршун и птенчики».</a:t>
            </a:r>
            <a:endParaRPr lang="ru-RU" sz="105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50" i="1" dirty="0">
                <a:solidFill>
                  <a:srgbClr val="000000"/>
                </a:solidFill>
                <a:latin typeface="Times New Roman" pitchFamily="18" charset="0"/>
                <a:cs typeface="Times New Roman" pitchFamily="18" charset="0"/>
              </a:rPr>
              <a:t>Цель:</a:t>
            </a:r>
            <a:r>
              <a:rPr lang="ru-RU" sz="1050" dirty="0">
                <a:solidFill>
                  <a:srgbClr val="000000"/>
                </a:solidFill>
                <a:latin typeface="Times New Roman" pitchFamily="18" charset="0"/>
                <a:cs typeface="Times New Roman" pitchFamily="18" charset="0"/>
              </a:rPr>
              <a:t> упражнять детей действовать по сигналу педагога, выполнять  ходьбу, бег врассыпную,  прыжки с высоты 15–20 см, использовать всю площадь зала.</a:t>
            </a:r>
          </a:p>
          <a:p>
            <a:pPr algn="just" fontAlgn="auto">
              <a:spcBef>
                <a:spcPts val="0"/>
              </a:spcBef>
              <a:spcAft>
                <a:spcPts val="0"/>
              </a:spcAft>
              <a:defRPr/>
            </a:pPr>
            <a:r>
              <a:rPr lang="ru-RU" sz="1050" i="1" dirty="0">
                <a:solidFill>
                  <a:srgbClr val="000000"/>
                </a:solidFill>
                <a:latin typeface="Times New Roman" pitchFamily="18" charset="0"/>
                <a:cs typeface="Times New Roman" pitchFamily="18" charset="0"/>
              </a:rPr>
              <a:t>Ход игры:</a:t>
            </a:r>
            <a:r>
              <a:rPr lang="ru-RU" sz="1050" dirty="0">
                <a:solidFill>
                  <a:srgbClr val="000000"/>
                </a:solidFill>
                <a:latin typeface="Times New Roman" pitchFamily="18" charset="0"/>
                <a:cs typeface="Times New Roman" pitchFamily="18" charset="0"/>
              </a:rPr>
              <a:t> Дети – «птенчики» сидят в «гнездышках» (на гимнастических скамейках или стульчиках). Ведущий – «коршун» располагается на дереве (стуле) на некотором расстоянии от них. Воспитатель предлагает «птенчикам» полетать, поклевать зернышек. Дети выполняют ходьбу врассыпную, не задевая друг друга, затем бег. По сигналу</a:t>
            </a:r>
            <a:r>
              <a:rPr lang="ru-RU" sz="1050" b="1" dirty="0">
                <a:solidFill>
                  <a:schemeClr val="accent2"/>
                </a:solidFill>
                <a:latin typeface="Times New Roman" pitchFamily="18" charset="0"/>
                <a:cs typeface="Times New Roman" pitchFamily="18" charset="0"/>
              </a:rPr>
              <a:t>: «Коршун!» </a:t>
            </a:r>
            <a:r>
              <a:rPr lang="ru-RU" sz="1050" dirty="0">
                <a:solidFill>
                  <a:srgbClr val="000000"/>
                </a:solidFill>
                <a:latin typeface="Times New Roman" pitchFamily="18" charset="0"/>
                <a:cs typeface="Times New Roman" pitchFamily="18" charset="0"/>
              </a:rPr>
              <a:t>- птенчики быстро возвращаются в свои «гнездышки» (можно занимать любое свободное место), а «коршун» старается поймать кого-либо из них.</a:t>
            </a:r>
          </a:p>
          <a:p>
            <a:pPr algn="just" fontAlgn="auto">
              <a:spcBef>
                <a:spcPts val="0"/>
              </a:spcBef>
              <a:spcAft>
                <a:spcPts val="0"/>
              </a:spcAft>
              <a:defRPr/>
            </a:pPr>
            <a:r>
              <a:rPr lang="ru-RU" sz="1050" i="1" dirty="0" err="1">
                <a:solidFill>
                  <a:srgbClr val="000000"/>
                </a:solidFill>
                <a:latin typeface="Times New Roman" pitchFamily="18" charset="0"/>
                <a:cs typeface="Times New Roman" pitchFamily="18" charset="0"/>
              </a:rPr>
              <a:t>Л.И.Пензулаева</a:t>
            </a:r>
            <a:r>
              <a:rPr lang="ru-RU" sz="105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050" i="1" dirty="0">
                <a:solidFill>
                  <a:srgbClr val="000000"/>
                </a:solidFill>
                <a:latin typeface="Times New Roman" pitchFamily="18" charset="0"/>
                <a:cs typeface="Times New Roman" pitchFamily="18" charset="0"/>
              </a:rPr>
              <a:t>2013 </a:t>
            </a:r>
            <a:r>
              <a:rPr lang="ru-RU" sz="1050" i="1" dirty="0">
                <a:solidFill>
                  <a:srgbClr val="000000"/>
                </a:solidFill>
                <a:latin typeface="Times New Roman" pitchFamily="18" charset="0"/>
                <a:cs typeface="Times New Roman" pitchFamily="18" charset="0"/>
              </a:rPr>
              <a:t>г</a:t>
            </a:r>
            <a:endParaRPr lang="ru-RU" sz="105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50" dirty="0">
                <a:latin typeface="Times New Roman" pitchFamily="18" charset="0"/>
                <a:cs typeface="Times New Roman" pitchFamily="18" charset="0"/>
              </a:rPr>
              <a:t/>
            </a:r>
            <a:br>
              <a:rPr lang="ru-RU" sz="1050" dirty="0">
                <a:latin typeface="Times New Roman" pitchFamily="18" charset="0"/>
                <a:cs typeface="Times New Roman" pitchFamily="18" charset="0"/>
              </a:rPr>
            </a:br>
            <a:endParaRPr lang="ru-RU" sz="1050" dirty="0">
              <a:latin typeface="Times New Roman" pitchFamily="18" charset="0"/>
              <a:cs typeface="Times New Roman" pitchFamily="18" charset="0"/>
            </a:endParaRPr>
          </a:p>
        </p:txBody>
      </p:sp>
      <p:sp>
        <p:nvSpPr>
          <p:cNvPr id="3" name="Прямоугольник 2"/>
          <p:cNvSpPr/>
          <p:nvPr/>
        </p:nvSpPr>
        <p:spPr>
          <a:xfrm>
            <a:off x="4787900" y="476250"/>
            <a:ext cx="4176713"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a:rPr>
              <a:t>Вторая  младшая   группа                               </a:t>
            </a:r>
            <a:r>
              <a:rPr lang="ru-RU" sz="1400" b="1" dirty="0">
                <a:solidFill>
                  <a:srgbClr val="000000"/>
                </a:solidFill>
                <a:latin typeface="Times New Roman"/>
              </a:rPr>
              <a:t> </a:t>
            </a:r>
            <a:r>
              <a:rPr lang="ru-RU" sz="1400" b="1" dirty="0">
                <a:solidFill>
                  <a:srgbClr val="000000"/>
                </a:solidFill>
                <a:latin typeface="Times New Roman"/>
              </a:rPr>
              <a:t> карточка  № </a:t>
            </a:r>
            <a:r>
              <a:rPr lang="ru-RU" sz="1400" b="1" dirty="0">
                <a:solidFill>
                  <a:srgbClr val="000000"/>
                </a:solidFill>
                <a:latin typeface="Times New Roman"/>
              </a:rPr>
              <a:t>14</a:t>
            </a:r>
          </a:p>
          <a:p>
            <a:pPr fontAlgn="auto">
              <a:spcBef>
                <a:spcPts val="0"/>
              </a:spcBef>
              <a:spcAft>
                <a:spcPts val="0"/>
              </a:spcAft>
              <a:defRPr/>
            </a:pPr>
            <a:endParaRPr lang="ru-RU" sz="1400" b="1" dirty="0">
              <a:solidFill>
                <a:srgbClr val="000000"/>
              </a:solidFill>
              <a:latin typeface="Arial"/>
            </a:endParaRPr>
          </a:p>
          <a:p>
            <a:pPr algn="just" fontAlgn="auto">
              <a:spcBef>
                <a:spcPts val="0"/>
              </a:spcBef>
              <a:spcAft>
                <a:spcPts val="0"/>
              </a:spcAft>
              <a:defRPr/>
            </a:pPr>
            <a:r>
              <a:rPr lang="ru-RU" sz="1200" b="1" dirty="0">
                <a:solidFill>
                  <a:srgbClr val="000000"/>
                </a:solidFill>
                <a:latin typeface="Times New Roman"/>
              </a:rPr>
              <a:t>Подвижная игра  </a:t>
            </a:r>
            <a:r>
              <a:rPr lang="ru-RU" sz="1100" b="1" dirty="0">
                <a:solidFill>
                  <a:srgbClr val="000000"/>
                </a:solidFill>
                <a:latin typeface="Times New Roman"/>
              </a:rPr>
              <a:t>«Птица и птенчики» (1 вариант)</a:t>
            </a:r>
            <a:r>
              <a:rPr lang="ru-RU" sz="1200" b="1" dirty="0">
                <a:solidFill>
                  <a:srgbClr val="000000"/>
                </a:solidFill>
                <a:latin typeface="Times New Roman"/>
              </a:rPr>
              <a:t>.</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детей действовать по сигналу, выполнять бег и ходьбу врассыпную, использовать всю площадь зала.</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«Я буду птица, а вы – птенчики, - говорит воспитатель и предлагает детям посмотреть на большой круг (из шнура) – это наше гнездо и приглашает птенчиков в него. Дети входят в круг и присаживаются на корточки. </a:t>
            </a:r>
            <a:r>
              <a:rPr lang="ru-RU" sz="1100" b="1" dirty="0">
                <a:solidFill>
                  <a:schemeClr val="accent2"/>
                </a:solidFill>
                <a:latin typeface="Times New Roman"/>
              </a:rPr>
              <a:t>«Полетели, полетели птенчики зернышки искать», </a:t>
            </a:r>
            <a:r>
              <a:rPr lang="ru-RU" sz="1100" dirty="0">
                <a:solidFill>
                  <a:srgbClr val="000000"/>
                </a:solidFill>
                <a:latin typeface="Times New Roman"/>
              </a:rPr>
              <a:t>- говорит воспитатель. Птенчики вылетают из гнезда. «Птица – мама» летает вместе с птенцами по всему залу. По сигналу</a:t>
            </a:r>
            <a:r>
              <a:rPr lang="ru-RU" sz="1100" b="1" dirty="0">
                <a:solidFill>
                  <a:schemeClr val="accent2"/>
                </a:solidFill>
                <a:latin typeface="Times New Roman"/>
              </a:rPr>
              <a:t>: «Полетели домой, в гнездо!» </a:t>
            </a:r>
            <a:r>
              <a:rPr lang="ru-RU" sz="1100" dirty="0">
                <a:solidFill>
                  <a:srgbClr val="000000"/>
                </a:solidFill>
                <a:latin typeface="Times New Roman"/>
              </a:rPr>
              <a:t>- все дети бегут в круг.</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2013г</a:t>
            </a:r>
            <a:endParaRPr lang="ru-RU" sz="1050" dirty="0">
              <a:solidFill>
                <a:srgbClr val="000000"/>
              </a:solidFill>
              <a:latin typeface="Arial"/>
            </a:endParaRPr>
          </a:p>
          <a:p>
            <a:pPr fontAlgn="auto">
              <a:spcBef>
                <a:spcPts val="0"/>
              </a:spcBef>
              <a:spcAft>
                <a:spcPts val="0"/>
              </a:spcAft>
              <a:defRPr/>
            </a:pPr>
            <a:r>
              <a:rPr lang="ru-RU" sz="1100" dirty="0"/>
              <a:t/>
            </a:r>
            <a:br>
              <a:rPr lang="ru-RU" sz="1100" dirty="0"/>
            </a:br>
            <a:endParaRPr lang="ru-RU" sz="1100" dirty="0">
              <a:latin typeface="Times New Roman" pitchFamily="18" charset="0"/>
              <a:cs typeface="Times New Roman" pitchFamily="18" charset="0"/>
            </a:endParaRPr>
          </a:p>
        </p:txBody>
      </p:sp>
      <p:sp>
        <p:nvSpPr>
          <p:cNvPr id="4" name="Прямоугольник 3"/>
          <p:cNvSpPr/>
          <p:nvPr/>
        </p:nvSpPr>
        <p:spPr>
          <a:xfrm>
            <a:off x="468313" y="3573463"/>
            <a:ext cx="4103687"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dirty="0">
                <a:solidFill>
                  <a:srgbClr val="000000"/>
                </a:solidFill>
                <a:latin typeface="Times New Roman"/>
              </a:rPr>
              <a:t>Младшая  группа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карточка  № </a:t>
            </a:r>
            <a:r>
              <a:rPr lang="ru-RU" sz="1400" b="1" dirty="0">
                <a:solidFill>
                  <a:srgbClr val="000000"/>
                </a:solidFill>
                <a:latin typeface="Times New Roman" pitchFamily="18" charset="0"/>
                <a:cs typeface="Times New Roman" pitchFamily="18" charset="0"/>
              </a:rPr>
              <a:t>15</a:t>
            </a:r>
          </a:p>
          <a:p>
            <a:pPr algn="ct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a:rPr>
              <a:t>Подвижная игра  </a:t>
            </a:r>
            <a:r>
              <a:rPr lang="ru-RU" sz="1100" b="1" dirty="0">
                <a:solidFill>
                  <a:srgbClr val="000000"/>
                </a:solidFill>
                <a:latin typeface="Times New Roman"/>
              </a:rPr>
              <a:t>«Коршун и цыплята»</a:t>
            </a:r>
            <a:r>
              <a:rPr lang="ru-RU" sz="1200" b="1" dirty="0">
                <a:solidFill>
                  <a:srgbClr val="000000"/>
                </a:solidFill>
                <a:latin typeface="Times New Roman"/>
              </a:rPr>
              <a:t>.</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a:t>
            </a:r>
            <a:r>
              <a:rPr lang="ru-RU" sz="1050" dirty="0">
                <a:solidFill>
                  <a:srgbClr val="000000"/>
                </a:solidFill>
                <a:latin typeface="Times New Roman"/>
              </a:rPr>
              <a:t>упражнять детей действовать по сигналу педагога, выполнять  ходьбу, бег врассыпную; использовать всю площадь зала.</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С одной стороны зала расположен шнур – за ним располагаются «цыплята» - это их «домик». Сбоку домика на стуле располагается «коршун» - водящий, которого назначает воспитатель. Дети – «цыплята» бегают по залу – «двору», присаживаются – «собирают зернышки, помахивают «крылышками». По сигналу воспитателя</a:t>
            </a:r>
            <a:r>
              <a:rPr lang="ru-RU" sz="1100" b="1" dirty="0">
                <a:solidFill>
                  <a:schemeClr val="accent2"/>
                </a:solidFill>
                <a:latin typeface="Times New Roman"/>
              </a:rPr>
              <a:t>: «Коршун, летит!» - цыплята» </a:t>
            </a:r>
            <a:r>
              <a:rPr lang="ru-RU" sz="1100" dirty="0">
                <a:solidFill>
                  <a:srgbClr val="000000"/>
                </a:solidFill>
                <a:latin typeface="Times New Roman"/>
              </a:rPr>
              <a:t>убегают в «домик» (за шнур), а «коршун» пытается их поймать (дотронуться). При повторении игры роль коршуна выполняет другой ребенок (но не из числа пойманных).</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2013г</a:t>
            </a:r>
            <a:endParaRPr lang="ru-RU" sz="1050" dirty="0">
              <a:solidFill>
                <a:srgbClr val="000000"/>
              </a:solidFill>
              <a:latin typeface="Arial"/>
            </a:endParaRPr>
          </a:p>
        </p:txBody>
      </p:sp>
      <p:sp>
        <p:nvSpPr>
          <p:cNvPr id="5" name="Прямоугольник 4"/>
          <p:cNvSpPr/>
          <p:nvPr/>
        </p:nvSpPr>
        <p:spPr>
          <a:xfrm>
            <a:off x="4816475" y="3573463"/>
            <a:ext cx="4175125"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200" dirty="0">
              <a:solidFill>
                <a:srgbClr val="000000"/>
              </a:solidFill>
              <a:latin typeface="Times New Roman"/>
            </a:endParaRPr>
          </a:p>
          <a:p>
            <a:pPr algn="ctr" fontAlgn="auto">
              <a:spcBef>
                <a:spcPts val="0"/>
              </a:spcBef>
              <a:spcAft>
                <a:spcPts val="0"/>
              </a:spcAft>
              <a:defRPr/>
            </a:pPr>
            <a:endParaRPr lang="ru-RU" sz="1200" dirty="0">
              <a:solidFill>
                <a:srgbClr val="000000"/>
              </a:solidFill>
              <a:latin typeface="Times New Roman"/>
            </a:endParaRPr>
          </a:p>
          <a:p>
            <a:pPr algn="ctr" fontAlgn="auto">
              <a:spcBef>
                <a:spcPts val="0"/>
              </a:spcBef>
              <a:spcAft>
                <a:spcPts val="0"/>
              </a:spcAft>
              <a:defRPr/>
            </a:pPr>
            <a:r>
              <a:rPr lang="ru-RU" sz="1200" dirty="0">
                <a:solidFill>
                  <a:srgbClr val="000000"/>
                </a:solidFill>
                <a:latin typeface="Times New Roman"/>
              </a:rPr>
              <a:t>Вторая </a:t>
            </a:r>
            <a:r>
              <a:rPr lang="ru-RU" sz="1200" dirty="0">
                <a:solidFill>
                  <a:srgbClr val="000000"/>
                </a:solidFill>
                <a:latin typeface="Times New Roman"/>
              </a:rPr>
              <a:t> младшая   группа                   </a:t>
            </a:r>
            <a:r>
              <a:rPr lang="ru-RU" sz="1200" dirty="0">
                <a:solidFill>
                  <a:srgbClr val="000000"/>
                </a:solidFill>
                <a:latin typeface="Times New Roman"/>
              </a:rPr>
              <a:t>  </a:t>
            </a:r>
            <a:r>
              <a:rPr lang="ru-RU" sz="1400" b="1" dirty="0">
                <a:solidFill>
                  <a:srgbClr val="000000"/>
                </a:solidFill>
                <a:latin typeface="Times New Roman"/>
              </a:rPr>
              <a:t>карточка№16</a:t>
            </a:r>
            <a:r>
              <a:rPr lang="ru-RU" sz="1400" b="1" dirty="0">
                <a:solidFill>
                  <a:srgbClr val="000000"/>
                </a:solidFill>
                <a:latin typeface="Times New Roman"/>
              </a:rPr>
              <a:t>    </a:t>
            </a:r>
            <a:endParaRPr lang="ru-RU" sz="1400" b="1" dirty="0">
              <a:solidFill>
                <a:srgbClr val="000000"/>
              </a:solidFill>
              <a:latin typeface="Times New Roman"/>
            </a:endParaRPr>
          </a:p>
          <a:p>
            <a:pPr algn="ctr" fontAlgn="auto">
              <a:spcBef>
                <a:spcPts val="0"/>
              </a:spcBef>
              <a:spcAft>
                <a:spcPts val="0"/>
              </a:spcAft>
              <a:defRPr/>
            </a:pPr>
            <a:r>
              <a:rPr lang="ru-RU" sz="1300" b="1" dirty="0">
                <a:solidFill>
                  <a:srgbClr val="000000"/>
                </a:solidFill>
                <a:latin typeface="Times New Roman"/>
              </a:rPr>
              <a:t>Подвижная </a:t>
            </a:r>
            <a:r>
              <a:rPr lang="ru-RU" sz="1300" b="1" dirty="0">
                <a:solidFill>
                  <a:srgbClr val="000000"/>
                </a:solidFill>
                <a:latin typeface="Times New Roman"/>
              </a:rPr>
              <a:t>игра  </a:t>
            </a:r>
            <a:r>
              <a:rPr lang="ru-RU" sz="1200" b="1" dirty="0">
                <a:solidFill>
                  <a:srgbClr val="000000"/>
                </a:solidFill>
                <a:latin typeface="Times New Roman"/>
              </a:rPr>
              <a:t>«Найди свой цвет» (1 вариант)</a:t>
            </a:r>
            <a:r>
              <a:rPr lang="ru-RU" sz="1300" b="1" dirty="0">
                <a:solidFill>
                  <a:srgbClr val="000000"/>
                </a:solidFill>
                <a:latin typeface="Times New Roman"/>
              </a:rPr>
              <a:t>.</a:t>
            </a:r>
            <a:endParaRPr lang="ru-RU" sz="1100" dirty="0">
              <a:solidFill>
                <a:srgbClr val="000000"/>
              </a:solidFill>
              <a:latin typeface="Arial"/>
            </a:endParaRPr>
          </a:p>
          <a:p>
            <a:pPr algn="just" fontAlgn="auto">
              <a:spcBef>
                <a:spcPts val="0"/>
              </a:spcBef>
              <a:spcAft>
                <a:spcPts val="0"/>
              </a:spcAft>
              <a:defRPr/>
            </a:pPr>
            <a:r>
              <a:rPr lang="ru-RU" sz="1300" i="1" dirty="0">
                <a:solidFill>
                  <a:srgbClr val="000000"/>
                </a:solidFill>
                <a:latin typeface="Times New Roman"/>
              </a:rPr>
              <a:t>Цель:</a:t>
            </a:r>
            <a:r>
              <a:rPr lang="ru-RU" sz="1300" dirty="0">
                <a:solidFill>
                  <a:srgbClr val="000000"/>
                </a:solidFill>
                <a:latin typeface="Times New Roman"/>
              </a:rPr>
              <a:t> упражнять детей действовать по сигналу, ориентироваться по цвету,  выполнять  </a:t>
            </a:r>
            <a:r>
              <a:rPr lang="ru-RU" sz="1200" dirty="0">
                <a:solidFill>
                  <a:srgbClr val="000000"/>
                </a:solidFill>
                <a:latin typeface="Times New Roman"/>
              </a:rPr>
              <a:t>ходьбу, бег </a:t>
            </a:r>
            <a:r>
              <a:rPr lang="ru-RU" sz="1200" dirty="0" err="1">
                <a:solidFill>
                  <a:srgbClr val="000000"/>
                </a:solidFill>
                <a:latin typeface="Times New Roman"/>
              </a:rPr>
              <a:t>врассыпную,</a:t>
            </a:r>
            <a:r>
              <a:rPr lang="ru-RU" sz="1300" dirty="0" err="1">
                <a:solidFill>
                  <a:srgbClr val="000000"/>
                </a:solidFill>
                <a:latin typeface="Times New Roman"/>
              </a:rPr>
              <a:t>использовать</a:t>
            </a:r>
            <a:r>
              <a:rPr lang="ru-RU" sz="1300" dirty="0">
                <a:solidFill>
                  <a:srgbClr val="000000"/>
                </a:solidFill>
                <a:latin typeface="Times New Roman"/>
              </a:rPr>
              <a:t> всю площадь зала.</a:t>
            </a:r>
            <a:endParaRPr lang="ru-RU" sz="110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Ход игры:</a:t>
            </a:r>
            <a:r>
              <a:rPr lang="ru-RU" sz="1200" dirty="0">
                <a:solidFill>
                  <a:srgbClr val="000000"/>
                </a:solidFill>
                <a:latin typeface="Times New Roman"/>
              </a:rPr>
              <a:t> В трех  местах площадки положены обручи (5 см), в них стоят кубики (кегли) разных цветов. Дети делятся на три группы, и каждая группа занимает место вокруг кубика определенного цвета. Воспитатель предлагает запомнить цвет своего кубика, затем по сигналу дети разбегаются по всему залу. На сигнал</a:t>
            </a:r>
            <a:r>
              <a:rPr lang="ru-RU" sz="1200" b="1" dirty="0">
                <a:solidFill>
                  <a:schemeClr val="accent2"/>
                </a:solidFill>
                <a:latin typeface="Times New Roman"/>
              </a:rPr>
              <a:t>: «Найди свой цвет!» </a:t>
            </a:r>
            <a:r>
              <a:rPr lang="ru-RU" sz="1200" dirty="0">
                <a:solidFill>
                  <a:srgbClr val="000000"/>
                </a:solidFill>
                <a:latin typeface="Times New Roman"/>
              </a:rPr>
              <a:t>- дети стараются занять место около обруча, в котором кубик того же цвета, вокруг которого они занимали место первоначально.</a:t>
            </a:r>
            <a:endParaRPr lang="ru-RU" sz="1100" dirty="0">
              <a:solidFill>
                <a:srgbClr val="000000"/>
              </a:solidFill>
              <a:latin typeface="Arial"/>
            </a:endParaRPr>
          </a:p>
          <a:p>
            <a:pPr algn="just" fontAlgn="auto">
              <a:spcBef>
                <a:spcPts val="0"/>
              </a:spcBef>
              <a:spcAft>
                <a:spcPts val="0"/>
              </a:spcAft>
              <a:defRPr/>
            </a:pPr>
            <a:r>
              <a:rPr lang="ru-RU" sz="1000" i="1" dirty="0" err="1">
                <a:solidFill>
                  <a:srgbClr val="000000"/>
                </a:solidFill>
                <a:latin typeface="Times New Roman"/>
              </a:rPr>
              <a:t>Л.И.Пензулаева</a:t>
            </a:r>
            <a:r>
              <a:rPr lang="ru-RU" sz="1000" i="1" dirty="0">
                <a:solidFill>
                  <a:srgbClr val="000000"/>
                </a:solidFill>
                <a:latin typeface="Times New Roman"/>
              </a:rPr>
              <a:t>  «Физкультурные занятия в детском саду» (вторая младшая группа), М., </a:t>
            </a:r>
            <a:r>
              <a:rPr lang="ru-RU" sz="1000" i="1" dirty="0">
                <a:solidFill>
                  <a:srgbClr val="000000"/>
                </a:solidFill>
                <a:latin typeface="Times New Roman"/>
              </a:rPr>
              <a:t>2013 </a:t>
            </a:r>
            <a:r>
              <a:rPr lang="ru-RU" sz="1000" i="1" dirty="0">
                <a:solidFill>
                  <a:srgbClr val="000000"/>
                </a:solidFill>
                <a:latin typeface="Times New Roman"/>
              </a:rPr>
              <a:t>г</a:t>
            </a:r>
            <a:endParaRPr lang="ru-RU" sz="1100" dirty="0">
              <a:solidFill>
                <a:srgbClr val="000000"/>
              </a:solidFill>
              <a:latin typeface="Arial"/>
            </a:endParaRPr>
          </a:p>
          <a:p>
            <a:pPr fontAlgn="auto">
              <a:spcBef>
                <a:spcPts val="0"/>
              </a:spcBef>
              <a:spcAft>
                <a:spcPts val="0"/>
              </a:spcAft>
              <a:defRPr/>
            </a:pPr>
            <a:r>
              <a:rPr lang="ru-RU" sz="1200" dirty="0"/>
              <a:t/>
            </a:r>
            <a:br>
              <a:rPr lang="ru-RU" sz="1200" dirty="0"/>
            </a:b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476250"/>
            <a:ext cx="4103687"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00" dirty="0">
                <a:solidFill>
                  <a:srgbClr val="000000"/>
                </a:solidFill>
                <a:latin typeface="Times New Roman" pitchFamily="18" charset="0"/>
                <a:cs typeface="Times New Roman" pitchFamily="18" charset="0"/>
              </a:rPr>
              <a:t>Вторая </a:t>
            </a:r>
            <a:r>
              <a:rPr lang="ru-RU" sz="1000" dirty="0">
                <a:solidFill>
                  <a:srgbClr val="000000"/>
                </a:solidFill>
                <a:latin typeface="Times New Roman" pitchFamily="18" charset="0"/>
                <a:cs typeface="Times New Roman" pitchFamily="18" charset="0"/>
              </a:rPr>
              <a:t> младшая   группа                                       </a:t>
            </a:r>
            <a:r>
              <a:rPr lang="ru-RU" sz="1400" b="1" dirty="0">
                <a:solidFill>
                  <a:srgbClr val="000000"/>
                </a:solidFill>
                <a:latin typeface="Times New Roman" pitchFamily="18" charset="0"/>
                <a:cs typeface="Times New Roman" pitchFamily="18" charset="0"/>
              </a:rPr>
              <a:t>карточка№ 17</a:t>
            </a:r>
          </a:p>
          <a:p>
            <a:pPr algn="just" fontAlgn="auto">
              <a:spcBef>
                <a:spcPts val="0"/>
              </a:spcBef>
              <a:spcAft>
                <a:spcPts val="0"/>
              </a:spcAft>
              <a:defRPr/>
            </a:pPr>
            <a:r>
              <a:rPr lang="ru-RU" sz="1000" b="1" dirty="0">
                <a:solidFill>
                  <a:srgbClr val="000000"/>
                </a:solidFill>
                <a:latin typeface="Times New Roman" pitchFamily="18" charset="0"/>
                <a:cs typeface="Times New Roman" pitchFamily="18" charset="0"/>
              </a:rPr>
              <a:t>Подвижная </a:t>
            </a:r>
            <a:r>
              <a:rPr lang="ru-RU" sz="1000" b="1" dirty="0">
                <a:solidFill>
                  <a:srgbClr val="000000"/>
                </a:solidFill>
                <a:latin typeface="Times New Roman" pitchFamily="18" charset="0"/>
                <a:cs typeface="Times New Roman" pitchFamily="18" charset="0"/>
              </a:rPr>
              <a:t>игра  «Лохматый пес».</a:t>
            </a:r>
            <a:endParaRPr lang="ru-RU" sz="10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Цель:</a:t>
            </a:r>
            <a:r>
              <a:rPr lang="ru-RU" sz="1000" dirty="0">
                <a:solidFill>
                  <a:srgbClr val="000000"/>
                </a:solidFill>
                <a:latin typeface="Times New Roman" pitchFamily="18" charset="0"/>
                <a:cs typeface="Times New Roman" pitchFamily="18" charset="0"/>
              </a:rPr>
              <a:t> упражнять детей действовать в соответствии с текстом стихотворения,  выполнять  ходьбу, бег врассыпную, использовать всю площадь зала.</a:t>
            </a:r>
          </a:p>
          <a:p>
            <a:pPr algn="just" fontAlgn="auto">
              <a:spcBef>
                <a:spcPts val="0"/>
              </a:spcBef>
              <a:spcAft>
                <a:spcPts val="0"/>
              </a:spcAft>
              <a:defRPr/>
            </a:pPr>
            <a:r>
              <a:rPr lang="ru-RU" sz="1000" i="1" dirty="0">
                <a:solidFill>
                  <a:srgbClr val="000000"/>
                </a:solidFill>
                <a:latin typeface="Times New Roman" pitchFamily="18" charset="0"/>
                <a:cs typeface="Times New Roman" pitchFamily="18" charset="0"/>
              </a:rPr>
              <a:t>Ход игры:</a:t>
            </a:r>
            <a:r>
              <a:rPr lang="ru-RU" sz="1000" dirty="0">
                <a:solidFill>
                  <a:srgbClr val="000000"/>
                </a:solidFill>
                <a:latin typeface="Times New Roman" pitchFamily="18" charset="0"/>
                <a:cs typeface="Times New Roman" pitchFamily="18" charset="0"/>
              </a:rPr>
              <a:t> Один из детей изображает пса. Он ложится на пол, положив голову на протянутые вперед руки. Остальные дети гурьбой тихонько подходят к нему по мере произнесения следующего текста:</a:t>
            </a:r>
          </a:p>
          <a:p>
            <a:pPr fontAlgn="auto">
              <a:spcBef>
                <a:spcPts val="0"/>
              </a:spcBef>
              <a:spcAft>
                <a:spcPts val="0"/>
              </a:spcAft>
              <a:defRPr/>
            </a:pPr>
            <a:r>
              <a:rPr lang="ru-RU" sz="1000" b="1" dirty="0">
                <a:solidFill>
                  <a:schemeClr val="accent2"/>
                </a:solidFill>
                <a:latin typeface="Times New Roman" pitchFamily="18" charset="0"/>
                <a:cs typeface="Times New Roman" pitchFamily="18" charset="0"/>
              </a:rPr>
              <a:t>Вот лежит лохматый пес, в лапы свой уткнувши нос.</a:t>
            </a:r>
          </a:p>
          <a:p>
            <a:pPr fontAlgn="auto">
              <a:spcBef>
                <a:spcPts val="0"/>
              </a:spcBef>
              <a:spcAft>
                <a:spcPts val="0"/>
              </a:spcAft>
              <a:defRPr/>
            </a:pPr>
            <a:r>
              <a:rPr lang="ru-RU" sz="1000" b="1" dirty="0">
                <a:solidFill>
                  <a:schemeClr val="accent2"/>
                </a:solidFill>
                <a:latin typeface="Times New Roman" pitchFamily="18" charset="0"/>
                <a:cs typeface="Times New Roman" pitchFamily="18" charset="0"/>
              </a:rPr>
              <a:t>Тихо, смирно он лежит, не то дремлет, не то спит.</a:t>
            </a:r>
          </a:p>
          <a:p>
            <a:pPr fontAlgn="auto">
              <a:spcBef>
                <a:spcPts val="0"/>
              </a:spcBef>
              <a:spcAft>
                <a:spcPts val="0"/>
              </a:spcAft>
              <a:defRPr/>
            </a:pPr>
            <a:r>
              <a:rPr lang="ru-RU" sz="1000" b="1" dirty="0">
                <a:solidFill>
                  <a:schemeClr val="accent2"/>
                </a:solidFill>
                <a:latin typeface="Times New Roman" pitchFamily="18" charset="0"/>
                <a:cs typeface="Times New Roman" pitchFamily="18" charset="0"/>
              </a:rPr>
              <a:t>Подойдем к нему, разбудим. И посмотрим, что-то будет.</a:t>
            </a:r>
          </a:p>
          <a:p>
            <a:pPr algn="just" fontAlgn="auto">
              <a:spcBef>
                <a:spcPts val="0"/>
              </a:spcBef>
              <a:spcAft>
                <a:spcPts val="0"/>
              </a:spcAft>
              <a:defRPr/>
            </a:pPr>
            <a:r>
              <a:rPr lang="ru-RU" sz="1000" dirty="0">
                <a:solidFill>
                  <a:srgbClr val="000000"/>
                </a:solidFill>
                <a:latin typeface="Times New Roman" pitchFamily="18" charset="0"/>
                <a:cs typeface="Times New Roman" pitchFamily="18" charset="0"/>
              </a:rPr>
              <a:t>Дети начинают будить пса, наклоняются к нему, произносят его кличку, хлопают в ладоши, машут. Пес вскакивает и громко лает. Дети разбегаются. Пес гонится за ними, старается  кого-нибудь поймать. Когда все дети убегут, пес возвращается на свое место.</a:t>
            </a:r>
          </a:p>
          <a:p>
            <a:pPr algn="just" fontAlgn="auto">
              <a:spcBef>
                <a:spcPts val="0"/>
              </a:spcBef>
              <a:spcAft>
                <a:spcPts val="0"/>
              </a:spcAft>
              <a:defRPr/>
            </a:pPr>
            <a:r>
              <a:rPr lang="ru-RU" sz="1000" i="1" dirty="0" err="1">
                <a:solidFill>
                  <a:srgbClr val="000000"/>
                </a:solidFill>
                <a:latin typeface="Times New Roman" pitchFamily="18" charset="0"/>
                <a:cs typeface="Times New Roman" pitchFamily="18" charset="0"/>
              </a:rPr>
              <a:t>Л.И.Пензулаева</a:t>
            </a:r>
            <a:r>
              <a:rPr lang="ru-RU" sz="10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000" i="1" dirty="0">
                <a:solidFill>
                  <a:srgbClr val="000000"/>
                </a:solidFill>
                <a:latin typeface="Times New Roman" pitchFamily="18" charset="0"/>
                <a:cs typeface="Times New Roman" pitchFamily="18" charset="0"/>
              </a:rPr>
              <a:t>2013г</a:t>
            </a:r>
            <a:endParaRPr lang="ru-RU" sz="10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000" dirty="0">
                <a:latin typeface="Times New Roman" pitchFamily="18" charset="0"/>
                <a:cs typeface="Times New Roman" pitchFamily="18" charset="0"/>
              </a:rPr>
              <a:t/>
            </a:r>
            <a:br>
              <a:rPr lang="ru-RU" sz="1000" dirty="0">
                <a:latin typeface="Times New Roman" pitchFamily="18" charset="0"/>
                <a:cs typeface="Times New Roman" pitchFamily="18" charset="0"/>
              </a:rPr>
            </a:br>
            <a:endParaRPr lang="ru-RU" sz="1000" dirty="0">
              <a:latin typeface="Times New Roman" pitchFamily="18" charset="0"/>
              <a:cs typeface="Times New Roman" pitchFamily="18" charset="0"/>
            </a:endParaRPr>
          </a:p>
        </p:txBody>
      </p:sp>
      <p:sp>
        <p:nvSpPr>
          <p:cNvPr id="3" name="Прямоугольник 2"/>
          <p:cNvSpPr/>
          <p:nvPr/>
        </p:nvSpPr>
        <p:spPr>
          <a:xfrm>
            <a:off x="4787900" y="476250"/>
            <a:ext cx="4176713"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a:rPr>
              <a:t>Вторая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18</a:t>
            </a: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a:rPr>
              <a:t>Подвижная игра  </a:t>
            </a:r>
            <a:r>
              <a:rPr lang="ru-RU" sz="1100" b="1" dirty="0">
                <a:solidFill>
                  <a:srgbClr val="000000"/>
                </a:solidFill>
                <a:latin typeface="Times New Roman"/>
              </a:rPr>
              <a:t>«Воробышки в гнездышках</a:t>
            </a:r>
            <a:r>
              <a:rPr lang="ru-RU" sz="1200" b="1" dirty="0">
                <a:solidFill>
                  <a:srgbClr val="000000"/>
                </a:solidFill>
                <a:latin typeface="Times New Roman"/>
              </a:rPr>
              <a:t>».</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a:t>
            </a:r>
            <a:r>
              <a:rPr lang="ru-RU" sz="1050" dirty="0">
                <a:solidFill>
                  <a:srgbClr val="000000"/>
                </a:solidFill>
                <a:latin typeface="Times New Roman"/>
              </a:rPr>
              <a:t>детей</a:t>
            </a:r>
            <a:r>
              <a:rPr lang="ru-RU" sz="1200" dirty="0">
                <a:solidFill>
                  <a:srgbClr val="000000"/>
                </a:solidFill>
                <a:latin typeface="Times New Roman"/>
              </a:rPr>
              <a:t> действовать по сигналу, выполнять бег и ходьбу врассыпную, перешагивание через обруч, ориентироваться в пространстве, использовать всю площадь зала.</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Дети – «воробышки» с помощью воспитателя распределяются на 3-4 группы и становятся внутри «гнезд» (обручей большого диаметра или кругов, образованных из шнуров или веревок). По сигналу воспитателя: </a:t>
            </a:r>
            <a:r>
              <a:rPr lang="ru-RU" sz="1100" b="1" dirty="0">
                <a:solidFill>
                  <a:schemeClr val="accent2"/>
                </a:solidFill>
                <a:latin typeface="Times New Roman"/>
              </a:rPr>
              <a:t>«Полетели!» - «воробышки»</a:t>
            </a:r>
            <a:r>
              <a:rPr lang="ru-RU" sz="1100" dirty="0">
                <a:solidFill>
                  <a:srgbClr val="000000"/>
                </a:solidFill>
                <a:latin typeface="Times New Roman"/>
              </a:rPr>
              <a:t> вылетают из «гнезда», перешагивая через обруч и разбегаются по всему залу. Присаживаются на корточки – «клюют зернышки». По сигналу: </a:t>
            </a:r>
            <a:r>
              <a:rPr lang="ru-RU" sz="1100" b="1" dirty="0">
                <a:solidFill>
                  <a:schemeClr val="accent2"/>
                </a:solidFill>
                <a:latin typeface="Times New Roman"/>
              </a:rPr>
              <a:t>«Птички, в гнезда!» </a:t>
            </a:r>
            <a:r>
              <a:rPr lang="ru-RU" sz="1100" dirty="0">
                <a:solidFill>
                  <a:srgbClr val="000000"/>
                </a:solidFill>
                <a:latin typeface="Times New Roman"/>
              </a:rPr>
              <a:t>- убегают в свои «гнезда».</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 </a:t>
            </a:r>
            <a:r>
              <a:rPr lang="ru-RU" sz="900" i="1" dirty="0">
                <a:solidFill>
                  <a:srgbClr val="000000"/>
                </a:solidFill>
                <a:latin typeface="Times New Roman"/>
              </a:rPr>
              <a:t>г</a:t>
            </a:r>
            <a:endParaRPr lang="ru-RU" sz="1050" dirty="0">
              <a:solidFill>
                <a:srgbClr val="000000"/>
              </a:solidFill>
              <a:latin typeface="Arial"/>
            </a:endParaRPr>
          </a:p>
        </p:txBody>
      </p:sp>
      <p:sp>
        <p:nvSpPr>
          <p:cNvPr id="4" name="Прямоугольник 3"/>
          <p:cNvSpPr/>
          <p:nvPr/>
        </p:nvSpPr>
        <p:spPr>
          <a:xfrm>
            <a:off x="468313" y="3573463"/>
            <a:ext cx="4103687"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a:rPr>
              <a:t>Вторая  младшая   группа                             </a:t>
            </a:r>
            <a:r>
              <a:rPr lang="ru-RU" sz="1100" dirty="0">
                <a:solidFill>
                  <a:srgbClr val="000000"/>
                </a:solidFill>
                <a:latin typeface="Times New Roman"/>
              </a:rPr>
              <a:t> </a:t>
            </a:r>
            <a:r>
              <a:rPr lang="ru-RU" sz="1100" dirty="0">
                <a:solidFill>
                  <a:srgbClr val="000000"/>
                </a:solidFill>
                <a:latin typeface="Times New Roman"/>
              </a:rPr>
              <a:t> </a:t>
            </a:r>
            <a:r>
              <a:rPr lang="ru-RU" sz="1400" b="1" dirty="0">
                <a:solidFill>
                  <a:srgbClr val="000000"/>
                </a:solidFill>
                <a:latin typeface="Times New Roman" pitchFamily="18" charset="0"/>
                <a:cs typeface="Times New Roman" pitchFamily="18" charset="0"/>
              </a:rPr>
              <a:t> карточка  № </a:t>
            </a:r>
            <a:r>
              <a:rPr lang="ru-RU" sz="1400" b="1" dirty="0">
                <a:solidFill>
                  <a:srgbClr val="000000"/>
                </a:solidFill>
                <a:latin typeface="Times New Roman" pitchFamily="18" charset="0"/>
                <a:cs typeface="Times New Roman" pitchFamily="18" charset="0"/>
              </a:rPr>
              <a:t>19</a:t>
            </a:r>
          </a:p>
          <a:p>
            <a:pPr fontAlgn="auto">
              <a:spcBef>
                <a:spcPts val="0"/>
              </a:spcBef>
              <a:spcAft>
                <a:spcPts val="0"/>
              </a:spcAft>
              <a:defRPr/>
            </a:pP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a:rPr>
              <a:t>Подвижная игра  </a:t>
            </a:r>
            <a:r>
              <a:rPr lang="ru-RU" sz="1100" b="1" dirty="0">
                <a:solidFill>
                  <a:srgbClr val="000000"/>
                </a:solidFill>
                <a:latin typeface="Times New Roman"/>
              </a:rPr>
              <a:t>«Кролики</a:t>
            </a:r>
            <a:r>
              <a:rPr lang="ru-RU" sz="1200" b="1" dirty="0">
                <a:solidFill>
                  <a:srgbClr val="000000"/>
                </a:solidFill>
                <a:latin typeface="Times New Roman"/>
              </a:rPr>
              <a:t>»</a:t>
            </a:r>
            <a:r>
              <a:rPr lang="ru-RU" sz="1100" b="1" dirty="0">
                <a:solidFill>
                  <a:srgbClr val="000000"/>
                </a:solidFill>
                <a:latin typeface="Times New Roman"/>
              </a:rPr>
              <a:t>)</a:t>
            </a:r>
            <a:r>
              <a:rPr lang="ru-RU" sz="1200" b="1" dirty="0">
                <a:solidFill>
                  <a:srgbClr val="000000"/>
                </a:solidFill>
                <a:latin typeface="Times New Roman"/>
              </a:rPr>
              <a:t>.</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детей действовать по сигналу,  выполнять  </a:t>
            </a:r>
            <a:r>
              <a:rPr lang="ru-RU" sz="1100" dirty="0">
                <a:solidFill>
                  <a:srgbClr val="000000"/>
                </a:solidFill>
                <a:latin typeface="Times New Roman"/>
              </a:rPr>
              <a:t>прыжки на двух ногах с продвижением вперед, бег врассыпную, </a:t>
            </a:r>
            <a:r>
              <a:rPr lang="ru-RU" sz="1100" dirty="0" err="1">
                <a:solidFill>
                  <a:srgbClr val="000000"/>
                </a:solidFill>
                <a:latin typeface="Times New Roman"/>
              </a:rPr>
              <a:t>подлезание</a:t>
            </a:r>
            <a:r>
              <a:rPr lang="ru-RU" sz="1100" dirty="0">
                <a:solidFill>
                  <a:srgbClr val="000000"/>
                </a:solidFill>
                <a:latin typeface="Times New Roman"/>
              </a:rPr>
              <a:t> под шнур, не касаясь руками пола.</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Дети располагаются за веревкой (шнуром), натянутой на высоте 50 см от пола, - они «кролики в клетках». По сигналу воспитателя: </a:t>
            </a:r>
            <a:r>
              <a:rPr lang="ru-RU" sz="1100" b="1" dirty="0">
                <a:solidFill>
                  <a:schemeClr val="accent2"/>
                </a:solidFill>
                <a:latin typeface="Times New Roman"/>
              </a:rPr>
              <a:t>«Скок – поскок на лужок» </a:t>
            </a:r>
            <a:r>
              <a:rPr lang="ru-RU" sz="1100" dirty="0">
                <a:solidFill>
                  <a:srgbClr val="000000"/>
                </a:solidFill>
                <a:latin typeface="Times New Roman"/>
              </a:rPr>
              <a:t>- все «кролики» выбегают из клеток (подлезают под шнур, не касаясь руками пола), скачут (прыжки на двух ногах, щиплют травку. На сигнал: </a:t>
            </a:r>
            <a:r>
              <a:rPr lang="ru-RU" sz="1100" b="1" dirty="0">
                <a:solidFill>
                  <a:schemeClr val="accent2"/>
                </a:solidFill>
                <a:latin typeface="Times New Roman"/>
              </a:rPr>
              <a:t>«Сторож!» </a:t>
            </a:r>
            <a:r>
              <a:rPr lang="ru-RU" sz="1100" dirty="0">
                <a:solidFill>
                  <a:srgbClr val="000000"/>
                </a:solidFill>
                <a:latin typeface="Times New Roman"/>
              </a:rPr>
              <a:t>- все «кролики» убегают обратно (но не подлезают под шнур, а забегают за стойку).</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 </a:t>
            </a:r>
            <a:r>
              <a:rPr lang="ru-RU" sz="900" i="1" dirty="0">
                <a:solidFill>
                  <a:srgbClr val="000000"/>
                </a:solidFill>
                <a:latin typeface="Times New Roman"/>
              </a:rPr>
              <a:t>г</a:t>
            </a:r>
            <a:endParaRPr lang="ru-RU" sz="1050" dirty="0">
              <a:solidFill>
                <a:srgbClr val="000000"/>
              </a:solidFill>
              <a:latin typeface="Arial"/>
            </a:endParaRPr>
          </a:p>
          <a:p>
            <a:pPr fontAlgn="auto">
              <a:spcBef>
                <a:spcPts val="0"/>
              </a:spcBef>
              <a:spcAft>
                <a:spcPts val="0"/>
              </a:spcAft>
              <a:defRPr/>
            </a:pPr>
            <a:r>
              <a:rPr lang="ru-RU" sz="1100" dirty="0"/>
              <a:t/>
            </a:r>
            <a:br>
              <a:rPr lang="ru-RU" sz="1100" dirty="0"/>
            </a:br>
            <a:endParaRPr lang="ru-RU" sz="1100" dirty="0">
              <a:latin typeface="Times New Roman" pitchFamily="18" charset="0"/>
              <a:cs typeface="Times New Roman" pitchFamily="18" charset="0"/>
            </a:endParaRPr>
          </a:p>
        </p:txBody>
      </p:sp>
      <p:sp>
        <p:nvSpPr>
          <p:cNvPr id="5" name="Прямоугольник 4"/>
          <p:cNvSpPr/>
          <p:nvPr/>
        </p:nvSpPr>
        <p:spPr>
          <a:xfrm>
            <a:off x="4787900" y="3573463"/>
            <a:ext cx="4176713"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050" dirty="0">
                <a:solidFill>
                  <a:srgbClr val="000000"/>
                </a:solidFill>
                <a:latin typeface="Times New Roman"/>
              </a:rPr>
              <a:t>Вторая  младшая   группа                                    </a:t>
            </a:r>
            <a:r>
              <a:rPr lang="ru-RU" sz="1400" b="1" dirty="0">
                <a:solidFill>
                  <a:srgbClr val="000000"/>
                </a:solidFill>
                <a:latin typeface="Times New Roman" pitchFamily="18" charset="0"/>
                <a:cs typeface="Times New Roman" pitchFamily="18" charset="0"/>
              </a:rPr>
              <a:t> </a:t>
            </a:r>
            <a:r>
              <a:rPr lang="ru-RU" sz="1400" b="1" dirty="0">
                <a:solidFill>
                  <a:srgbClr val="000000"/>
                </a:solidFill>
                <a:latin typeface="Times New Roman" pitchFamily="18" charset="0"/>
                <a:cs typeface="Times New Roman" pitchFamily="18" charset="0"/>
              </a:rPr>
              <a:t>карточка  № </a:t>
            </a:r>
            <a:r>
              <a:rPr lang="ru-RU" sz="1400" b="1" dirty="0">
                <a:solidFill>
                  <a:srgbClr val="000000"/>
                </a:solidFill>
                <a:latin typeface="Times New Roman" pitchFamily="18" charset="0"/>
                <a:cs typeface="Times New Roman" pitchFamily="18" charset="0"/>
              </a:rPr>
              <a:t>20</a:t>
            </a:r>
          </a:p>
          <a:p>
            <a:pPr fontAlgn="auto">
              <a:spcBef>
                <a:spcPts val="0"/>
              </a:spcBef>
              <a:spcAft>
                <a:spcPts val="0"/>
              </a:spcAft>
              <a:defRPr/>
            </a:pPr>
            <a:endParaRPr lang="ru-RU" sz="12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a:rPr>
              <a:t>Подвижная игра  «Автомобили» (1 вариант).</a:t>
            </a:r>
            <a:endParaRPr lang="ru-RU" sz="120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детей действовать в соответствии с двумя цветовым сигналам,  выполнять  бег врассыпную, использовать все пространство зала.</a:t>
            </a:r>
            <a:endParaRPr lang="ru-RU" sz="120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Ход игры:</a:t>
            </a:r>
            <a:r>
              <a:rPr lang="ru-RU" sz="1200" dirty="0">
                <a:solidFill>
                  <a:srgbClr val="000000"/>
                </a:solidFill>
                <a:latin typeface="Times New Roman"/>
              </a:rPr>
              <a:t> Каждый играющий получает руль (картонный или фанерный). По сигналу воспитателя (поднят зеленый флажок) дети разбегаются врассыпную так, чтобы не мешать друг другу. На другой сигнал (поднят красный флажок) автомобили останавливаются.</a:t>
            </a:r>
            <a:endParaRPr lang="ru-RU" sz="1200" dirty="0">
              <a:solidFill>
                <a:srgbClr val="000000"/>
              </a:solidFill>
              <a:latin typeface="Arial"/>
            </a:endParaRPr>
          </a:p>
          <a:p>
            <a:pPr algn="just" fontAlgn="auto">
              <a:spcBef>
                <a:spcPts val="0"/>
              </a:spcBef>
              <a:spcAft>
                <a:spcPts val="0"/>
              </a:spcAft>
              <a:defRPr/>
            </a:pPr>
            <a:r>
              <a:rPr lang="ru-RU" sz="1200" i="1" dirty="0" err="1">
                <a:solidFill>
                  <a:srgbClr val="000000"/>
                </a:solidFill>
                <a:latin typeface="Times New Roman"/>
              </a:rPr>
              <a:t>Л.И.Пензулаева</a:t>
            </a:r>
            <a:r>
              <a:rPr lang="ru-RU" sz="1200" i="1" dirty="0">
                <a:solidFill>
                  <a:srgbClr val="000000"/>
                </a:solidFill>
                <a:latin typeface="Times New Roman"/>
              </a:rPr>
              <a:t>  «Физкультурные занятия в детском саду» (вторая младшая группа), М., </a:t>
            </a:r>
            <a:r>
              <a:rPr lang="ru-RU" sz="1200" i="1" dirty="0">
                <a:solidFill>
                  <a:srgbClr val="000000"/>
                </a:solidFill>
                <a:latin typeface="Times New Roman"/>
              </a:rPr>
              <a:t>2013</a:t>
            </a:r>
            <a:endParaRPr lang="ru-RU" sz="1200" dirty="0">
              <a:solidFill>
                <a:srgbClr val="000000"/>
              </a:solid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476250"/>
            <a:ext cx="4103687"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050" dirty="0">
              <a:solidFill>
                <a:srgbClr val="000000"/>
              </a:solidFill>
              <a:latin typeface="Times New Roman"/>
            </a:endParaRPr>
          </a:p>
          <a:p>
            <a:pPr fontAlgn="auto">
              <a:spcBef>
                <a:spcPts val="0"/>
              </a:spcBef>
              <a:spcAft>
                <a:spcPts val="0"/>
              </a:spcAft>
              <a:defRPr/>
            </a:pPr>
            <a:endParaRPr lang="ru-RU" sz="1050" dirty="0">
              <a:solidFill>
                <a:srgbClr val="000000"/>
              </a:solidFill>
              <a:latin typeface="Times New Roman"/>
            </a:endParaRPr>
          </a:p>
          <a:p>
            <a:pPr fontAlgn="auto">
              <a:spcBef>
                <a:spcPts val="0"/>
              </a:spcBef>
              <a:spcAft>
                <a:spcPts val="0"/>
              </a:spcAft>
              <a:defRPr/>
            </a:pPr>
            <a:r>
              <a:rPr lang="ru-RU" sz="1050" dirty="0">
                <a:solidFill>
                  <a:srgbClr val="000000"/>
                </a:solidFill>
                <a:latin typeface="Times New Roman"/>
              </a:rPr>
              <a:t>Вторая </a:t>
            </a:r>
            <a:r>
              <a:rPr lang="ru-RU" sz="1050" dirty="0">
                <a:solidFill>
                  <a:srgbClr val="000000"/>
                </a:solidFill>
                <a:latin typeface="Times New Roman"/>
              </a:rPr>
              <a:t> младшая   группа                                   </a:t>
            </a:r>
            <a:r>
              <a:rPr lang="ru-RU" sz="1400" b="1" dirty="0">
                <a:solidFill>
                  <a:srgbClr val="000000"/>
                </a:solidFill>
                <a:latin typeface="Times New Roman"/>
              </a:rPr>
              <a:t>карточка </a:t>
            </a:r>
            <a:r>
              <a:rPr lang="ru-RU" sz="1400" b="1" dirty="0">
                <a:solidFill>
                  <a:srgbClr val="000000"/>
                </a:solidFill>
                <a:latin typeface="Times New Roman"/>
              </a:rPr>
              <a:t> № </a:t>
            </a:r>
            <a:r>
              <a:rPr lang="ru-RU" sz="1400" b="1" dirty="0">
                <a:solidFill>
                  <a:srgbClr val="000000"/>
                </a:solidFill>
                <a:latin typeface="Times New Roman"/>
              </a:rPr>
              <a:t>21</a:t>
            </a:r>
          </a:p>
          <a:p>
            <a:pPr fontAlgn="auto">
              <a:spcBef>
                <a:spcPts val="0"/>
              </a:spcBef>
              <a:spcAft>
                <a:spcPts val="0"/>
              </a:spcAft>
              <a:defRPr/>
            </a:pPr>
            <a:endParaRPr lang="ru-RU" sz="1400" b="1" dirty="0">
              <a:solidFill>
                <a:srgbClr val="000000"/>
              </a:solidFill>
              <a:latin typeface="Arial"/>
            </a:endParaRPr>
          </a:p>
          <a:p>
            <a:pPr algn="just" fontAlgn="auto">
              <a:spcBef>
                <a:spcPts val="0"/>
              </a:spcBef>
              <a:spcAft>
                <a:spcPts val="0"/>
              </a:spcAft>
              <a:defRPr/>
            </a:pPr>
            <a:r>
              <a:rPr lang="ru-RU" sz="1200" b="1" dirty="0">
                <a:solidFill>
                  <a:srgbClr val="000000"/>
                </a:solidFill>
                <a:latin typeface="Times New Roman" pitchFamily="18" charset="0"/>
                <a:cs typeface="Times New Roman" pitchFamily="18" charset="0"/>
              </a:rPr>
              <a:t>Подвижная игра  «Автомобили» (2 вариант).</a:t>
            </a:r>
            <a:endParaRPr lang="ru-RU" sz="1200"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Цель:</a:t>
            </a:r>
            <a:r>
              <a:rPr lang="ru-RU" sz="1200" dirty="0">
                <a:solidFill>
                  <a:srgbClr val="000000"/>
                </a:solidFill>
                <a:latin typeface="Times New Roman" pitchFamily="18" charset="0"/>
                <a:cs typeface="Times New Roman" pitchFamily="18" charset="0"/>
              </a:rPr>
              <a:t> упражнять детей действовать по двум цветовым сигналам,  выполнять  бег врассыпную, использовать все пространство зала.</a:t>
            </a:r>
          </a:p>
          <a:p>
            <a:pPr algn="just" fontAlgn="auto">
              <a:spcBef>
                <a:spcPts val="0"/>
              </a:spcBef>
              <a:spcAft>
                <a:spcPts val="0"/>
              </a:spcAft>
              <a:defRPr/>
            </a:pPr>
            <a:r>
              <a:rPr lang="ru-RU" sz="1200" i="1" dirty="0">
                <a:solidFill>
                  <a:srgbClr val="000000"/>
                </a:solidFill>
                <a:latin typeface="Times New Roman" pitchFamily="18" charset="0"/>
                <a:cs typeface="Times New Roman" pitchFamily="18" charset="0"/>
              </a:rPr>
              <a:t>Ход игры:</a:t>
            </a:r>
            <a:r>
              <a:rPr lang="ru-RU" sz="1200" dirty="0">
                <a:solidFill>
                  <a:srgbClr val="000000"/>
                </a:solidFill>
                <a:latin typeface="Times New Roman" pitchFamily="18" charset="0"/>
                <a:cs typeface="Times New Roman" pitchFamily="18" charset="0"/>
              </a:rPr>
              <a:t> Каждый играющий получает руль (картонный или фанерный). По сигналу воспитателя (поднят зеленый флажок) дети разбегаются врассыпную так, чтобы не мешать друг другу. Через некоторое время воспитатель поднимает флажок желтого цвета, дети переходят на ходьбу. На поднятый флажок красного цвета – «автомобили» останавливаются.</a:t>
            </a:r>
          </a:p>
          <a:p>
            <a:pPr algn="just" fontAlgn="auto">
              <a:spcBef>
                <a:spcPts val="0"/>
              </a:spcBef>
              <a:spcAft>
                <a:spcPts val="0"/>
              </a:spcAft>
              <a:defRPr/>
            </a:pPr>
            <a:r>
              <a:rPr lang="ru-RU" sz="1200" i="1" dirty="0" err="1">
                <a:solidFill>
                  <a:srgbClr val="000000"/>
                </a:solidFill>
                <a:latin typeface="Times New Roman" pitchFamily="18" charset="0"/>
                <a:cs typeface="Times New Roman" pitchFamily="18" charset="0"/>
              </a:rPr>
              <a:t>Л.И.Пензулаева</a:t>
            </a:r>
            <a:r>
              <a:rPr lang="ru-RU" sz="1200" i="1" dirty="0">
                <a:solidFill>
                  <a:srgbClr val="000000"/>
                </a:solidFill>
                <a:latin typeface="Times New Roman" pitchFamily="18" charset="0"/>
                <a:cs typeface="Times New Roman" pitchFamily="18" charset="0"/>
              </a:rPr>
              <a:t>  «Физкультурные занятия в детском саду» (вторая младшая группа), М., </a:t>
            </a:r>
            <a:r>
              <a:rPr lang="ru-RU" sz="1200" i="1" dirty="0">
                <a:solidFill>
                  <a:srgbClr val="000000"/>
                </a:solidFill>
                <a:latin typeface="Times New Roman" pitchFamily="18" charset="0"/>
                <a:cs typeface="Times New Roman" pitchFamily="18" charset="0"/>
              </a:rPr>
              <a:t>2013 </a:t>
            </a:r>
            <a:r>
              <a:rPr lang="ru-RU" sz="1200" i="1" dirty="0">
                <a:solidFill>
                  <a:srgbClr val="000000"/>
                </a:solidFill>
                <a:latin typeface="Times New Roman" pitchFamily="18" charset="0"/>
                <a:cs typeface="Times New Roman" pitchFamily="18" charset="0"/>
              </a:rPr>
              <a:t>г</a:t>
            </a:r>
            <a:endParaRPr lang="ru-RU" sz="1200" dirty="0">
              <a:solidFill>
                <a:srgbClr val="000000"/>
              </a:solidFill>
              <a:latin typeface="Times New Roman" pitchFamily="18" charset="0"/>
              <a:cs typeface="Times New Roman" pitchFamily="18" charset="0"/>
            </a:endParaRPr>
          </a:p>
          <a:p>
            <a:pPr fontAlgn="auto">
              <a:spcBef>
                <a:spcPts val="0"/>
              </a:spcBef>
              <a:spcAft>
                <a:spcPts val="0"/>
              </a:spcAft>
              <a:defRPr/>
            </a:pPr>
            <a:r>
              <a:rPr lang="ru-RU" sz="1100" dirty="0"/>
              <a:t/>
            </a:r>
            <a:br>
              <a:rPr lang="ru-RU" sz="1100" dirty="0"/>
            </a:br>
            <a:endParaRPr lang="ru-RU" sz="1100" dirty="0"/>
          </a:p>
        </p:txBody>
      </p:sp>
      <p:sp>
        <p:nvSpPr>
          <p:cNvPr id="3" name="Прямоугольник 2"/>
          <p:cNvSpPr/>
          <p:nvPr/>
        </p:nvSpPr>
        <p:spPr>
          <a:xfrm>
            <a:off x="4792663" y="476250"/>
            <a:ext cx="4175125" cy="2881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sz="1100" dirty="0">
              <a:solidFill>
                <a:srgbClr val="000000"/>
              </a:solidFill>
              <a:latin typeface="Times New Roman"/>
            </a:endParaRPr>
          </a:p>
          <a:p>
            <a:pPr fontAlgn="auto">
              <a:spcBef>
                <a:spcPts val="0"/>
              </a:spcBef>
              <a:spcAft>
                <a:spcPts val="0"/>
              </a:spcAft>
              <a:defRPr/>
            </a:pPr>
            <a:r>
              <a:rPr lang="ru-RU" sz="1100" dirty="0">
                <a:solidFill>
                  <a:srgbClr val="000000"/>
                </a:solidFill>
                <a:latin typeface="Times New Roman"/>
              </a:rPr>
              <a:t>Вторая </a:t>
            </a:r>
            <a:r>
              <a:rPr lang="ru-RU" sz="1100" dirty="0">
                <a:solidFill>
                  <a:srgbClr val="000000"/>
                </a:solidFill>
                <a:latin typeface="Times New Roman"/>
              </a:rPr>
              <a:t> младшая   группа                                   </a:t>
            </a:r>
            <a:r>
              <a:rPr lang="ru-RU" sz="1400" b="1" dirty="0">
                <a:solidFill>
                  <a:srgbClr val="000000"/>
                </a:solidFill>
                <a:latin typeface="Times New Roman" pitchFamily="18" charset="0"/>
                <a:cs typeface="Times New Roman" pitchFamily="18" charset="0"/>
              </a:rPr>
              <a:t>карточка </a:t>
            </a:r>
            <a:r>
              <a:rPr lang="ru-RU" sz="1400" b="1" dirty="0">
                <a:solidFill>
                  <a:srgbClr val="000000"/>
                </a:solidFill>
                <a:latin typeface="Times New Roman" pitchFamily="18" charset="0"/>
                <a:cs typeface="Times New Roman" pitchFamily="18" charset="0"/>
              </a:rPr>
              <a:t> № </a:t>
            </a:r>
            <a:r>
              <a:rPr lang="ru-RU" sz="1400" b="1" dirty="0">
                <a:solidFill>
                  <a:srgbClr val="000000"/>
                </a:solidFill>
                <a:latin typeface="Times New Roman" pitchFamily="18" charset="0"/>
                <a:cs typeface="Times New Roman" pitchFamily="18" charset="0"/>
              </a:rPr>
              <a:t>22</a:t>
            </a:r>
            <a:endParaRPr lang="ru-RU" sz="1400" b="1" dirty="0">
              <a:solidFill>
                <a:srgbClr val="000000"/>
              </a:solidFill>
              <a:latin typeface="Times New Roman" pitchFamily="18" charset="0"/>
              <a:cs typeface="Times New Roman" pitchFamily="18" charset="0"/>
            </a:endParaRPr>
          </a:p>
          <a:p>
            <a:pPr algn="just" fontAlgn="auto">
              <a:spcBef>
                <a:spcPts val="0"/>
              </a:spcBef>
              <a:spcAft>
                <a:spcPts val="0"/>
              </a:spcAft>
              <a:defRPr/>
            </a:pPr>
            <a:r>
              <a:rPr lang="ru-RU" sz="1200" b="1" dirty="0">
                <a:solidFill>
                  <a:srgbClr val="000000"/>
                </a:solidFill>
                <a:latin typeface="Times New Roman"/>
              </a:rPr>
              <a:t>Подвижная игра «Тишина».</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детей выполнять ходьбу в колонне по одному.</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Ходьба в колонне по одному в обход площадки за воспитателем и совместное проговаривание строчек стихотворения:</a:t>
            </a:r>
            <a:endParaRPr lang="ru-RU" sz="1050" dirty="0">
              <a:solidFill>
                <a:srgbClr val="000000"/>
              </a:solidFill>
              <a:latin typeface="Arial"/>
            </a:endParaRPr>
          </a:p>
          <a:p>
            <a:pPr algn="just" fontAlgn="auto">
              <a:spcBef>
                <a:spcPts val="0"/>
              </a:spcBef>
              <a:spcAft>
                <a:spcPts val="0"/>
              </a:spcAft>
              <a:defRPr/>
            </a:pPr>
            <a:r>
              <a:rPr lang="ru-RU" sz="1100" b="1" dirty="0">
                <a:solidFill>
                  <a:schemeClr val="accent2"/>
                </a:solidFill>
                <a:latin typeface="Times New Roman"/>
              </a:rPr>
              <a:t>Тишина у пруда, не колышется трава.</a:t>
            </a:r>
            <a:endParaRPr lang="ru-RU" sz="1050" b="1" dirty="0">
              <a:solidFill>
                <a:schemeClr val="accent2"/>
              </a:solidFill>
              <a:latin typeface="Arial"/>
            </a:endParaRPr>
          </a:p>
          <a:p>
            <a:pPr algn="just" fontAlgn="auto">
              <a:spcBef>
                <a:spcPts val="0"/>
              </a:spcBef>
              <a:spcAft>
                <a:spcPts val="0"/>
              </a:spcAft>
              <a:defRPr/>
            </a:pPr>
            <a:r>
              <a:rPr lang="ru-RU" sz="1100" b="1" dirty="0">
                <a:solidFill>
                  <a:schemeClr val="accent2"/>
                </a:solidFill>
                <a:latin typeface="Times New Roman"/>
              </a:rPr>
              <a:t>Не шумите, камыши, засыпайте, малыши.</a:t>
            </a:r>
            <a:endParaRPr lang="ru-RU" sz="1050" b="1" dirty="0">
              <a:solidFill>
                <a:schemeClr val="accent2"/>
              </a:solidFill>
              <a:latin typeface="Arial"/>
            </a:endParaRPr>
          </a:p>
          <a:p>
            <a:pPr algn="just" fontAlgn="auto">
              <a:spcBef>
                <a:spcPts val="0"/>
              </a:spcBef>
              <a:spcAft>
                <a:spcPts val="0"/>
              </a:spcAft>
              <a:defRPr/>
            </a:pPr>
            <a:r>
              <a:rPr lang="ru-RU" sz="1100" dirty="0">
                <a:solidFill>
                  <a:srgbClr val="000000"/>
                </a:solidFill>
                <a:latin typeface="Times New Roman"/>
              </a:rPr>
              <a:t>По окончании стихотворения дети останавливаются, приседают, наклоняют голову и закрывают глаза. Через несколько секунд воспитатель произносит громко: </a:t>
            </a:r>
            <a:r>
              <a:rPr lang="ru-RU" sz="1100" dirty="0">
                <a:solidFill>
                  <a:schemeClr val="accent2"/>
                </a:solidFill>
                <a:latin typeface="Times New Roman"/>
              </a:rPr>
              <a:t>«Ква-ква-</a:t>
            </a:r>
            <a:r>
              <a:rPr lang="ru-RU" sz="1100" dirty="0" err="1">
                <a:solidFill>
                  <a:schemeClr val="accent2"/>
                </a:solidFill>
                <a:latin typeface="Times New Roman"/>
              </a:rPr>
              <a:t>ква</a:t>
            </a:r>
            <a:r>
              <a:rPr lang="ru-RU" sz="1100" dirty="0">
                <a:solidFill>
                  <a:schemeClr val="accent2"/>
                </a:solidFill>
                <a:latin typeface="Times New Roman"/>
              </a:rPr>
              <a:t>!» </a:t>
            </a:r>
            <a:r>
              <a:rPr lang="ru-RU" sz="1100" dirty="0">
                <a:solidFill>
                  <a:srgbClr val="000000"/>
                </a:solidFill>
                <a:latin typeface="Times New Roman"/>
              </a:rPr>
              <a:t>- и поясняет, что  лягушки разбудили ребят, и они проснулись, поднялись и потянулись.</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 </a:t>
            </a:r>
            <a:r>
              <a:rPr lang="ru-RU" sz="900" i="1" dirty="0">
                <a:solidFill>
                  <a:srgbClr val="000000"/>
                </a:solidFill>
                <a:latin typeface="Times New Roman"/>
              </a:rPr>
              <a:t>г</a:t>
            </a:r>
            <a:endParaRPr lang="ru-RU" sz="1050" dirty="0">
              <a:solidFill>
                <a:srgbClr val="000000"/>
              </a:solidFill>
              <a:latin typeface="Arial"/>
            </a:endParaRPr>
          </a:p>
          <a:p>
            <a:pPr fontAlgn="auto">
              <a:spcBef>
                <a:spcPts val="0"/>
              </a:spcBef>
              <a:spcAft>
                <a:spcPts val="0"/>
              </a:spcAft>
              <a:defRPr/>
            </a:pPr>
            <a:r>
              <a:rPr lang="ru-RU" sz="1100" dirty="0"/>
              <a:t/>
            </a:r>
            <a:br>
              <a:rPr lang="ru-RU" sz="1100" dirty="0"/>
            </a:br>
            <a:endParaRPr lang="ru-RU" sz="1100" dirty="0">
              <a:latin typeface="Times New Roman" pitchFamily="18" charset="0"/>
              <a:cs typeface="Times New Roman" pitchFamily="18" charset="0"/>
            </a:endParaRPr>
          </a:p>
        </p:txBody>
      </p:sp>
      <p:sp>
        <p:nvSpPr>
          <p:cNvPr id="4" name="Прямоугольник 3"/>
          <p:cNvSpPr/>
          <p:nvPr/>
        </p:nvSpPr>
        <p:spPr>
          <a:xfrm>
            <a:off x="468313" y="3573463"/>
            <a:ext cx="4103687"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100" dirty="0">
                <a:solidFill>
                  <a:srgbClr val="000000"/>
                </a:solidFill>
                <a:latin typeface="Times New Roman"/>
              </a:rPr>
              <a:t>Вторая  младшая   группа                                </a:t>
            </a:r>
            <a:r>
              <a:rPr lang="ru-RU" sz="1400" b="1" dirty="0">
                <a:solidFill>
                  <a:srgbClr val="000000"/>
                </a:solidFill>
                <a:latin typeface="Times New Roman"/>
              </a:rPr>
              <a:t>карточка </a:t>
            </a:r>
            <a:r>
              <a:rPr lang="ru-RU" sz="1400" b="1" dirty="0">
                <a:solidFill>
                  <a:srgbClr val="000000"/>
                </a:solidFill>
                <a:latin typeface="Times New Roman"/>
              </a:rPr>
              <a:t> № </a:t>
            </a:r>
            <a:r>
              <a:rPr lang="ru-RU" sz="1400" b="1" dirty="0">
                <a:solidFill>
                  <a:srgbClr val="000000"/>
                </a:solidFill>
                <a:latin typeface="Times New Roman"/>
              </a:rPr>
              <a:t>23</a:t>
            </a:r>
            <a:endParaRPr lang="ru-RU" sz="1400" b="1" dirty="0">
              <a:solidFill>
                <a:srgbClr val="000000"/>
              </a:solidFill>
              <a:latin typeface="Arial"/>
            </a:endParaRPr>
          </a:p>
          <a:p>
            <a:pPr algn="just" fontAlgn="auto">
              <a:spcBef>
                <a:spcPts val="0"/>
              </a:spcBef>
              <a:spcAft>
                <a:spcPts val="0"/>
              </a:spcAft>
              <a:defRPr/>
            </a:pPr>
            <a:r>
              <a:rPr lang="ru-RU" sz="1200" b="1" dirty="0">
                <a:solidFill>
                  <a:srgbClr val="000000"/>
                </a:solidFill>
                <a:latin typeface="Times New Roman"/>
              </a:rPr>
              <a:t>Подвижная игра «Мы топаем ногами».</a:t>
            </a:r>
            <a:endParaRPr lang="ru-RU" sz="105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a:t>
            </a:r>
            <a:r>
              <a:rPr lang="ru-RU" sz="1050" dirty="0">
                <a:solidFill>
                  <a:srgbClr val="000000"/>
                </a:solidFill>
                <a:latin typeface="Times New Roman"/>
              </a:rPr>
              <a:t>упражнять </a:t>
            </a:r>
            <a:r>
              <a:rPr lang="ru-RU" sz="1200" dirty="0">
                <a:solidFill>
                  <a:srgbClr val="000000"/>
                </a:solidFill>
                <a:latin typeface="Times New Roman"/>
              </a:rPr>
              <a:t>детей</a:t>
            </a:r>
            <a:r>
              <a:rPr lang="ru-RU" sz="1050" dirty="0">
                <a:solidFill>
                  <a:srgbClr val="000000"/>
                </a:solidFill>
                <a:latin typeface="Times New Roman"/>
              </a:rPr>
              <a:t> действовать в соответствии с текстом стихотворения,  выполнять  бег по кругу.</a:t>
            </a:r>
            <a:endParaRPr lang="ru-RU" sz="1050" dirty="0">
              <a:solidFill>
                <a:srgbClr val="000000"/>
              </a:solidFill>
              <a:latin typeface="Arial"/>
            </a:endParaRPr>
          </a:p>
          <a:p>
            <a:pPr algn="just" fontAlgn="auto">
              <a:spcBef>
                <a:spcPts val="0"/>
              </a:spcBef>
              <a:spcAft>
                <a:spcPts val="0"/>
              </a:spcAft>
              <a:defRPr/>
            </a:pPr>
            <a:r>
              <a:rPr lang="ru-RU" sz="1100" i="1" dirty="0">
                <a:solidFill>
                  <a:srgbClr val="000000"/>
                </a:solidFill>
                <a:latin typeface="Times New Roman"/>
              </a:rPr>
              <a:t>Ход игры:</a:t>
            </a:r>
            <a:r>
              <a:rPr lang="ru-RU" sz="1100" dirty="0">
                <a:solidFill>
                  <a:srgbClr val="000000"/>
                </a:solidFill>
                <a:latin typeface="Times New Roman"/>
              </a:rPr>
              <a:t> Воспитатель вместе с детьми становится в круг на  расстоянии выпрямленных в сторону рук. В соответствии с произносимым текстом дети выполняют упражнения:</a:t>
            </a:r>
            <a:endParaRPr lang="ru-RU" sz="1050" dirty="0">
              <a:solidFill>
                <a:srgbClr val="000000"/>
              </a:solidFill>
              <a:latin typeface="Arial"/>
            </a:endParaRPr>
          </a:p>
          <a:p>
            <a:pPr algn="just" fontAlgn="auto">
              <a:spcBef>
                <a:spcPts val="0"/>
              </a:spcBef>
              <a:spcAft>
                <a:spcPts val="0"/>
              </a:spcAft>
              <a:defRPr/>
            </a:pPr>
            <a:r>
              <a:rPr lang="ru-RU" sz="1100" b="1" dirty="0">
                <a:solidFill>
                  <a:schemeClr val="accent2"/>
                </a:solidFill>
                <a:latin typeface="Times New Roman"/>
              </a:rPr>
              <a:t>Мы топаем ногами, мы хлопаем руками, киваем головой.</a:t>
            </a:r>
            <a:endParaRPr lang="ru-RU" sz="1050" b="1" dirty="0">
              <a:solidFill>
                <a:schemeClr val="accent2"/>
              </a:solidFill>
              <a:latin typeface="Arial"/>
            </a:endParaRPr>
          </a:p>
          <a:p>
            <a:pPr algn="just" fontAlgn="auto">
              <a:spcBef>
                <a:spcPts val="0"/>
              </a:spcBef>
              <a:spcAft>
                <a:spcPts val="0"/>
              </a:spcAft>
              <a:defRPr/>
            </a:pPr>
            <a:r>
              <a:rPr lang="ru-RU" sz="1100" b="1" dirty="0">
                <a:solidFill>
                  <a:schemeClr val="accent2"/>
                </a:solidFill>
                <a:latin typeface="Times New Roman"/>
              </a:rPr>
              <a:t>Мы руки поднимаем, мы руки опускаем, мы руки подаем.</a:t>
            </a:r>
            <a:endParaRPr lang="ru-RU" sz="1050" b="1" dirty="0">
              <a:solidFill>
                <a:schemeClr val="accent2"/>
              </a:solidFill>
              <a:latin typeface="Arial"/>
            </a:endParaRPr>
          </a:p>
          <a:p>
            <a:pPr algn="just" fontAlgn="auto">
              <a:spcBef>
                <a:spcPts val="0"/>
              </a:spcBef>
              <a:spcAft>
                <a:spcPts val="0"/>
              </a:spcAft>
              <a:defRPr/>
            </a:pPr>
            <a:r>
              <a:rPr lang="ru-RU" sz="1100" b="1" dirty="0">
                <a:solidFill>
                  <a:schemeClr val="accent2"/>
                </a:solidFill>
                <a:latin typeface="Times New Roman"/>
              </a:rPr>
              <a:t>С этими словами дети дают друг другу руки, и продолжают:</a:t>
            </a:r>
            <a:endParaRPr lang="ru-RU" sz="1050" b="1" dirty="0">
              <a:solidFill>
                <a:schemeClr val="accent2"/>
              </a:solidFill>
              <a:latin typeface="Arial"/>
            </a:endParaRPr>
          </a:p>
          <a:p>
            <a:pPr algn="just" fontAlgn="auto">
              <a:spcBef>
                <a:spcPts val="0"/>
              </a:spcBef>
              <a:spcAft>
                <a:spcPts val="0"/>
              </a:spcAft>
              <a:defRPr/>
            </a:pPr>
            <a:r>
              <a:rPr lang="ru-RU" sz="1100" b="1" dirty="0">
                <a:solidFill>
                  <a:schemeClr val="accent2"/>
                </a:solidFill>
                <a:latin typeface="Times New Roman"/>
              </a:rPr>
              <a:t>И бегаем кругом, и бегаем кругом</a:t>
            </a:r>
            <a:r>
              <a:rPr lang="ru-RU" sz="1100" dirty="0">
                <a:solidFill>
                  <a:srgbClr val="000000"/>
                </a:solidFill>
                <a:latin typeface="Times New Roman"/>
              </a:rPr>
              <a:t>.</a:t>
            </a:r>
            <a:endParaRPr lang="ru-RU" sz="1050" dirty="0">
              <a:solidFill>
                <a:srgbClr val="000000"/>
              </a:solidFill>
              <a:latin typeface="Arial"/>
            </a:endParaRPr>
          </a:p>
          <a:p>
            <a:pPr algn="just" fontAlgn="auto">
              <a:spcBef>
                <a:spcPts val="0"/>
              </a:spcBef>
              <a:spcAft>
                <a:spcPts val="0"/>
              </a:spcAft>
              <a:defRPr/>
            </a:pPr>
            <a:r>
              <a:rPr lang="ru-RU" sz="1100" dirty="0">
                <a:solidFill>
                  <a:srgbClr val="000000"/>
                </a:solidFill>
                <a:latin typeface="Times New Roman"/>
              </a:rPr>
              <a:t>Через некоторое время воспитатель говорит: </a:t>
            </a:r>
            <a:r>
              <a:rPr lang="ru-RU" sz="1100" b="1" dirty="0">
                <a:solidFill>
                  <a:schemeClr val="accent2"/>
                </a:solidFill>
                <a:latin typeface="Times New Roman"/>
              </a:rPr>
              <a:t>«Стой!». </a:t>
            </a:r>
            <a:r>
              <a:rPr lang="ru-RU" sz="1100" dirty="0">
                <a:solidFill>
                  <a:srgbClr val="000000"/>
                </a:solidFill>
                <a:latin typeface="Times New Roman"/>
              </a:rPr>
              <a:t>Дети замедляют движение, останавливаются. При выполнении бега можно предложить детям опустить руки.</a:t>
            </a:r>
            <a:endParaRPr lang="ru-RU" sz="1050" dirty="0">
              <a:solidFill>
                <a:srgbClr val="000000"/>
              </a:solidFill>
              <a:latin typeface="Arial"/>
            </a:endParaRPr>
          </a:p>
          <a:p>
            <a:pPr algn="just" fontAlgn="auto">
              <a:spcBef>
                <a:spcPts val="0"/>
              </a:spcBef>
              <a:spcAft>
                <a:spcPts val="0"/>
              </a:spcAft>
              <a:defRPr/>
            </a:pPr>
            <a:r>
              <a:rPr lang="ru-RU" sz="900" i="1" dirty="0" err="1">
                <a:solidFill>
                  <a:srgbClr val="000000"/>
                </a:solidFill>
                <a:latin typeface="Times New Roman"/>
              </a:rPr>
              <a:t>Л.И.Пензулаева</a:t>
            </a:r>
            <a:r>
              <a:rPr lang="ru-RU" sz="900" i="1" dirty="0">
                <a:solidFill>
                  <a:srgbClr val="000000"/>
                </a:solidFill>
                <a:latin typeface="Times New Roman"/>
              </a:rPr>
              <a:t>  «Физкультурные занятия в детском саду» (вторая младшая группа), М., </a:t>
            </a:r>
            <a:r>
              <a:rPr lang="ru-RU" sz="900" i="1" dirty="0">
                <a:solidFill>
                  <a:srgbClr val="000000"/>
                </a:solidFill>
                <a:latin typeface="Times New Roman"/>
              </a:rPr>
              <a:t>2013 </a:t>
            </a:r>
            <a:r>
              <a:rPr lang="ru-RU" sz="900" i="1" dirty="0">
                <a:solidFill>
                  <a:srgbClr val="000000"/>
                </a:solidFill>
                <a:latin typeface="Times New Roman"/>
              </a:rPr>
              <a:t>г</a:t>
            </a:r>
            <a:endParaRPr lang="ru-RU" sz="1050" dirty="0">
              <a:solidFill>
                <a:srgbClr val="000000"/>
              </a:solidFill>
              <a:latin typeface="Arial"/>
            </a:endParaRPr>
          </a:p>
        </p:txBody>
      </p:sp>
      <p:sp>
        <p:nvSpPr>
          <p:cNvPr id="5" name="Прямоугольник 4"/>
          <p:cNvSpPr/>
          <p:nvPr/>
        </p:nvSpPr>
        <p:spPr>
          <a:xfrm>
            <a:off x="4816475" y="3573463"/>
            <a:ext cx="4175125" cy="309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050" dirty="0">
                <a:solidFill>
                  <a:srgbClr val="000000"/>
                </a:solidFill>
                <a:latin typeface="Times New Roman"/>
              </a:rPr>
              <a:t>Вторая  младшая   группа                                      </a:t>
            </a:r>
            <a:r>
              <a:rPr lang="ru-RU" sz="1400" b="1" dirty="0">
                <a:solidFill>
                  <a:srgbClr val="000000"/>
                </a:solidFill>
                <a:latin typeface="Times New Roman"/>
              </a:rPr>
              <a:t>карточка </a:t>
            </a:r>
            <a:r>
              <a:rPr lang="ru-RU" sz="1400" b="1" dirty="0">
                <a:solidFill>
                  <a:srgbClr val="000000"/>
                </a:solidFill>
                <a:latin typeface="Times New Roman"/>
              </a:rPr>
              <a:t> № </a:t>
            </a:r>
            <a:r>
              <a:rPr lang="ru-RU" sz="1400" b="1" dirty="0">
                <a:solidFill>
                  <a:srgbClr val="000000"/>
                </a:solidFill>
                <a:latin typeface="Times New Roman"/>
              </a:rPr>
              <a:t>24</a:t>
            </a:r>
            <a:endParaRPr lang="ru-RU" sz="1400" b="1" dirty="0">
              <a:solidFill>
                <a:srgbClr val="000000"/>
              </a:solidFill>
              <a:latin typeface="Arial"/>
            </a:endParaRPr>
          </a:p>
          <a:p>
            <a:pPr algn="just" fontAlgn="auto">
              <a:spcBef>
                <a:spcPts val="0"/>
              </a:spcBef>
              <a:spcAft>
                <a:spcPts val="0"/>
              </a:spcAft>
              <a:defRPr/>
            </a:pPr>
            <a:r>
              <a:rPr lang="ru-RU" sz="1200" b="1" dirty="0">
                <a:solidFill>
                  <a:srgbClr val="000000"/>
                </a:solidFill>
                <a:latin typeface="Times New Roman"/>
              </a:rPr>
              <a:t>Подвижная игра  «</a:t>
            </a:r>
            <a:r>
              <a:rPr lang="ru-RU" sz="1200" b="1" dirty="0" err="1">
                <a:solidFill>
                  <a:srgbClr val="000000"/>
                </a:solidFill>
                <a:latin typeface="Times New Roman"/>
              </a:rPr>
              <a:t>Огуречик</a:t>
            </a:r>
            <a:r>
              <a:rPr lang="ru-RU" sz="1200" b="1" dirty="0">
                <a:solidFill>
                  <a:srgbClr val="000000"/>
                </a:solidFill>
                <a:latin typeface="Times New Roman"/>
              </a:rPr>
              <a:t>, </a:t>
            </a:r>
            <a:r>
              <a:rPr lang="ru-RU" sz="1200" b="1" dirty="0" err="1">
                <a:solidFill>
                  <a:srgbClr val="000000"/>
                </a:solidFill>
                <a:latin typeface="Times New Roman"/>
              </a:rPr>
              <a:t>огуречик</a:t>
            </a:r>
            <a:r>
              <a:rPr lang="ru-RU" sz="1200" b="1" dirty="0">
                <a:solidFill>
                  <a:srgbClr val="000000"/>
                </a:solidFill>
                <a:latin typeface="Times New Roman"/>
              </a:rPr>
              <a:t>».</a:t>
            </a:r>
            <a:endParaRPr lang="ru-RU" sz="120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Цель:</a:t>
            </a:r>
            <a:r>
              <a:rPr lang="ru-RU" sz="1200" dirty="0">
                <a:solidFill>
                  <a:srgbClr val="000000"/>
                </a:solidFill>
                <a:latin typeface="Times New Roman"/>
              </a:rPr>
              <a:t> упражнять детей  выполнять бег врассыпную,  прыжки на двух ногах с продвижением вперед, использовать все пространство зала.</a:t>
            </a:r>
            <a:endParaRPr lang="ru-RU" sz="1200" dirty="0">
              <a:solidFill>
                <a:srgbClr val="000000"/>
              </a:solidFill>
              <a:latin typeface="Arial"/>
            </a:endParaRPr>
          </a:p>
          <a:p>
            <a:pPr algn="just" fontAlgn="auto">
              <a:spcBef>
                <a:spcPts val="0"/>
              </a:spcBef>
              <a:spcAft>
                <a:spcPts val="0"/>
              </a:spcAft>
              <a:defRPr/>
            </a:pPr>
            <a:r>
              <a:rPr lang="ru-RU" sz="1200" i="1" dirty="0">
                <a:solidFill>
                  <a:srgbClr val="000000"/>
                </a:solidFill>
                <a:latin typeface="Times New Roman"/>
              </a:rPr>
              <a:t>Ход игры: </a:t>
            </a:r>
            <a:r>
              <a:rPr lang="ru-RU" sz="1200" dirty="0">
                <a:solidFill>
                  <a:srgbClr val="000000"/>
                </a:solidFill>
                <a:latin typeface="Times New Roman"/>
              </a:rPr>
              <a:t>На одной стороне зала – воспитатель «мышка», на другой стороне – дети. Они приближаются к «мышке»  прыжками  на двух ногах. Воспитатель говорит:</a:t>
            </a:r>
            <a:endParaRPr lang="ru-RU" sz="1200" dirty="0">
              <a:solidFill>
                <a:srgbClr val="000000"/>
              </a:solidFill>
              <a:latin typeface="Arial"/>
            </a:endParaRPr>
          </a:p>
          <a:p>
            <a:pPr algn="just" fontAlgn="auto">
              <a:spcBef>
                <a:spcPts val="0"/>
              </a:spcBef>
              <a:spcAft>
                <a:spcPts val="0"/>
              </a:spcAft>
              <a:defRPr/>
            </a:pPr>
            <a:r>
              <a:rPr lang="ru-RU" sz="1200" b="1" dirty="0" err="1">
                <a:solidFill>
                  <a:schemeClr val="accent2"/>
                </a:solidFill>
                <a:latin typeface="Times New Roman"/>
              </a:rPr>
              <a:t>Огуречик</a:t>
            </a:r>
            <a:r>
              <a:rPr lang="ru-RU" sz="1200" b="1" dirty="0">
                <a:solidFill>
                  <a:schemeClr val="accent2"/>
                </a:solidFill>
                <a:latin typeface="Times New Roman"/>
              </a:rPr>
              <a:t>, </a:t>
            </a:r>
            <a:r>
              <a:rPr lang="ru-RU" sz="1200" b="1" dirty="0" err="1">
                <a:solidFill>
                  <a:schemeClr val="accent2"/>
                </a:solidFill>
                <a:latin typeface="Times New Roman"/>
              </a:rPr>
              <a:t>огуречик</a:t>
            </a:r>
            <a:r>
              <a:rPr lang="ru-RU" sz="1200" b="1" dirty="0">
                <a:solidFill>
                  <a:schemeClr val="accent2"/>
                </a:solidFill>
                <a:latin typeface="Times New Roman"/>
              </a:rPr>
              <a:t>, не ходи  на тот </a:t>
            </a:r>
            <a:r>
              <a:rPr lang="ru-RU" sz="1200" b="1" dirty="0" err="1">
                <a:solidFill>
                  <a:schemeClr val="accent2"/>
                </a:solidFill>
                <a:latin typeface="Times New Roman"/>
              </a:rPr>
              <a:t>конечик</a:t>
            </a:r>
            <a:r>
              <a:rPr lang="ru-RU" sz="1200" b="1" dirty="0">
                <a:solidFill>
                  <a:schemeClr val="accent2"/>
                </a:solidFill>
                <a:latin typeface="Times New Roman"/>
              </a:rPr>
              <a:t>,</a:t>
            </a:r>
            <a:endParaRPr lang="ru-RU" sz="1200" b="1" dirty="0">
              <a:solidFill>
                <a:schemeClr val="accent2"/>
              </a:solidFill>
              <a:latin typeface="Arial"/>
            </a:endParaRPr>
          </a:p>
          <a:p>
            <a:pPr algn="just" fontAlgn="auto">
              <a:spcBef>
                <a:spcPts val="0"/>
              </a:spcBef>
              <a:spcAft>
                <a:spcPts val="0"/>
              </a:spcAft>
              <a:defRPr/>
            </a:pPr>
            <a:r>
              <a:rPr lang="ru-RU" sz="1200" b="1" dirty="0">
                <a:solidFill>
                  <a:schemeClr val="accent2"/>
                </a:solidFill>
                <a:latin typeface="Times New Roman"/>
              </a:rPr>
              <a:t>Там мышка живет, тебе хвостик отгрызет.</a:t>
            </a:r>
            <a:endParaRPr lang="ru-RU" sz="1200" b="1" dirty="0">
              <a:solidFill>
                <a:schemeClr val="accent2"/>
              </a:solidFill>
              <a:latin typeface="Arial"/>
            </a:endParaRPr>
          </a:p>
          <a:p>
            <a:pPr algn="just" fontAlgn="auto">
              <a:spcBef>
                <a:spcPts val="0"/>
              </a:spcBef>
              <a:spcAft>
                <a:spcPts val="0"/>
              </a:spcAft>
              <a:defRPr/>
            </a:pPr>
            <a:r>
              <a:rPr lang="ru-RU" sz="1200" dirty="0">
                <a:solidFill>
                  <a:srgbClr val="000000"/>
                </a:solidFill>
                <a:latin typeface="Times New Roman"/>
              </a:rPr>
              <a:t>Дети убегают за условную черту в свой «домик», а педагог их догоняет.</a:t>
            </a:r>
            <a:endParaRPr lang="ru-RU" sz="1200" dirty="0">
              <a:solidFill>
                <a:srgbClr val="000000"/>
              </a:solidFill>
              <a:latin typeface="Arial"/>
            </a:endParaRPr>
          </a:p>
          <a:p>
            <a:pPr algn="just" fontAlgn="auto">
              <a:spcBef>
                <a:spcPts val="0"/>
              </a:spcBef>
              <a:spcAft>
                <a:spcPts val="0"/>
              </a:spcAft>
              <a:defRPr/>
            </a:pPr>
            <a:r>
              <a:rPr lang="ru-RU" sz="1200" i="1" dirty="0" err="1">
                <a:solidFill>
                  <a:srgbClr val="000000"/>
                </a:solidFill>
                <a:latin typeface="Times New Roman"/>
              </a:rPr>
              <a:t>Л.И.Пензулаева</a:t>
            </a:r>
            <a:r>
              <a:rPr lang="ru-RU" sz="1200" i="1" dirty="0">
                <a:solidFill>
                  <a:srgbClr val="000000"/>
                </a:solidFill>
                <a:latin typeface="Times New Roman"/>
              </a:rPr>
              <a:t>  «Физкультурные занятия в детском саду» (вторая младшая группа), М., </a:t>
            </a:r>
            <a:r>
              <a:rPr lang="ru-RU" sz="1200" i="1" dirty="0">
                <a:solidFill>
                  <a:srgbClr val="000000"/>
                </a:solidFill>
                <a:latin typeface="Times New Roman"/>
              </a:rPr>
              <a:t>2013 </a:t>
            </a:r>
            <a:r>
              <a:rPr lang="ru-RU" sz="1200" i="1" dirty="0">
                <a:solidFill>
                  <a:srgbClr val="000000"/>
                </a:solidFill>
                <a:latin typeface="Times New Roman"/>
              </a:rPr>
              <a:t>г</a:t>
            </a:r>
            <a:endParaRPr lang="ru-RU" sz="1200" dirty="0">
              <a:solidFill>
                <a:srgbClr val="000000"/>
              </a:solidFill>
              <a:latin typeface="Arial"/>
            </a:endParaRPr>
          </a:p>
          <a:p>
            <a:pPr fontAlgn="auto">
              <a:spcBef>
                <a:spcPts val="0"/>
              </a:spcBef>
              <a:spcAft>
                <a:spcPts val="0"/>
              </a:spcAft>
              <a:defRPr/>
            </a:pPr>
            <a:r>
              <a:rPr lang="ru-RU" sz="1200" dirty="0"/>
              <a:t/>
            </a:r>
            <a:br>
              <a:rPr lang="ru-RU" sz="1200" dirty="0"/>
            </a:b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2468</Words>
  <Application>Microsoft Office PowerPoint</Application>
  <PresentationFormat>Экран (4:3)</PresentationFormat>
  <Paragraphs>189</Paragraphs>
  <Slides>7</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7</vt:i4>
      </vt:variant>
    </vt:vector>
  </HeadingPairs>
  <TitlesOfParts>
    <vt:vector size="11" baseType="lpstr">
      <vt:lpstr>Calibri</vt:lpstr>
      <vt:lpstr>Arial</vt:lpstr>
      <vt:lpstr>Times New Roman</vt: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Светлячок_2</cp:lastModifiedBy>
  <cp:revision>11</cp:revision>
  <dcterms:created xsi:type="dcterms:W3CDTF">2016-01-30T19:09:01Z</dcterms:created>
  <dcterms:modified xsi:type="dcterms:W3CDTF">2016-02-01T11:01:46Z</dcterms:modified>
</cp:coreProperties>
</file>