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6" r:id="rId1"/>
  </p:sldMasterIdLst>
  <p:sldIdLst>
    <p:sldId id="256" r:id="rId2"/>
    <p:sldId id="265" r:id="rId3"/>
    <p:sldId id="266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2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8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9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8648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0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51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42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4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1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4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8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0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3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9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9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4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09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0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63900" y="1854201"/>
            <a:ext cx="833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КАЛИНИНА ЭЛЬВИРА </a:t>
            </a:r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ВИКТОРОВНА</a:t>
            </a:r>
          </a:p>
          <a:p>
            <a:pPr algn="ctr"/>
            <a:endParaRPr lang="ru-RU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воспитатель </a:t>
            </a:r>
            <a:r>
              <a:rPr lang="ru-RU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МБДОУ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г</a:t>
            </a:r>
            <a:r>
              <a:rPr lang="ru-RU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ородского округа г. Волгореченск Костромской области </a:t>
            </a:r>
            <a:endParaRPr lang="ru-RU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«ЦРР-Детский сад № 7 «Русалочка»</a:t>
            </a:r>
          </a:p>
          <a:p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26" name="Picture 2" descr="фото  опы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" y="1227138"/>
            <a:ext cx="2521531" cy="3840162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3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077" y="1825174"/>
            <a:ext cx="6025496" cy="43883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4543" y="284677"/>
            <a:ext cx="9986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Интерактивная </a:t>
            </a:r>
            <a:r>
              <a:rPr lang="ru-RU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игра  </a:t>
            </a:r>
            <a:r>
              <a:rPr lang="ru-RU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«ПРОФЕССИИ. 4-й </a:t>
            </a:r>
            <a:r>
              <a:rPr lang="ru-RU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ЛИШНИЙ ПРЕДМЕТ»</a:t>
            </a:r>
            <a:endParaRPr lang="ru-RU" sz="3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endParaRPr lang="ru-RU" sz="2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6111" y="286247"/>
            <a:ext cx="9404723" cy="50888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ПОЯСНИТЕЛЬНАЯ ЗАПИСКА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916206"/>
              </p:ext>
            </p:extLst>
          </p:nvPr>
        </p:nvGraphicFramePr>
        <p:xfrm>
          <a:off x="646111" y="878692"/>
          <a:ext cx="10320794" cy="5328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3060"/>
                <a:gridCol w="7227734"/>
              </a:tblGrid>
              <a:tr h="441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 образовательной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деятельности: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развитие. 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недели: «Город мастеров. Все профессии важны».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6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группа: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 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1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разработки: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 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программе  </a:t>
                      </a:r>
                      <a:r>
                        <a:rPr lang="en-US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 Office Power Point</a:t>
                      </a: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триггерами.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2981">
                <a:tc>
                  <a:txBody>
                    <a:bodyPr/>
                    <a:lstStyle/>
                    <a:p>
                      <a:r>
                        <a:rPr lang="ru-RU" sz="14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Цель разработки:</a:t>
                      </a:r>
                    </a:p>
                    <a:p>
                      <a:r>
                        <a:rPr lang="ru-RU" sz="14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Развитие умения мыслить с помощью логического приёма  ограничения.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0385">
                <a:tc>
                  <a:txBody>
                    <a:bodyPr/>
                    <a:lstStyle/>
                    <a:p>
                      <a:r>
                        <a:rPr lang="ru-RU" sz="14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Ценность для детей и педагога:  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Привлекает внимание ребёнка, носит занимательный характер, упражняет в чтении читающих детей, развивает познавательный интерес, внимание, наблюдательность, доказательную речь, мышление, как вариант -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дивергентное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мышление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(творческое мышление, которое помогает найти множество   решений одной и той же проблемы).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Позволяет активизировать   образовательную деятельность   дошкольников   старшего возраста, в игровой форме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учит  выделять один предмет из группы по определённому признаку,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может быть использована при проведении индивидуальной работы, как часть НОД другого направления.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70385">
                <a:tc>
                  <a:txBody>
                    <a:bodyPr/>
                    <a:lstStyle/>
                    <a:p>
                      <a:r>
                        <a:rPr lang="ru-RU" sz="14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Правила игры</a:t>
                      </a:r>
                    </a:p>
                    <a:p>
                      <a:r>
                        <a:rPr lang="ru-RU" sz="14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1" u="none" dirty="0" smtClean="0">
                        <a:latin typeface="Arial Narrow" panose="020B0606020202030204" pitchFamily="34" charset="0"/>
                      </a:endParaRPr>
                    </a:p>
                    <a:p>
                      <a:endParaRPr lang="ru-RU" sz="1400" b="1" u="none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Воспитатель предлагает детям внимательно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рассмотреть изображение на слайде и определить профессию человека, которого они видят. Чтобы процесс отгадывания был интересней, читающие дети могут прочитать загадку,   название профессии, которая написана крупными буквами в левом верхнем углу слайда. Далее  детям предлагается рассмотреть 4 маленькие картинки, определить, какими предметами  по </a:t>
                      </a:r>
                      <a:r>
                        <a:rPr lang="ru-RU" sz="1400" baseline="0" smtClean="0">
                          <a:latin typeface="Arial Narrow" panose="020B0606020202030204" pitchFamily="34" charset="0"/>
                        </a:rPr>
                        <a:t>роду занятий 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пользуется человек данной профессии ( при нажатии картинки качаются), и найти предмет (4-й лишний), который он не использует (при нажатии картинка плавно перемещается вниз) в своей профессиональной деятельности..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8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769" y="452718"/>
            <a:ext cx="5249732" cy="1677296"/>
          </a:xfrm>
        </p:spPr>
        <p:txBody>
          <a:bodyPr/>
          <a:lstStyle/>
          <a:p>
            <a:r>
              <a:rPr lang="ru-RU" sz="2400" dirty="0">
                <a:latin typeface="Arial Narrow" panose="020B0606020202030204" pitchFamily="34" charset="0"/>
              </a:rPr>
              <a:t>Дайте ножницы, расчёску,</a:t>
            </a:r>
            <a:br>
              <a:rPr lang="ru-RU" sz="2400" dirty="0">
                <a:latin typeface="Arial Narrow" panose="020B0606020202030204" pitchFamily="34" charset="0"/>
              </a:rPr>
            </a:br>
            <a:r>
              <a:rPr lang="ru-RU" sz="2400" dirty="0">
                <a:latin typeface="Arial Narrow" panose="020B0606020202030204" pitchFamily="34" charset="0"/>
              </a:rPr>
              <a:t>Он вам сделает причёску.</a:t>
            </a:r>
            <a:br>
              <a:rPr lang="ru-RU" sz="2400" dirty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Этот мастер  </a:t>
            </a:r>
            <a:r>
              <a:rPr lang="ru-RU" sz="2400" dirty="0">
                <a:latin typeface="Arial Narrow" panose="020B0606020202030204" pitchFamily="34" charset="0"/>
              </a:rPr>
              <a:t>непременно</a:t>
            </a:r>
            <a:br>
              <a:rPr lang="ru-RU" sz="2400" dirty="0">
                <a:latin typeface="Arial Narrow" panose="020B0606020202030204" pitchFamily="34" charset="0"/>
              </a:rPr>
            </a:br>
            <a:r>
              <a:rPr lang="ru-RU" sz="2400" dirty="0">
                <a:latin typeface="Arial Narrow" panose="020B0606020202030204" pitchFamily="34" charset="0"/>
              </a:rPr>
              <a:t>Подстрижёт вас современно.</a:t>
            </a:r>
            <a:br>
              <a:rPr lang="ru-RU" sz="2400" dirty="0">
                <a:latin typeface="Arial Narrow" panose="020B0606020202030204" pitchFamily="34" charset="0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93" y="1483519"/>
            <a:ext cx="4282841" cy="49290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56133" y="559845"/>
            <a:ext cx="3960112" cy="731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latin typeface="Arial Narrow" panose="020B0606020202030204" pitchFamily="34" charset="0"/>
              </a:rPr>
              <a:t>ПАРИКМАХЕР  </a:t>
            </a:r>
            <a:endParaRPr lang="ru-RU" sz="4400" b="1" dirty="0">
              <a:latin typeface="Arial Narrow" panose="020B0606020202030204" pitchFamily="34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160" y="3706990"/>
            <a:ext cx="1488735" cy="1282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941" y="3706990"/>
            <a:ext cx="1254358" cy="1254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3750" y="3706990"/>
            <a:ext cx="1254358" cy="1254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9345" y="3743213"/>
            <a:ext cx="1254359" cy="1254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0583186" y="559845"/>
            <a:ext cx="365760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7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00" y="508000"/>
            <a:ext cx="5651501" cy="2044700"/>
          </a:xfrm>
        </p:spPr>
        <p:txBody>
          <a:bodyPr/>
          <a:lstStyle/>
          <a:p>
            <a:r>
              <a:rPr lang="ru-RU" sz="2400" dirty="0">
                <a:latin typeface="Arial Narrow" panose="020B0606020202030204" pitchFamily="34" charset="0"/>
              </a:rPr>
              <a:t>Кто у постели больного сидит? —</a:t>
            </a:r>
            <a:br>
              <a:rPr lang="ru-RU" sz="2400" dirty="0">
                <a:latin typeface="Arial Narrow" panose="020B0606020202030204" pitchFamily="34" charset="0"/>
              </a:rPr>
            </a:br>
            <a:r>
              <a:rPr lang="ru-RU" sz="2400" dirty="0">
                <a:latin typeface="Arial Narrow" panose="020B0606020202030204" pitchFamily="34" charset="0"/>
              </a:rPr>
              <a:t>И как лечиться он всем говорит.</a:t>
            </a:r>
            <a:br>
              <a:rPr lang="ru-RU" sz="2400" dirty="0">
                <a:latin typeface="Arial Narrow" panose="020B0606020202030204" pitchFamily="34" charset="0"/>
              </a:rPr>
            </a:br>
            <a:r>
              <a:rPr lang="ru-RU" sz="2400" dirty="0">
                <a:latin typeface="Arial Narrow" panose="020B0606020202030204" pitchFamily="34" charset="0"/>
              </a:rPr>
              <a:t>Кто болен — он капли предложит принять,</a:t>
            </a:r>
            <a:br>
              <a:rPr lang="ru-RU" sz="2400" dirty="0">
                <a:latin typeface="Arial Narrow" panose="020B0606020202030204" pitchFamily="34" charset="0"/>
              </a:rPr>
            </a:br>
            <a:r>
              <a:rPr lang="ru-RU" sz="2400" dirty="0">
                <a:latin typeface="Arial Narrow" panose="020B0606020202030204" pitchFamily="34" charset="0"/>
              </a:rPr>
              <a:t>Тому, кто здоров, — </a:t>
            </a:r>
            <a:r>
              <a:rPr lang="ru-RU" sz="2400" dirty="0" smtClean="0"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Разрешит </a:t>
            </a:r>
            <a:r>
              <a:rPr lang="ru-RU" sz="2400" dirty="0">
                <a:latin typeface="Arial Narrow" panose="020B0606020202030204" pitchFamily="34" charset="0"/>
              </a:rPr>
              <a:t>погулять.</a:t>
            </a:r>
            <a:br>
              <a:rPr lang="ru-RU" sz="2400" dirty="0">
                <a:latin typeface="Arial Narrow" panose="020B0606020202030204" pitchFamily="34" charset="0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5620" y="508000"/>
            <a:ext cx="1682579" cy="731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latin typeface="Arial Narrow" panose="020B0606020202030204" pitchFamily="34" charset="0"/>
              </a:rPr>
              <a:t>ВРАЧ </a:t>
            </a:r>
            <a:endParaRPr lang="ru-RU" sz="4400" b="1" dirty="0">
              <a:latin typeface="Arial Narrow" panose="020B0606020202030204" pitchFamily="34" charset="0"/>
            </a:endParaRPr>
          </a:p>
        </p:txBody>
      </p:sp>
      <p:pic>
        <p:nvPicPr>
          <p:cNvPr id="6" name="Объект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5" r="1674" b="3051"/>
          <a:stretch>
            <a:fillRect/>
          </a:stretch>
        </p:blipFill>
        <p:spPr bwMode="auto">
          <a:xfrm>
            <a:off x="559893" y="1370124"/>
            <a:ext cx="4282841" cy="492907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718" y="3615784"/>
            <a:ext cx="1337534" cy="1337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00" y="3615784"/>
            <a:ext cx="1587500" cy="1337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5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448" y="3615784"/>
            <a:ext cx="1337534" cy="1337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330" y="3615784"/>
            <a:ext cx="1355792" cy="1337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0557288" y="572494"/>
            <a:ext cx="463938" cy="4452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17"/>
          <a:stretch>
            <a:fillRect/>
          </a:stretch>
        </p:blipFill>
        <p:spPr bwMode="auto">
          <a:xfrm>
            <a:off x="504133" y="1371600"/>
            <a:ext cx="4398067" cy="49149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71599" y="559845"/>
            <a:ext cx="3544645" cy="731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latin typeface="Arial Narrow" panose="020B0606020202030204" pitchFamily="34" charset="0"/>
              </a:rPr>
              <a:t>ПЛОТНИК  </a:t>
            </a:r>
            <a:endParaRPr lang="ru-RU" sz="44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94500" y="682535"/>
            <a:ext cx="3543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Arial Narrow" panose="020B0606020202030204" pitchFamily="34" charset="0"/>
              </a:rPr>
              <a:t>Гвозди, топоры, пила,</a:t>
            </a:r>
            <a:br>
              <a:rPr lang="ru-RU" altLang="ru-RU" sz="2400" dirty="0">
                <a:latin typeface="Arial Narrow" panose="020B0606020202030204" pitchFamily="34" charset="0"/>
              </a:rPr>
            </a:br>
            <a:r>
              <a:rPr lang="ru-RU" altLang="ru-RU" sz="2400" dirty="0">
                <a:latin typeface="Arial Narrow" panose="020B0606020202030204" pitchFamily="34" charset="0"/>
              </a:rPr>
              <a:t>Стружек целая гора.</a:t>
            </a:r>
            <a:br>
              <a:rPr lang="ru-RU" altLang="ru-RU" sz="2400" dirty="0">
                <a:latin typeface="Arial Narrow" panose="020B0606020202030204" pitchFamily="34" charset="0"/>
              </a:rPr>
            </a:br>
            <a:r>
              <a:rPr lang="ru-RU" altLang="ru-RU" sz="2400" dirty="0">
                <a:latin typeface="Arial Narrow" panose="020B0606020202030204" pitchFamily="34" charset="0"/>
              </a:rPr>
              <a:t>Это трудится работник —</a:t>
            </a:r>
            <a:br>
              <a:rPr lang="ru-RU" altLang="ru-RU" sz="2400" dirty="0">
                <a:latin typeface="Arial Narrow" panose="020B0606020202030204" pitchFamily="34" charset="0"/>
              </a:rPr>
            </a:br>
            <a:r>
              <a:rPr lang="ru-RU" altLang="ru-RU" sz="2400" dirty="0">
                <a:latin typeface="Arial Narrow" panose="020B0606020202030204" pitchFamily="34" charset="0"/>
              </a:rPr>
              <a:t>Делает нам стулья... 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568" y="3514184"/>
            <a:ext cx="1410701" cy="1410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867" y="3514184"/>
            <a:ext cx="1410702" cy="1410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269" y="3514184"/>
            <a:ext cx="1959864" cy="1374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433" y="3520108"/>
            <a:ext cx="1434281" cy="136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04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4.58333E-6 0.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84" y="1371600"/>
            <a:ext cx="4370389" cy="50546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19712" y="424179"/>
            <a:ext cx="1946985" cy="731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latin typeface="Arial Narrow" panose="020B0606020202030204" pitchFamily="34" charset="0"/>
              </a:rPr>
              <a:t>ПОВАР</a:t>
            </a:r>
            <a:endParaRPr lang="ru-RU" sz="44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0" y="612139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Скажи, кто так вкусно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Готовит щи капустные,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Пахучие котлеты,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Салаты, винегреты,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Все завтраки, обеды?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908" y="3567020"/>
            <a:ext cx="1687236" cy="1325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023" y="3588747"/>
            <a:ext cx="1488735" cy="1282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133" y="3567020"/>
            <a:ext cx="1545684" cy="1349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4018" y="3590716"/>
            <a:ext cx="1543050" cy="1325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366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8.33333E-7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203</TotalTime>
  <Words>293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ПОЯСНИТЕЛЬНАЯ ЗАПИСКА</vt:lpstr>
      <vt:lpstr>Дайте ножницы, расчёску, Он вам сделает причёску. Этот мастер  непременно Подстрижёт вас современно. </vt:lpstr>
      <vt:lpstr>Кто у постели больного сидит? — И как лечиться он всем говорит. Кто болен — он капли предложит принять, Тому, кто здоров, —  Разрешит погулять.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</dc:title>
  <dc:creator>Эльвира</dc:creator>
  <cp:lastModifiedBy>Эльвира</cp:lastModifiedBy>
  <cp:revision>28</cp:revision>
  <dcterms:created xsi:type="dcterms:W3CDTF">2015-03-16T06:27:19Z</dcterms:created>
  <dcterms:modified xsi:type="dcterms:W3CDTF">2016-02-11T19:09:32Z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