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58" r:id="rId6"/>
    <p:sldId id="259" r:id="rId7"/>
    <p:sldId id="260" r:id="rId8"/>
    <p:sldId id="276" r:id="rId9"/>
    <p:sldId id="264" r:id="rId10"/>
    <p:sldId id="275" r:id="rId11"/>
    <p:sldId id="266" r:id="rId12"/>
    <p:sldId id="267" r:id="rId13"/>
    <p:sldId id="268" r:id="rId14"/>
    <p:sldId id="269" r:id="rId15"/>
    <p:sldId id="270" r:id="rId16"/>
    <p:sldId id="272" r:id="rId17"/>
    <p:sldId id="273" r:id="rId18"/>
    <p:sldId id="27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DC78E82-EA54-470F-A0E4-C3D65D144998}" type="datetimeFigureOut">
              <a:rPr lang="ru-RU" smtClean="0"/>
              <a:t>09.02.2016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790FD2-5192-4EB1-8F23-927A79EB441E}"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DC78E82-EA54-470F-A0E4-C3D65D144998}" type="datetimeFigureOut">
              <a:rPr lang="ru-RU" smtClean="0"/>
              <a:t>09.02.2016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790FD2-5192-4EB1-8F23-927A79EB441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DC78E82-EA54-470F-A0E4-C3D65D144998}" type="datetimeFigureOut">
              <a:rPr lang="ru-RU" smtClean="0"/>
              <a:t>09.02.2016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790FD2-5192-4EB1-8F23-927A79EB441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C78E82-EA54-470F-A0E4-C3D65D144998}" type="datetimeFigureOut">
              <a:rPr lang="ru-RU" smtClean="0"/>
              <a:t>09.02.2016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790FD2-5192-4EB1-8F23-927A79EB441E}"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C78E82-EA54-470F-A0E4-C3D65D144998}" type="datetimeFigureOut">
              <a:rPr lang="ru-RU" smtClean="0"/>
              <a:t>09.02.2016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790FD2-5192-4EB1-8F23-927A79EB441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C78E82-EA54-470F-A0E4-C3D65D144998}" type="datetimeFigureOut">
              <a:rPr lang="ru-RU" smtClean="0"/>
              <a:t>09.02.2016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790FD2-5192-4EB1-8F23-927A79EB441E}"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DC78E82-EA54-470F-A0E4-C3D65D144998}" type="datetimeFigureOut">
              <a:rPr lang="ru-RU" smtClean="0"/>
              <a:t>09.02.2016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1790FD2-5192-4EB1-8F23-927A79EB441E}"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DC78E82-EA54-470F-A0E4-C3D65D144998}" type="datetimeFigureOut">
              <a:rPr lang="ru-RU" smtClean="0"/>
              <a:t>09.02.2016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1790FD2-5192-4EB1-8F23-927A79EB441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78E82-EA54-470F-A0E4-C3D65D144998}" type="datetimeFigureOut">
              <a:rPr lang="ru-RU" smtClean="0"/>
              <a:t>09.02.2016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1790FD2-5192-4EB1-8F23-927A79EB441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C78E82-EA54-470F-A0E4-C3D65D144998}" type="datetimeFigureOut">
              <a:rPr lang="ru-RU" smtClean="0"/>
              <a:t>09.02.2016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790FD2-5192-4EB1-8F23-927A79EB441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C78E82-EA54-470F-A0E4-C3D65D144998}" type="datetimeFigureOut">
              <a:rPr lang="ru-RU" smtClean="0"/>
              <a:t>09.02.2016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790FD2-5192-4EB1-8F23-927A79EB441E}"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DC78E82-EA54-470F-A0E4-C3D65D144998}" type="datetimeFigureOut">
              <a:rPr lang="ru-RU" smtClean="0"/>
              <a:t>09.02.2016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1790FD2-5192-4EB1-8F23-927A79EB441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orldofteacher.com/1575-338.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39752" y="2759910"/>
            <a:ext cx="6552728" cy="3314799"/>
          </a:xfrm>
        </p:spPr>
        <p:txBody>
          <a:bodyPr>
            <a:normAutofit/>
          </a:bodyPr>
          <a:lstStyle/>
          <a:p>
            <a:r>
              <a:rPr lang="ru-RU" b="1" i="1" dirty="0" smtClean="0"/>
              <a:t>ИКТ – польза и вред</a:t>
            </a:r>
            <a:br>
              <a:rPr lang="ru-RU" b="1" i="1" dirty="0" smtClean="0"/>
            </a:br>
            <a:r>
              <a:rPr lang="ru-RU" b="1" i="1" dirty="0" smtClean="0"/>
              <a:t>(для родителей)</a:t>
            </a:r>
            <a:br>
              <a:rPr lang="ru-RU" b="1" i="1" dirty="0" smtClean="0"/>
            </a:br>
            <a:r>
              <a:rPr lang="ru-RU" sz="2000" b="1" i="1" dirty="0" smtClean="0"/>
              <a:t>ГБОУ СОШ Школа 657 Москва</a:t>
            </a:r>
            <a:br>
              <a:rPr lang="ru-RU" sz="2000" b="1" i="1" dirty="0" smtClean="0"/>
            </a:br>
            <a:r>
              <a:rPr lang="ru-RU" sz="2000" b="1" i="1" dirty="0" smtClean="0"/>
              <a:t>Учитель технологии :Лихонина О.П.</a:t>
            </a:r>
            <a:endParaRPr lang="ru-RU" sz="2000" b="1" i="1" dirty="0"/>
          </a:p>
        </p:txBody>
      </p:sp>
      <p:pic>
        <p:nvPicPr>
          <p:cNvPr id="1026" name="Picture 2" descr="http://www.lib.znaimo.com.ua/tw_files2/urls_4/959/d-958723/958723_html_m66f61e4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150536"/>
            <a:ext cx="2217216" cy="233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5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8194" name="Picture 2" descr="C:\Users\Учитель\Desktop\компьютер детям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6"/>
            <a:ext cx="9144000" cy="685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92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229600" cy="1512168"/>
          </a:xfrm>
        </p:spPr>
        <p:txBody>
          <a:bodyPr>
            <a:noAutofit/>
          </a:bodyPr>
          <a:lstStyle/>
          <a:p>
            <a:r>
              <a:rPr lang="ru-RU" sz="2800" i="1" dirty="0" smtClean="0">
                <a:effectLst/>
              </a:rPr>
              <a:t>Дети могут стать жертвой </a:t>
            </a:r>
            <a:r>
              <a:rPr lang="ru-RU" sz="2800" i="1" dirty="0" err="1" smtClean="0">
                <a:effectLst/>
              </a:rPr>
              <a:t>киберманьяков</a:t>
            </a:r>
            <a:r>
              <a:rPr lang="ru-RU" sz="2800" i="1" dirty="0" smtClean="0">
                <a:effectLst/>
              </a:rPr>
              <a:t>, ищущих личной встречи с ребёнком.</a:t>
            </a:r>
            <a:br>
              <a:rPr lang="ru-RU" sz="2800" i="1" dirty="0" smtClean="0">
                <a:effectLst/>
              </a:rPr>
            </a:br>
            <a:r>
              <a:rPr lang="ru-RU" sz="3600" dirty="0" smtClean="0">
                <a:effectLst/>
              </a:rPr>
              <a:t> </a:t>
            </a:r>
            <a:endParaRPr lang="ru-RU" sz="3600" dirty="0">
              <a:effectLst/>
            </a:endParaRPr>
          </a:p>
        </p:txBody>
      </p:sp>
      <p:pic>
        <p:nvPicPr>
          <p:cNvPr id="6146" name="Picture 2" descr="http://pl.vidiox.tv/images/cache/22/875/e4cc2c4cbb34f5e9541aa1e2169f76a1/1920x1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988840"/>
            <a:ext cx="4464496" cy="265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19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496944" cy="1143000"/>
          </a:xfrm>
        </p:spPr>
        <p:txBody>
          <a:bodyPr>
            <a:normAutofit/>
          </a:bodyPr>
          <a:lstStyle/>
          <a:p>
            <a:r>
              <a:rPr lang="ru-RU" sz="2800" i="1" dirty="0" smtClean="0">
                <a:effectLst/>
              </a:rPr>
              <a:t>Как должны родители помочь детям снизить эти риски?</a:t>
            </a:r>
            <a:endParaRPr lang="ru-RU" sz="2800" i="1" dirty="0"/>
          </a:p>
        </p:txBody>
      </p:sp>
      <p:sp>
        <p:nvSpPr>
          <p:cNvPr id="3" name="Объект 2"/>
          <p:cNvSpPr>
            <a:spLocks noGrp="1"/>
          </p:cNvSpPr>
          <p:nvPr>
            <p:ph sz="quarter" idx="13"/>
          </p:nvPr>
        </p:nvSpPr>
        <p:spPr/>
        <p:txBody>
          <a:bodyPr>
            <a:normAutofit fontScale="70000" lnSpcReduction="20000"/>
          </a:bodyPr>
          <a:lstStyle/>
          <a:p>
            <a:r>
              <a:rPr lang="ru-RU" dirty="0" smtClean="0">
                <a:effectLst/>
              </a:rPr>
              <a:t>Наиболее важным является обеспечение безопасности личной информации на собственном компьютере, что означает защиту от вирусов и обновление программного обеспечения. Что касается детей, повысить уровень защиты данных можно путем использования настроек фильтра и параметров фильтрации содержимого, которые доступны во многих программах.</a:t>
            </a:r>
          </a:p>
          <a:p>
            <a:r>
              <a:rPr lang="ru-RU" dirty="0" smtClean="0">
                <a:effectLst/>
              </a:rPr>
              <a:t>Важно, чтобы компьютерное оборудование находилось в хорошем рабочем состоянии. Однако для детей и молодежи Интернет главным образом является социальной средой, в которой можно не только встречаться с друзьями, но и с незнакомцами. В Интернете пользователя могут обидеть, запугать или даже оскорбить.  Лучшей защитой является руководство собственным здравым смыслом. Наиболее важной задачей является предупреждение детей об опасностях Интернета, чтобы они вели себя осторожно. Кроме того, необходимо обсуждать с детьми все вопросы, которые могут у них возникнуть при использовании Интернета</a:t>
            </a:r>
            <a:endParaRPr lang="ru-RU" dirty="0">
              <a:effectLst/>
            </a:endParaRPr>
          </a:p>
        </p:txBody>
      </p:sp>
    </p:spTree>
    <p:extLst>
      <p:ext uri="{BB962C8B-B14F-4D97-AF65-F5344CB8AC3E}">
        <p14:creationId xmlns:p14="http://schemas.microsoft.com/office/powerpoint/2010/main" val="2224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rPr>
              <a:t>.</a:t>
            </a:r>
            <a:r>
              <a:rPr lang="ru-RU" sz="3100" i="1" dirty="0" smtClean="0">
                <a:effectLst/>
              </a:rPr>
              <a:t>Как обезопасить общение детей в Интернете?</a:t>
            </a:r>
            <a:endParaRPr lang="ru-RU" sz="3100" i="1" dirty="0"/>
          </a:p>
        </p:txBody>
      </p:sp>
      <p:sp>
        <p:nvSpPr>
          <p:cNvPr id="3" name="Объект 2"/>
          <p:cNvSpPr>
            <a:spLocks noGrp="1"/>
          </p:cNvSpPr>
          <p:nvPr>
            <p:ph sz="quarter" idx="13"/>
          </p:nvPr>
        </p:nvSpPr>
        <p:spPr/>
        <p:txBody>
          <a:bodyPr>
            <a:normAutofit fontScale="25000" lnSpcReduction="20000"/>
          </a:bodyPr>
          <a:lstStyle/>
          <a:p>
            <a:r>
              <a:rPr lang="ru-RU" sz="4500" dirty="0" smtClean="0">
                <a:effectLst/>
              </a:rPr>
              <a:t>Прежде, чем Ваш ребёнок начнёт общаться в Интернете, необходимо познакомить его с практическими способами безопасной работы.</a:t>
            </a:r>
          </a:p>
          <a:p>
            <a:r>
              <a:rPr lang="ru-RU" sz="4500" dirty="0" smtClean="0">
                <a:effectLst/>
              </a:rPr>
              <a:t>-купите надёжное приложение-антивирус</a:t>
            </a:r>
          </a:p>
          <a:p>
            <a:r>
              <a:rPr lang="ru-RU" sz="4500" dirty="0" smtClean="0">
                <a:effectLst/>
              </a:rPr>
              <a:t>-используйте новейшую версию браузера с настроенными параметрами безопасности</a:t>
            </a:r>
          </a:p>
          <a:p>
            <a:r>
              <a:rPr lang="ru-RU" sz="4500" dirty="0" smtClean="0">
                <a:effectLst/>
              </a:rPr>
              <a:t>-следите за поведением своего компьютера, когда посещаете </a:t>
            </a:r>
            <a:r>
              <a:rPr lang="ru-RU" sz="4500" dirty="0" err="1" smtClean="0">
                <a:effectLst/>
              </a:rPr>
              <a:t>Web</a:t>
            </a:r>
            <a:r>
              <a:rPr lang="ru-RU" sz="4500" dirty="0" smtClean="0">
                <a:effectLst/>
              </a:rPr>
              <a:t>-сайты, если компьютер начинает перезагружаться, если сообщения компьютера Вам непонятны, прервите соединение, выключите компьютер</a:t>
            </a:r>
          </a:p>
          <a:p>
            <a:r>
              <a:rPr lang="ru-RU" sz="4500" dirty="0" smtClean="0">
                <a:effectLst/>
              </a:rPr>
              <a:t>-не ставьте автоматическое открытие на свой почтовый ящик</a:t>
            </a:r>
          </a:p>
          <a:p>
            <a:r>
              <a:rPr lang="ru-RU" sz="4500" dirty="0" smtClean="0">
                <a:effectLst/>
              </a:rPr>
              <a:t>-научите ребёнка писать только корректные письма и высказывания</a:t>
            </a:r>
          </a:p>
          <a:p>
            <a:r>
              <a:rPr lang="ru-RU" sz="4500" dirty="0" smtClean="0">
                <a:effectLst/>
              </a:rPr>
              <a:t>-если Ваш ребёнок общается в чатах, ему полезно знать, что в чате всегда ведётся протокол, поэтому о его некорректном общении можно узнать</a:t>
            </a:r>
          </a:p>
          <a:p>
            <a:r>
              <a:rPr lang="ru-RU" sz="4500" dirty="0" smtClean="0">
                <a:effectLst/>
              </a:rPr>
              <a:t>-научите ребёнка никому не доверять личную информацию, можно использовать псевдоним</a:t>
            </a:r>
          </a:p>
          <a:p>
            <a:r>
              <a:rPr lang="ru-RU" sz="4500" dirty="0" smtClean="0">
                <a:effectLst/>
              </a:rPr>
              <a:t>-если собеседник ведёт себя некорректно, ребёнок должен прервать общение</a:t>
            </a:r>
          </a:p>
          <a:p>
            <a:r>
              <a:rPr lang="ru-RU" sz="4500" dirty="0" smtClean="0">
                <a:effectLst/>
              </a:rPr>
              <a:t>-личные встречи с собеседниками из Интернета ребёнок должен проводить только в присутствии родителей</a:t>
            </a:r>
          </a:p>
          <a:p>
            <a:endParaRPr lang="ru-RU" dirty="0"/>
          </a:p>
        </p:txBody>
      </p:sp>
    </p:spTree>
    <p:extLst>
      <p:ext uri="{BB962C8B-B14F-4D97-AF65-F5344CB8AC3E}">
        <p14:creationId xmlns:p14="http://schemas.microsoft.com/office/powerpoint/2010/main" val="179739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rPr>
              <a:t>.</a:t>
            </a:r>
            <a:r>
              <a:rPr lang="ru-RU" sz="2800" i="1" dirty="0" smtClean="0">
                <a:effectLst/>
              </a:rPr>
              <a:t>Интернет – этика</a:t>
            </a:r>
            <a:endParaRPr lang="ru-RU" sz="2800" i="1" dirty="0"/>
          </a:p>
        </p:txBody>
      </p:sp>
      <p:sp>
        <p:nvSpPr>
          <p:cNvPr id="3" name="Объект 2"/>
          <p:cNvSpPr>
            <a:spLocks noGrp="1"/>
          </p:cNvSpPr>
          <p:nvPr>
            <p:ph sz="quarter" idx="13"/>
          </p:nvPr>
        </p:nvSpPr>
        <p:spPr/>
        <p:txBody>
          <a:bodyPr>
            <a:normAutofit fontScale="85000" lnSpcReduction="20000"/>
          </a:bodyPr>
          <a:lstStyle/>
          <a:p>
            <a:r>
              <a:rPr lang="ru-RU" dirty="0" smtClean="0">
                <a:effectLst/>
              </a:rPr>
              <a:t>Если Вы хотите, чтобы дети стали ответственными пользователями, объясните им правила поведения в сети</a:t>
            </a:r>
          </a:p>
          <a:p>
            <a:r>
              <a:rPr lang="ru-RU" dirty="0" smtClean="0">
                <a:effectLst/>
              </a:rPr>
              <a:t>-прежде, чем напечатать что-то, подумайте, не обидит ли это других людей</a:t>
            </a:r>
          </a:p>
          <a:p>
            <a:r>
              <a:rPr lang="ru-RU" dirty="0" smtClean="0">
                <a:effectLst/>
              </a:rPr>
              <a:t>-не критикуйте других, а помогите им</a:t>
            </a:r>
          </a:p>
          <a:p>
            <a:r>
              <a:rPr lang="ru-RU" dirty="0" smtClean="0">
                <a:effectLst/>
              </a:rPr>
              <a:t>-не рассылайте спам</a:t>
            </a:r>
          </a:p>
          <a:p>
            <a:r>
              <a:rPr lang="ru-RU" dirty="0" smtClean="0">
                <a:effectLst/>
              </a:rPr>
              <a:t>-не публикуйте в </a:t>
            </a:r>
            <a:r>
              <a:rPr lang="ru-RU" dirty="0" err="1" smtClean="0">
                <a:effectLst/>
              </a:rPr>
              <a:t>онлайне</a:t>
            </a:r>
            <a:r>
              <a:rPr lang="ru-RU" dirty="0" smtClean="0">
                <a:effectLst/>
              </a:rPr>
              <a:t> чужие данные без разрешения владельца</a:t>
            </a:r>
          </a:p>
          <a:p>
            <a:r>
              <a:rPr lang="ru-RU" dirty="0" smtClean="0">
                <a:effectLst/>
              </a:rPr>
              <a:t>-помните об авторском праве</a:t>
            </a:r>
          </a:p>
          <a:p>
            <a:r>
              <a:rPr lang="ru-RU" dirty="0" smtClean="0">
                <a:effectLst/>
              </a:rPr>
              <a:t> </a:t>
            </a:r>
          </a:p>
          <a:p>
            <a:endParaRPr lang="ru-RU" dirty="0"/>
          </a:p>
        </p:txBody>
      </p:sp>
    </p:spTree>
    <p:extLst>
      <p:ext uri="{BB962C8B-B14F-4D97-AF65-F5344CB8AC3E}">
        <p14:creationId xmlns:p14="http://schemas.microsoft.com/office/powerpoint/2010/main" val="70941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368152"/>
          </a:xfrm>
        </p:spPr>
        <p:txBody>
          <a:bodyPr>
            <a:normAutofit fontScale="90000"/>
          </a:bodyPr>
          <a:lstStyle/>
          <a:p>
            <a:r>
              <a:rPr lang="ru-RU" sz="3100" i="1" dirty="0" smtClean="0">
                <a:effectLst/>
              </a:rPr>
              <a:t>Профилактика Интернет – зависимости:</a:t>
            </a:r>
            <a:br>
              <a:rPr lang="ru-RU" sz="3100" i="1" dirty="0" smtClean="0">
                <a:effectLst/>
              </a:rPr>
            </a:br>
            <a:r>
              <a:rPr lang="ru-RU" dirty="0" smtClean="0">
                <a:effectLst/>
              </a:rPr>
              <a:t> </a:t>
            </a:r>
            <a:br>
              <a:rPr lang="ru-RU" dirty="0" smtClean="0">
                <a:effectLst/>
              </a:rPr>
            </a:br>
            <a:endParaRPr lang="ru-RU" dirty="0"/>
          </a:p>
        </p:txBody>
      </p:sp>
      <p:sp>
        <p:nvSpPr>
          <p:cNvPr id="3" name="Объект 2"/>
          <p:cNvSpPr>
            <a:spLocks noGrp="1"/>
          </p:cNvSpPr>
          <p:nvPr>
            <p:ph sz="quarter" idx="13"/>
          </p:nvPr>
        </p:nvSpPr>
        <p:spPr>
          <a:xfrm>
            <a:off x="457200" y="1844824"/>
            <a:ext cx="8229600" cy="5013176"/>
          </a:xfrm>
        </p:spPr>
        <p:txBody>
          <a:bodyPr>
            <a:normAutofit fontScale="92500" lnSpcReduction="10000"/>
          </a:bodyPr>
          <a:lstStyle/>
          <a:p>
            <a:r>
              <a:rPr lang="ru-RU" dirty="0" smtClean="0">
                <a:effectLst/>
              </a:rPr>
              <a:t>Интернет-зависимость психологи сравнивают с любой другой формой зависимости. Это способ убежать от реальности, войти в альтернативную реальность, которая маскирует депрессию или беспокойство. Интернет может захватить ребёнка целиком, не оставляя ни времени, ни сил на другую деятельность.</a:t>
            </a:r>
          </a:p>
          <a:p>
            <a:r>
              <a:rPr lang="ru-RU" dirty="0" smtClean="0">
                <a:effectLst/>
              </a:rPr>
              <a:t>Существует группа риска среди детей. Они </a:t>
            </a:r>
            <a:r>
              <a:rPr lang="ru-RU" dirty="0" err="1" smtClean="0">
                <a:effectLst/>
              </a:rPr>
              <a:t>интравертны</a:t>
            </a:r>
            <a:r>
              <a:rPr lang="ru-RU" dirty="0" smtClean="0">
                <a:effectLst/>
              </a:rPr>
              <a:t>, необщительны, не имеют коммуникативных навыков, умны, много фантазируют.</a:t>
            </a:r>
          </a:p>
          <a:p>
            <a:r>
              <a:rPr lang="ru-RU" dirty="0" smtClean="0">
                <a:effectLst/>
              </a:rPr>
              <a:t> </a:t>
            </a:r>
          </a:p>
          <a:p>
            <a:r>
              <a:rPr lang="ru-RU" dirty="0" smtClean="0">
                <a:effectLst/>
              </a:rPr>
              <a:t>Учите ребёнка общаться в реальной жизни, помогите ему научиться обращаться со своими проблемами к вам, а не к виртуальным друзьям, ограничивайте работу с компьютером и пользование Интернетом, поставьте пароль на домашний компьютер, чтобы ребёнок в ваше отсутствие не мог злоупотреблять виртуальным общением.</a:t>
            </a:r>
          </a:p>
          <a:p>
            <a:r>
              <a:rPr lang="ru-RU" dirty="0" smtClean="0">
                <a:effectLst/>
              </a:rPr>
              <a:t> </a:t>
            </a:r>
            <a:endParaRPr lang="ru-RU" dirty="0">
              <a:effectLst/>
            </a:endParaRPr>
          </a:p>
        </p:txBody>
      </p:sp>
    </p:spTree>
    <p:extLst>
      <p:ext uri="{BB962C8B-B14F-4D97-AF65-F5344CB8AC3E}">
        <p14:creationId xmlns:p14="http://schemas.microsoft.com/office/powerpoint/2010/main" val="3413597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rPr>
              <a:t> </a:t>
            </a:r>
            <a:r>
              <a:rPr lang="ru-RU" sz="3100" i="1" dirty="0" smtClean="0">
                <a:effectLst/>
              </a:rPr>
              <a:t>Анкета для родителей:</a:t>
            </a:r>
            <a:br>
              <a:rPr lang="ru-RU" sz="3100" i="1" dirty="0" smtClean="0">
                <a:effectLst/>
              </a:rPr>
            </a:br>
            <a:r>
              <a:rPr lang="ru-RU" dirty="0" smtClean="0">
                <a:effectLst/>
              </a:rPr>
              <a:t> </a:t>
            </a:r>
            <a:br>
              <a:rPr lang="ru-RU" dirty="0" smtClean="0">
                <a:effectLst/>
              </a:rPr>
            </a:br>
            <a:endParaRPr lang="ru-RU" dirty="0"/>
          </a:p>
        </p:txBody>
      </p:sp>
      <p:sp>
        <p:nvSpPr>
          <p:cNvPr id="3" name="Объект 2"/>
          <p:cNvSpPr>
            <a:spLocks noGrp="1"/>
          </p:cNvSpPr>
          <p:nvPr>
            <p:ph sz="quarter" idx="13"/>
          </p:nvPr>
        </p:nvSpPr>
        <p:spPr>
          <a:xfrm>
            <a:off x="457200" y="692696"/>
            <a:ext cx="8229600" cy="5976664"/>
          </a:xfrm>
        </p:spPr>
        <p:txBody>
          <a:bodyPr>
            <a:normAutofit fontScale="70000" lnSpcReduction="20000"/>
          </a:bodyPr>
          <a:lstStyle/>
          <a:p>
            <a:r>
              <a:rPr lang="ru-RU" dirty="0" smtClean="0">
                <a:effectLst/>
              </a:rPr>
              <a:t>1.Есть ли у вас дома компьютер?</a:t>
            </a:r>
          </a:p>
          <a:p>
            <a:r>
              <a:rPr lang="ru-RU" dirty="0" smtClean="0">
                <a:effectLst/>
              </a:rPr>
              <a:t> </a:t>
            </a:r>
          </a:p>
          <a:p>
            <a:r>
              <a:rPr lang="ru-RU" dirty="0" smtClean="0">
                <a:effectLst/>
              </a:rPr>
              <a:t>2. Кто больше общается с компьютером?</a:t>
            </a:r>
          </a:p>
          <a:p>
            <a:r>
              <a:rPr lang="ru-RU" dirty="0" smtClean="0">
                <a:effectLst/>
              </a:rPr>
              <a:t>        ( родители, дети)</a:t>
            </a:r>
          </a:p>
          <a:p>
            <a:r>
              <a:rPr lang="ru-RU" dirty="0" smtClean="0">
                <a:effectLst/>
              </a:rPr>
              <a:t> </a:t>
            </a:r>
          </a:p>
          <a:p>
            <a:r>
              <a:rPr lang="ru-RU" dirty="0" smtClean="0">
                <a:effectLst/>
              </a:rPr>
              <a:t>3. Сколько времени Ваш ребёнок проводит у компьютера?</a:t>
            </a:r>
          </a:p>
          <a:p>
            <a:r>
              <a:rPr lang="ru-RU" dirty="0" smtClean="0">
                <a:effectLst/>
              </a:rPr>
              <a:t> </a:t>
            </a:r>
          </a:p>
          <a:p>
            <a:r>
              <a:rPr lang="ru-RU" dirty="0" smtClean="0">
                <a:effectLst/>
              </a:rPr>
              <a:t>4. Как вы относитесь к увлечению компьютерными играми?</a:t>
            </a:r>
          </a:p>
          <a:p>
            <a:r>
              <a:rPr lang="ru-RU" dirty="0" smtClean="0">
                <a:effectLst/>
              </a:rPr>
              <a:t> </a:t>
            </a:r>
          </a:p>
          <a:p>
            <a:r>
              <a:rPr lang="ru-RU" dirty="0" smtClean="0">
                <a:effectLst/>
              </a:rPr>
              <a:t>5. Вызывает ли это у вас тревогу?</a:t>
            </a:r>
          </a:p>
          <a:p>
            <a:r>
              <a:rPr lang="ru-RU" dirty="0" smtClean="0">
                <a:effectLst/>
              </a:rPr>
              <a:t> </a:t>
            </a:r>
          </a:p>
          <a:p>
            <a:r>
              <a:rPr lang="ru-RU" dirty="0" smtClean="0">
                <a:effectLst/>
              </a:rPr>
              <a:t>6. Подключен ли Ваш компьютер к сети Интернет?</a:t>
            </a:r>
          </a:p>
          <a:p>
            <a:r>
              <a:rPr lang="ru-RU" dirty="0" smtClean="0">
                <a:effectLst/>
              </a:rPr>
              <a:t> </a:t>
            </a:r>
          </a:p>
          <a:p>
            <a:r>
              <a:rPr lang="ru-RU" dirty="0" smtClean="0">
                <a:effectLst/>
              </a:rPr>
              <a:t>7.Знаете ли Вы, как распространяются компьютерные вирусы?</a:t>
            </a:r>
          </a:p>
          <a:p>
            <a:r>
              <a:rPr lang="ru-RU" dirty="0" smtClean="0">
                <a:effectLst/>
              </a:rPr>
              <a:t> </a:t>
            </a:r>
          </a:p>
          <a:p>
            <a:r>
              <a:rPr lang="ru-RU" dirty="0" smtClean="0">
                <a:effectLst/>
              </a:rPr>
              <a:t>8.Знаете ли Вы, как защитить свой компьютер?</a:t>
            </a:r>
          </a:p>
          <a:p>
            <a:r>
              <a:rPr lang="ru-RU" dirty="0" smtClean="0">
                <a:effectLst/>
              </a:rPr>
              <a:t> </a:t>
            </a:r>
          </a:p>
          <a:p>
            <a:r>
              <a:rPr lang="ru-RU" dirty="0" smtClean="0">
                <a:effectLst/>
              </a:rPr>
              <a:t>9. Знаете ли Вы, что такое сетевой этикет?</a:t>
            </a:r>
          </a:p>
          <a:p>
            <a:r>
              <a:rPr lang="ru-RU" dirty="0" smtClean="0">
                <a:effectLst/>
              </a:rPr>
              <a:t> </a:t>
            </a:r>
          </a:p>
          <a:p>
            <a:r>
              <a:rPr lang="ru-RU" dirty="0" smtClean="0">
                <a:effectLst/>
              </a:rPr>
              <a:t>10.Знаете ли Вы, что запрещено в Интернете?</a:t>
            </a:r>
          </a:p>
          <a:p>
            <a:pPr marL="0" indent="0">
              <a:buNone/>
            </a:pPr>
            <a:endParaRPr lang="ru-RU" dirty="0" smtClean="0">
              <a:effectLst/>
            </a:endParaRPr>
          </a:p>
          <a:p>
            <a:endParaRPr lang="ru-RU" dirty="0"/>
          </a:p>
        </p:txBody>
      </p:sp>
    </p:spTree>
    <p:extLst>
      <p:ext uri="{BB962C8B-B14F-4D97-AF65-F5344CB8AC3E}">
        <p14:creationId xmlns:p14="http://schemas.microsoft.com/office/powerpoint/2010/main" val="112507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endParaRPr lang="ru-RU" dirty="0"/>
          </a:p>
        </p:txBody>
      </p:sp>
      <p:pic>
        <p:nvPicPr>
          <p:cNvPr id="4098" name="Picture 2" descr="C:\Users\Учитель\Desktop\компьютер детям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651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10242" name="Picture 2" descr="C:\Users\Учитель\Desktop\компьютер детям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6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283968" y="404664"/>
            <a:ext cx="4402832" cy="5721499"/>
          </a:xfrm>
        </p:spPr>
        <p:txBody>
          <a:bodyPr>
            <a:normAutofit fontScale="70000" lnSpcReduction="20000"/>
          </a:bodyPr>
          <a:lstStyle/>
          <a:p>
            <a:r>
              <a:rPr lang="ru-RU" i="1" dirty="0" smtClean="0">
                <a:effectLst/>
              </a:rPr>
              <a:t>Постарайтесь шагать</a:t>
            </a:r>
            <a:endParaRPr lang="ru-RU" dirty="0" smtClean="0">
              <a:effectLst/>
            </a:endParaRPr>
          </a:p>
          <a:p>
            <a:r>
              <a:rPr lang="ru-RU" i="1" dirty="0" smtClean="0">
                <a:effectLst/>
              </a:rPr>
              <a:t>                                                                     </a:t>
            </a:r>
          </a:p>
          <a:p>
            <a:r>
              <a:rPr lang="ru-RU" i="1" dirty="0" smtClean="0">
                <a:effectLst/>
              </a:rPr>
              <a:t>рядом с ребёнком по дороге жизни –</a:t>
            </a:r>
            <a:endParaRPr lang="ru-RU" dirty="0" smtClean="0">
              <a:effectLst/>
            </a:endParaRPr>
          </a:p>
          <a:p>
            <a:r>
              <a:rPr lang="ru-RU" i="1" dirty="0" smtClean="0">
                <a:effectLst/>
              </a:rPr>
              <a:t>                                                                   </a:t>
            </a:r>
          </a:p>
          <a:p>
            <a:r>
              <a:rPr lang="ru-RU" i="1" dirty="0" smtClean="0">
                <a:effectLst/>
              </a:rPr>
              <a:t> и ему не нужно будет удирать</a:t>
            </a:r>
            <a:endParaRPr lang="ru-RU" dirty="0" smtClean="0">
              <a:effectLst/>
            </a:endParaRPr>
          </a:p>
          <a:p>
            <a:r>
              <a:rPr lang="ru-RU" i="1" dirty="0" smtClean="0">
                <a:effectLst/>
              </a:rPr>
              <a:t>                                                                   </a:t>
            </a:r>
          </a:p>
          <a:p>
            <a:r>
              <a:rPr lang="ru-RU" i="1" dirty="0" smtClean="0">
                <a:effectLst/>
              </a:rPr>
              <a:t>в виртуальный мир»</a:t>
            </a:r>
            <a:endParaRPr lang="ru-RU" dirty="0" smtClean="0">
              <a:effectLst/>
            </a:endParaRPr>
          </a:p>
          <a:p>
            <a:r>
              <a:rPr lang="ru-RU" dirty="0" smtClean="0">
                <a:effectLst/>
              </a:rPr>
              <a:t> </a:t>
            </a:r>
          </a:p>
          <a:p>
            <a:r>
              <a:rPr lang="ru-RU" i="1" dirty="0" smtClean="0">
                <a:effectLst/>
              </a:rPr>
              <a:t>                                                  </a:t>
            </a:r>
          </a:p>
          <a:p>
            <a:r>
              <a:rPr lang="ru-RU" i="1" dirty="0" smtClean="0">
                <a:effectLst/>
              </a:rPr>
              <a:t>«Компьютерной проблемы не существует.</a:t>
            </a:r>
            <a:endParaRPr lang="ru-RU" dirty="0" smtClean="0">
              <a:effectLst/>
            </a:endParaRPr>
          </a:p>
          <a:p>
            <a:r>
              <a:rPr lang="ru-RU" i="1" dirty="0" smtClean="0">
                <a:effectLst/>
              </a:rPr>
              <a:t>                                                    </a:t>
            </a:r>
          </a:p>
          <a:p>
            <a:r>
              <a:rPr lang="ru-RU" i="1" dirty="0" smtClean="0">
                <a:effectLst/>
              </a:rPr>
              <a:t>Есть проблемы отношений</a:t>
            </a:r>
            <a:endParaRPr lang="ru-RU" dirty="0" smtClean="0">
              <a:effectLst/>
            </a:endParaRPr>
          </a:p>
          <a:p>
            <a:r>
              <a:rPr lang="ru-RU" i="1" dirty="0" smtClean="0">
                <a:effectLst/>
              </a:rPr>
              <a:t>                                                   </a:t>
            </a:r>
          </a:p>
          <a:p>
            <a:r>
              <a:rPr lang="ru-RU" i="1" dirty="0" smtClean="0">
                <a:effectLst/>
              </a:rPr>
              <a:t>со сверстниками и проблемы общения в</a:t>
            </a:r>
            <a:endParaRPr lang="ru-RU" dirty="0" smtClean="0">
              <a:effectLst/>
            </a:endParaRPr>
          </a:p>
          <a:p>
            <a:r>
              <a:rPr lang="ru-RU" i="1" dirty="0" smtClean="0">
                <a:effectLst/>
              </a:rPr>
              <a:t>                                                  семье»</a:t>
            </a:r>
            <a:endParaRPr lang="ru-RU" dirty="0" smtClean="0">
              <a:effectLst/>
            </a:endParaRPr>
          </a:p>
          <a:p>
            <a:r>
              <a:rPr lang="ru-RU" i="1" dirty="0" smtClean="0">
                <a:effectLst/>
              </a:rPr>
              <a:t>                                                                                            З . и Н. Некрасовы</a:t>
            </a:r>
            <a:endParaRPr lang="ru-RU" dirty="0" smtClean="0">
              <a:effectLst/>
            </a:endParaRPr>
          </a:p>
          <a:p>
            <a:r>
              <a:rPr lang="ru-RU" dirty="0" smtClean="0">
                <a:effectLst/>
              </a:rPr>
              <a:t> </a:t>
            </a:r>
            <a:endParaRPr lang="ru-RU" dirty="0">
              <a:effectLst/>
            </a:endParaRPr>
          </a:p>
        </p:txBody>
      </p:sp>
      <p:pic>
        <p:nvPicPr>
          <p:cNvPr id="2050" name="Picture 2" descr="C:\Users\Учитель\Desktop\картинки комп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328612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38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57200" y="2348880"/>
            <a:ext cx="8075240" cy="4248472"/>
          </a:xfrm>
        </p:spPr>
        <p:txBody>
          <a:bodyPr/>
          <a:lstStyle/>
          <a:p>
            <a:r>
              <a:rPr lang="ru-RU" dirty="0"/>
              <a:t>М</a:t>
            </a:r>
            <a:r>
              <a:rPr lang="ru-RU" dirty="0" smtClean="0">
                <a:effectLst/>
              </a:rPr>
              <a:t>ожно сказать, что в основном родители информированы о компьютере, как о ближайшем друге ребёнка, который заполняет всё его свободное место. Но есть и другие стороны.</a:t>
            </a:r>
            <a:endParaRPr lang="ru-RU" dirty="0"/>
          </a:p>
        </p:txBody>
      </p:sp>
      <p:pic>
        <p:nvPicPr>
          <p:cNvPr id="1026" name="Picture 2" descr="C:\Users\Учитель\Desktop\картинки комп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39" y="188640"/>
            <a:ext cx="2844189" cy="189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96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1348" y="0"/>
            <a:ext cx="5770984" cy="6336704"/>
          </a:xfrm>
        </p:spPr>
        <p:txBody>
          <a:bodyPr>
            <a:normAutofit/>
          </a:bodyPr>
          <a:lstStyle/>
          <a:p>
            <a:r>
              <a:rPr lang="ru-RU" dirty="0" smtClean="0">
                <a:effectLst/>
              </a:rPr>
              <a:t>Чем является компьютер для ребенка?</a:t>
            </a:r>
          </a:p>
          <a:p>
            <a:r>
              <a:rPr lang="ru-RU" dirty="0" smtClean="0">
                <a:effectLst/>
              </a:rPr>
              <a:t>Компьютер является интерактивным средством.</a:t>
            </a:r>
          </a:p>
          <a:p>
            <a:r>
              <a:rPr lang="ru-RU" dirty="0" smtClean="0">
                <a:effectLst/>
              </a:rPr>
              <a:t>Компьютер – это универсальная игрушка, меняющая назначение при смене программы.</a:t>
            </a:r>
          </a:p>
          <a:p>
            <a:r>
              <a:rPr lang="ru-RU" dirty="0" smtClean="0">
                <a:effectLst/>
              </a:rPr>
              <a:t>Компьютер – дополнительное педагогическое средство развития ребенка.</a:t>
            </a:r>
          </a:p>
          <a:p>
            <a:r>
              <a:rPr lang="ru-RU" dirty="0" smtClean="0">
                <a:effectLst/>
              </a:rPr>
              <a:t>Компьютер – </a:t>
            </a:r>
            <a:r>
              <a:rPr lang="ru-RU" dirty="0" err="1" smtClean="0">
                <a:effectLst/>
              </a:rPr>
              <a:t>многовариативный</a:t>
            </a:r>
            <a:r>
              <a:rPr lang="ru-RU" dirty="0" smtClean="0">
                <a:effectLst/>
              </a:rPr>
              <a:t> дидактический матер</a:t>
            </a:r>
            <a:r>
              <a:rPr lang="ru-RU" b="1" dirty="0" smtClean="0">
                <a:effectLst/>
              </a:rPr>
              <a:t>и</a:t>
            </a:r>
            <a:r>
              <a:rPr lang="ru-RU" dirty="0" smtClean="0">
                <a:effectLst/>
              </a:rPr>
              <a:t>ал.</a:t>
            </a:r>
          </a:p>
        </p:txBody>
      </p:sp>
      <p:pic>
        <p:nvPicPr>
          <p:cNvPr id="2050" name="Picture 2" descr="C:\Users\Учитель\Desktop\картинки комп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852936"/>
            <a:ext cx="2736304" cy="274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6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3851920" y="404664"/>
            <a:ext cx="4834880" cy="6192688"/>
          </a:xfrm>
        </p:spPr>
        <p:txBody>
          <a:bodyPr>
            <a:normAutofit/>
          </a:bodyPr>
          <a:lstStyle/>
          <a:p>
            <a:r>
              <a:rPr lang="ru-RU" dirty="0" smtClean="0">
                <a:effectLst/>
              </a:rPr>
              <a:t>Интернет-зависимость психологи сравнивают с любой другой формой зависимости. Это способ убежать от реальности, войти в альтернативную реальность, которая маскирует депрессию или беспокойство. Интернет может захватить ребёнка целиком, не оставляя ни времени, ни сил на другую деятельность.</a:t>
            </a:r>
          </a:p>
          <a:p>
            <a:r>
              <a:rPr lang="ru-RU" dirty="0" smtClean="0">
                <a:effectLst/>
              </a:rPr>
              <a:t>Существует группа риска среди детей. Они </a:t>
            </a:r>
            <a:r>
              <a:rPr lang="ru-RU" dirty="0" err="1" smtClean="0">
                <a:effectLst/>
              </a:rPr>
              <a:t>интравертны</a:t>
            </a:r>
            <a:r>
              <a:rPr lang="ru-RU" dirty="0" smtClean="0">
                <a:effectLst/>
              </a:rPr>
              <a:t>, необщительны, не имеют коммуникативных навыков, умны, много фантазируют.</a:t>
            </a:r>
          </a:p>
          <a:p>
            <a:r>
              <a:rPr lang="ru-RU" dirty="0" smtClean="0">
                <a:effectLst/>
              </a:rPr>
              <a:t> </a:t>
            </a:r>
          </a:p>
          <a:p>
            <a:endParaRPr lang="ru-RU" dirty="0"/>
          </a:p>
        </p:txBody>
      </p:sp>
      <p:pic>
        <p:nvPicPr>
          <p:cNvPr id="3074" name="Picture 2" descr="C:\Users\Учитель\Desktop\картинки комп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2539035"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32656"/>
            <a:ext cx="4392488" cy="6192688"/>
          </a:xfrm>
        </p:spPr>
        <p:txBody>
          <a:bodyPr>
            <a:normAutofit/>
          </a:bodyPr>
          <a:lstStyle/>
          <a:p>
            <a:r>
              <a:rPr lang="ru-RU" dirty="0" smtClean="0">
                <a:effectLst/>
              </a:rPr>
              <a:t>Учите ребёнка общаться в реальной жизни, помогите ему научиться обращаться со своими проблемами к вам, а не к виртуальным друзьям, ограничивайте работу с компьютером и пользование Интернетом, поставьте пароль на домашний компьютер, чтобы ребёнок в ваше отсутствие не мог злоупотреблять виртуальным общением.</a:t>
            </a:r>
          </a:p>
        </p:txBody>
      </p:sp>
      <p:pic>
        <p:nvPicPr>
          <p:cNvPr id="4098" name="Picture 2" descr="http://advokatmarianna.ru/uploads/%D0%BE%D0%B1%D1%89%D0%B5%D0%BD%D0%B8%D0%B5%20%D1%81%20%D1%80%D0%B5%D0%B1%D0%B5%D0%BD%D0%BA%D0%BE%D0%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1853">
            <a:off x="4932040" y="1844824"/>
            <a:ext cx="3059832" cy="260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98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57200" y="404664"/>
            <a:ext cx="8229600" cy="6120680"/>
          </a:xfrm>
        </p:spPr>
        <p:txBody>
          <a:bodyPr>
            <a:normAutofit fontScale="77500" lnSpcReduction="20000"/>
          </a:bodyPr>
          <a:lstStyle/>
          <a:p>
            <a:r>
              <a:rPr lang="ru-RU" dirty="0" smtClean="0">
                <a:effectLst/>
              </a:rPr>
              <a:t>вызывает положительный интерес к технике;</a:t>
            </a:r>
          </a:p>
          <a:p>
            <a:r>
              <a:rPr lang="ru-RU" dirty="0" smtClean="0">
                <a:effectLst/>
              </a:rPr>
              <a:t>развивает творческие способности;</a:t>
            </a:r>
          </a:p>
          <a:p>
            <a:r>
              <a:rPr lang="ru-RU" dirty="0" smtClean="0">
                <a:effectLst/>
              </a:rPr>
              <a:t>полностью захватывает сознание ребенка;</a:t>
            </a:r>
          </a:p>
          <a:p>
            <a:r>
              <a:rPr lang="ru-RU" dirty="0" smtClean="0">
                <a:effectLst/>
              </a:rPr>
              <a:t>устраняет страх перед техникой;</a:t>
            </a:r>
          </a:p>
          <a:p>
            <a:r>
              <a:rPr lang="ru-RU" dirty="0" smtClean="0">
                <a:effectLst/>
              </a:rPr>
              <a:t>формирует психологическую грамотность к овладению ПК;</a:t>
            </a:r>
          </a:p>
          <a:p>
            <a:r>
              <a:rPr lang="ru-RU" dirty="0" smtClean="0">
                <a:effectLst/>
              </a:rPr>
              <a:t>развивает воображение, моделируя будущее;</a:t>
            </a:r>
          </a:p>
          <a:p>
            <a:r>
              <a:rPr lang="ru-RU" dirty="0" smtClean="0">
                <a:effectLst/>
              </a:rPr>
              <a:t>воспитывает внимательность, сосредоточенность;</a:t>
            </a:r>
          </a:p>
          <a:p>
            <a:r>
              <a:rPr lang="ru-RU" dirty="0" smtClean="0">
                <a:effectLst/>
              </a:rPr>
              <a:t>помогает овладеть в быстром темпе чтением, письмом и т. д.;</a:t>
            </a:r>
          </a:p>
          <a:p>
            <a:r>
              <a:rPr lang="ru-RU" dirty="0" smtClean="0">
                <a:effectLst/>
              </a:rPr>
              <a:t>тренирует память, внимание;</a:t>
            </a:r>
          </a:p>
          <a:p>
            <a:r>
              <a:rPr lang="ru-RU" dirty="0" smtClean="0">
                <a:effectLst/>
              </a:rPr>
              <a:t>развивает быстроту действий и реакции;</a:t>
            </a:r>
          </a:p>
          <a:p>
            <a:r>
              <a:rPr lang="ru-RU" dirty="0" smtClean="0">
                <a:effectLst/>
              </a:rPr>
              <a:t>воспитывает целеустремленность;</a:t>
            </a:r>
          </a:p>
          <a:p>
            <a:r>
              <a:rPr lang="ru-RU" dirty="0" smtClean="0">
                <a:effectLst/>
              </a:rPr>
              <a:t>отрицательно  влияет на физическое развитие;</a:t>
            </a:r>
          </a:p>
          <a:p>
            <a:r>
              <a:rPr lang="ru-RU" dirty="0" smtClean="0">
                <a:effectLst/>
              </a:rPr>
              <a:t>повышает состояние нервозности и страха при стремлении во что бы то ни стало добиться победы;</a:t>
            </a:r>
          </a:p>
          <a:p>
            <a:r>
              <a:rPr lang="ru-RU" dirty="0" smtClean="0">
                <a:effectLst/>
              </a:rPr>
              <a:t>содержание игр провоцирует проявление детской агрессии, жестокости;</a:t>
            </a:r>
          </a:p>
          <a:p>
            <a:r>
              <a:rPr lang="ru-RU" dirty="0" smtClean="0">
                <a:effectLst/>
              </a:rPr>
              <a:t>обязывает ребенка действовать в темпе, задаваемом программой;</a:t>
            </a:r>
          </a:p>
          <a:p>
            <a:r>
              <a:rPr lang="ru-RU" dirty="0" smtClean="0">
                <a:effectLst/>
              </a:rPr>
              <a:t>способствует развитию гиподинамии;</a:t>
            </a:r>
          </a:p>
          <a:p>
            <a:r>
              <a:rPr lang="ru-RU" dirty="0" smtClean="0">
                <a:effectLst/>
              </a:rPr>
              <a:t>снижает интеллектуальную активность;</a:t>
            </a:r>
          </a:p>
          <a:p>
            <a:r>
              <a:rPr lang="ru-RU" dirty="0" smtClean="0">
                <a:effectLst/>
              </a:rPr>
              <a:t>ухудшает зрение.</a:t>
            </a:r>
          </a:p>
          <a:p>
            <a:endParaRPr lang="ru-RU" dirty="0"/>
          </a:p>
        </p:txBody>
      </p:sp>
    </p:spTree>
    <p:extLst>
      <p:ext uri="{BB962C8B-B14F-4D97-AF65-F5344CB8AC3E}">
        <p14:creationId xmlns:p14="http://schemas.microsoft.com/office/powerpoint/2010/main" val="388249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9218" name="Picture 2" descr="C:\Users\Учитель\Desktop\компьютер детям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8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rPr>
              <a:t>.</a:t>
            </a:r>
            <a:r>
              <a:rPr lang="ru-RU" sz="3100" i="1" dirty="0" smtClean="0">
                <a:effectLst/>
              </a:rPr>
              <a:t>Опасности, с которыми дети могут столкнуться в сети:</a:t>
            </a:r>
            <a:endParaRPr lang="ru-RU" sz="3100" i="1" dirty="0"/>
          </a:p>
        </p:txBody>
      </p:sp>
      <p:sp>
        <p:nvSpPr>
          <p:cNvPr id="3" name="Объект 2"/>
          <p:cNvSpPr>
            <a:spLocks noGrp="1"/>
          </p:cNvSpPr>
          <p:nvPr>
            <p:ph sz="quarter" idx="13"/>
          </p:nvPr>
        </p:nvSpPr>
        <p:spPr/>
        <p:txBody>
          <a:bodyPr>
            <a:normAutofit fontScale="47500" lnSpcReduction="20000"/>
          </a:bodyPr>
          <a:lstStyle/>
          <a:p>
            <a:r>
              <a:rPr lang="ru-RU" dirty="0" smtClean="0">
                <a:effectLst/>
              </a:rPr>
              <a:t>Доступ к информации, которая может быть неподходящей для детей вообще:</a:t>
            </a:r>
          </a:p>
          <a:p>
            <a:r>
              <a:rPr lang="ru-RU" dirty="0" smtClean="0">
                <a:effectLst/>
              </a:rPr>
              <a:t>-сайты, посвящённые незаконной деятельности</a:t>
            </a:r>
          </a:p>
          <a:p>
            <a:r>
              <a:rPr lang="ru-RU" dirty="0" smtClean="0">
                <a:effectLst/>
              </a:rPr>
              <a:t>-сайты, подвергающие риску конфиденциальность посетителей</a:t>
            </a:r>
          </a:p>
          <a:p>
            <a:r>
              <a:rPr lang="ru-RU" dirty="0" smtClean="0">
                <a:effectLst/>
              </a:rPr>
              <a:t>-</a:t>
            </a:r>
            <a:r>
              <a:rPr lang="ru-RU" dirty="0" err="1" smtClean="0">
                <a:effectLst/>
              </a:rPr>
              <a:t>порносайты</a:t>
            </a:r>
            <a:endParaRPr lang="ru-RU" dirty="0" smtClean="0">
              <a:effectLst/>
            </a:endParaRPr>
          </a:p>
          <a:p>
            <a:r>
              <a:rPr lang="ru-RU" dirty="0" smtClean="0">
                <a:effectLst/>
              </a:rPr>
              <a:t>-сайты с рекламой табака и алкоголя</a:t>
            </a:r>
          </a:p>
          <a:p>
            <a:r>
              <a:rPr lang="ru-RU" dirty="0" smtClean="0">
                <a:effectLst/>
              </a:rPr>
              <a:t>-сайты, посвящённые изготовлению взрывчатых веществ</a:t>
            </a:r>
          </a:p>
          <a:p>
            <a:r>
              <a:rPr lang="ru-RU" dirty="0" smtClean="0">
                <a:effectLst/>
              </a:rPr>
              <a:t>-сайты, пропагандирующие наркотики</a:t>
            </a:r>
          </a:p>
          <a:p>
            <a:r>
              <a:rPr lang="ru-RU" dirty="0" smtClean="0">
                <a:effectLst/>
              </a:rPr>
              <a:t>-сайты, пропагандирующие насилие</a:t>
            </a:r>
          </a:p>
          <a:p>
            <a:r>
              <a:rPr lang="ru-RU" dirty="0" smtClean="0">
                <a:effectLst/>
              </a:rPr>
              <a:t>-сайты, где продают оружие, наркотики, алкоголь, отравляющие вещества</a:t>
            </a:r>
          </a:p>
          <a:p>
            <a:r>
              <a:rPr lang="ru-RU" dirty="0" smtClean="0">
                <a:effectLst/>
              </a:rPr>
              <a:t>-сайты, позволяющие детям принимать участие в азартных играх</a:t>
            </a:r>
          </a:p>
          <a:p>
            <a:r>
              <a:rPr lang="ru-RU" dirty="0" smtClean="0">
                <a:effectLst/>
              </a:rPr>
              <a:t>-сайты, на которых могут собирать и продавать частную информацию о самих детях и их семьях. Эти сайты особенно опасны, так как дети могут выдать информацию о кредитной карте родителей и её пароль, другие пароли, выдать личную информацию о семье, купить что-то без Вашего ведома, нарушить авторские права, совершить компьютерные преступления.</a:t>
            </a:r>
          </a:p>
          <a:p>
            <a:r>
              <a:rPr lang="ru-RU" dirty="0" smtClean="0">
                <a:effectLst/>
              </a:rPr>
              <a:t>В некоторых </a:t>
            </a:r>
            <a:r>
              <a:rPr lang="ru-RU" dirty="0" smtClean="0">
                <a:effectLst/>
                <a:hlinkClick r:id="rId2"/>
              </a:rPr>
              <a:t>случаях</a:t>
            </a:r>
            <a:r>
              <a:rPr lang="ru-RU" dirty="0" smtClean="0">
                <a:effectLst/>
              </a:rPr>
              <a:t> они могут сами не знать, о том, что делают, иногда их могут уговорами или угрозами вынудить это сделать.</a:t>
            </a:r>
          </a:p>
          <a:p>
            <a:r>
              <a:rPr lang="ru-RU" dirty="0" smtClean="0">
                <a:effectLst/>
              </a:rPr>
              <a:t>Также дети могут быть подвержены грубости со стороны других пользователей, их могут оскорблять и унижать.</a:t>
            </a:r>
          </a:p>
          <a:p>
            <a:endParaRPr lang="ru-RU" dirty="0"/>
          </a:p>
        </p:txBody>
      </p:sp>
    </p:spTree>
    <p:extLst>
      <p:ext uri="{BB962C8B-B14F-4D97-AF65-F5344CB8AC3E}">
        <p14:creationId xmlns:p14="http://schemas.microsoft.com/office/powerpoint/2010/main" val="2378282174"/>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75</TotalTime>
  <Words>844</Words>
  <Application>Microsoft Office PowerPoint</Application>
  <PresentationFormat>Экран (4:3)</PresentationFormat>
  <Paragraphs>110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Воздушный поток</vt:lpstr>
      <vt:lpstr>ИКТ – польза и вред (для родителей) ГБОУ СОШ Школа 657 Москва Учитель технологии :Лихонина О.П.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.Опасности, с которыми дети могут столкнуться в сети:</vt:lpstr>
      <vt:lpstr>Презентация PowerPoint</vt:lpstr>
      <vt:lpstr>Дети могут стать жертвой киберманьяков, ищущих личной встречи с ребёнком.  </vt:lpstr>
      <vt:lpstr>Как должны родители помочь детям снизить эти риски?</vt:lpstr>
      <vt:lpstr>.Как обезопасить общение детей в Интернете?</vt:lpstr>
      <vt:lpstr>.Интернет – этика</vt:lpstr>
      <vt:lpstr>Профилактика Интернет – зависимости:   </vt:lpstr>
      <vt:lpstr> Анкета для родителей: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ИКТ – польза и вред для родителей ГБОУ СОШ Школа 657 Москва Учитель технологии :Лихонина О.П.</dc:title>
  <dc:creator>Лихонина</dc:creator>
  <cp:lastModifiedBy>Лихонина</cp:lastModifiedBy>
  <cp:revision>9</cp:revision>
  <dcterms:created xsi:type="dcterms:W3CDTF">2016-02-09T06:17:52Z</dcterms:created>
  <dcterms:modified xsi:type="dcterms:W3CDTF">2016-02-09T10:33:50Z</dcterms:modified>
</cp:coreProperties>
</file>