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6" r:id="rId3"/>
    <p:sldId id="264" r:id="rId4"/>
    <p:sldId id="288" r:id="rId5"/>
    <p:sldId id="307" r:id="rId6"/>
    <p:sldId id="325" r:id="rId7"/>
    <p:sldId id="310" r:id="rId8"/>
    <p:sldId id="273" r:id="rId9"/>
    <p:sldId id="315" r:id="rId10"/>
    <p:sldId id="327" r:id="rId11"/>
    <p:sldId id="311" r:id="rId12"/>
    <p:sldId id="312" r:id="rId13"/>
    <p:sldId id="313" r:id="rId14"/>
    <p:sldId id="317" r:id="rId15"/>
    <p:sldId id="314" r:id="rId16"/>
    <p:sldId id="319" r:id="rId17"/>
    <p:sldId id="320" r:id="rId18"/>
    <p:sldId id="321" r:id="rId19"/>
    <p:sldId id="322" r:id="rId20"/>
    <p:sldId id="324" r:id="rId21"/>
    <p:sldId id="323" r:id="rId22"/>
    <p:sldId id="326" r:id="rId23"/>
    <p:sldId id="28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00CC"/>
    <a:srgbClr val="FFFFFF"/>
    <a:srgbClr val="FF3300"/>
    <a:srgbClr val="993366"/>
    <a:srgbClr val="CCCCFF"/>
    <a:srgbClr val="FFCCCC"/>
    <a:srgbClr val="CCFFFF"/>
    <a:srgbClr val="FF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39" autoAdjust="0"/>
    <p:restoredTop sz="93322" autoAdjust="0"/>
  </p:normalViewPr>
  <p:slideViewPr>
    <p:cSldViewPr>
      <p:cViewPr varScale="1">
        <p:scale>
          <a:sx n="69" d="100"/>
          <a:sy n="69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 i="0" baseline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ИКТ-грамотность</c:v>
                </c:pt>
                <c:pt idx="1">
                  <c:v>ИКТ-умелость</c:v>
                </c:pt>
                <c:pt idx="2">
                  <c:v>ИКТ-компетентность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0.43000000000000033</c:v>
                </c:pt>
                <c:pt idx="1">
                  <c:v>0.43000000000000033</c:v>
                </c:pt>
                <c:pt idx="2">
                  <c:v>0.14000000000000001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85024"/>
        <c:axId val="211585584"/>
      </c:barChart>
      <c:catAx>
        <c:axId val="21158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11585584"/>
        <c:crosses val="autoZero"/>
        <c:auto val="1"/>
        <c:lblAlgn val="ctr"/>
        <c:lblOffset val="100"/>
        <c:noMultiLvlLbl val="0"/>
      </c:catAx>
      <c:valAx>
        <c:axId val="2115855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585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BF5A4-68E9-4D2E-949F-180882DA9D2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698513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70A9F4-E9D7-406D-BE50-CA914B409C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263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E610EE-5C3E-4FF3-977F-4995839667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07032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5F1A85-7F10-4DCE-9AD0-D8C414B367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33375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81887-FDA7-4436-BD38-3C6308567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2336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F53AB-0EAB-4EF5-97B8-226FC082EC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64323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A5F9B-37E8-433B-89CD-20CED2A9A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71816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115E79-9F11-42A7-B1E8-435FAF840D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40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F0A2DA-067C-49A2-A999-D797E7D2A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46743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D2399F-2C3C-4654-966D-72D193566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10759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B2F581-9410-468B-B633-9965691891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09965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C241F4-C764-47C3-8D29-CEE47D18CD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12903797162935[1]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43000" y="228600"/>
            <a:ext cx="67056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0697" y="2204864"/>
            <a:ext cx="8750206" cy="2016224"/>
          </a:xfrm>
        </p:spPr>
        <p:txBody>
          <a:bodyPr>
            <a:normAutofit/>
          </a:bodyPr>
          <a:lstStyle/>
          <a:p>
            <a:pPr eaLnBrk="1" hangingPunct="1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- образовательное пространство ДОУ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334053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униципальное бюджетное  дошкольное образовательное учреждение «Детский сад № 7»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1064" y="4760665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Подготовил: старший воспитатель</a:t>
            </a:r>
          </a:p>
          <a:p>
            <a:pPr algn="r"/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Егорова Татьяна Владимировна</a:t>
            </a:r>
            <a:endParaRPr lang="ru-RU" b="1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75067" y="6193393"/>
            <a:ext cx="1690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Кашира - 2016</a:t>
            </a:r>
            <a:endParaRPr lang="ru-RU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2555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едиатека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создания:     </a:t>
            </a:r>
          </a:p>
          <a:p>
            <a:pPr algn="just">
              <a:buNone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Удовлетворение потребностей педагогического коллектива, воспитанников, родителей  в оперативном предоставлении педагогической информации.</a:t>
            </a: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3Информационно-образовательное пространство в ДОУ\к докладу\DSC00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343446" cy="3672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3Информационно-образовательное пространство в ДОУ\к докладу\DSC007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6195" y="1988840"/>
            <a:ext cx="3566285" cy="38782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92126399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Информационно-образовательное пространство в ДОУ\к докладу\скрин 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607708" cy="4791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ДОУ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5145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192687"/>
            <a:ext cx="504056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процесса воспитания и развития детей;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повышение уровня психолого-педагогической компетентности родителей, активизация                        их личностного и культурного сознания;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создание системы поддержки семейного воспитания;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участие родителей  в воспитательно-образовательном процессе ДОУ;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еализация личностно-профессионального роста специалистов.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 во взаимодействии специалистов и </a:t>
            </a: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2050" name="Picture 2" descr="C:\Users\Admin\Desktop\Новая папка\Фото03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416808" cy="3819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6825344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672" y="1268760"/>
            <a:ext cx="6960656" cy="51125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3610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социальных сетях</a:t>
            </a:r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518822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7" y="0"/>
            <a:ext cx="8640961" cy="2132856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</a:pPr>
            <a:r>
              <a:rPr lang="ru-RU" sz="2200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2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ИКТ-компетентность педагога 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понимается «как                   его готовность и способность самостоятельно использовать </a:t>
            </a:r>
            <a:b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современные информационно - коммуникационные технологии                  в педагогической деятельности для решения широкого круга образовательных задач и проектировать пути повышения квалификации в этой сфере».</a:t>
            </a:r>
            <a:endParaRPr 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E:\3Информационно-образовательное пространство в ДОУ\к докладу\DSC098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888432" cy="2808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939" y="4005064"/>
            <a:ext cx="3510136" cy="263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E:\3Информационно-образовательное пространство в ДОУ\к докладу\DSC0365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8063" y="2132856"/>
            <a:ext cx="338999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9532" y="1293584"/>
            <a:ext cx="8352928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одбор иллюстративного материала к занятиям и для оформления стендов, группы, кабинетов (сканирование, Интернет, принтер, презентация);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одбор дополнительного познавательного материала к занятиям;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накомство со  сценариями праздников и других мероприятий;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формление групповой документации, методических разработок;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оздание презентаций в программе Рower Рoint  для повышения эффективности образовательных занятий с детьми;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3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3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спользование  презентаций, созданных  в программе Рower Рoint,  для повышения педагогической компетентности родителей в процессе проведения родительских собраний.</a:t>
            </a:r>
            <a:endParaRPr kumimoji="0" lang="ru-RU" sz="23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3926"/>
            <a:ext cx="8712968" cy="1119658"/>
          </a:xfrm>
        </p:spPr>
        <p:txBody>
          <a:bodyPr>
            <a:noAutofit/>
          </a:bodyPr>
          <a:lstStyle/>
          <a:p>
            <a:pPr lvl="0" algn="ctr"/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  </a:t>
            </a:r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ИКТ в  образовательной </a:t>
            </a: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деятельности:</a:t>
            </a:r>
            <a:r>
              <a:rPr lang="ru-RU" sz="4000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ru-RU" sz="4000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ru-RU" sz="4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387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695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«ИКТ-компетентность      педагогов ДОУ:</a:t>
            </a:r>
            <a:b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683568" y="2060848"/>
          <a:ext cx="777686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36903" cy="14847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повышению уровня ИКТ – компетентности педагогов:</a:t>
            </a:r>
            <a:endParaRPr lang="ru-RU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988840"/>
            <a:ext cx="5040560" cy="4680520"/>
          </a:xfrm>
        </p:spPr>
        <p:txBody>
          <a:bodyPr>
            <a:normAutofit fontScale="550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собеседования, 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консультации, 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паре, 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семинары - практикумы, 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– классы,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к проведению презентаций и пр.</a:t>
            </a:r>
          </a:p>
          <a:p>
            <a:pPr lvl="0">
              <a:buFont typeface="Arial" pitchFamily="34" charset="0"/>
              <a:buChar char="•"/>
            </a:pPr>
            <a:r>
              <a:rPr lang="ru-RU" sz="4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педагогических советах, методических объединениях                  и пр.</a:t>
            </a:r>
          </a:p>
          <a:p>
            <a:endParaRPr lang="ru-RU" dirty="0"/>
          </a:p>
        </p:txBody>
      </p:sp>
      <p:pic>
        <p:nvPicPr>
          <p:cNvPr id="1027" name="Picture 3" descr="C:\Users\Admin\Desktop\DSC007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473540"/>
            <a:ext cx="3456384" cy="2195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Admin\Desktop\DSC007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3672408" cy="2265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103" y="188640"/>
            <a:ext cx="8568952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сайты работников образования</a:t>
            </a:r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890" name="Picture 2" descr="E:\3Информационно-образовательное пространство в ДОУ\к докладу\скрин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6085860" cy="307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7891" name="Picture 3" descr="E:\3Информационно-образовательное пространство в ДОУ\к докладу\скрин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6264696" cy="3122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3Информационно-образовательное пространство в ДОУ\к докладу\скрин 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9" y="872766"/>
            <a:ext cx="5758208" cy="2436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272" y="188640"/>
            <a:ext cx="8712968" cy="657102"/>
          </a:xfrm>
        </p:spPr>
        <p:txBody>
          <a:bodyPr>
            <a:normAutofit/>
          </a:bodyPr>
          <a:lstStyle/>
          <a:p>
            <a:pPr algn="ctr"/>
            <a:r>
              <a:rPr lang="ru-RU" sz="3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дистанционных конкурсах</a:t>
            </a:r>
            <a:endParaRPr lang="ru-RU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84983"/>
            <a:ext cx="5840341" cy="3417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124744"/>
            <a:ext cx="4379970" cy="2538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3933056"/>
            <a:ext cx="5491600" cy="2507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6552728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1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Закон РФ «Об образовании в Российской Федерации»</a:t>
            </a:r>
            <a:r>
              <a:rPr lang="en-US" sz="17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ФЗ – 273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16, п. 3 </a:t>
            </a: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«Об образовании в РФ»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информационно-образовательная среда включает в себя электронные  информационные и образовательные ресурсы, совокупность информационных и телекоммуникационных технологий, соответствующих технологических средств                и обеспечивает освоение обучающимися образовательных программ в полном объеме независимо от места нахождения обучающихся.</a:t>
            </a:r>
            <a:b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Федеральный </a:t>
            </a:r>
            <a:r>
              <a:rPr lang="ru-RU" sz="1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государственный образовательный </a:t>
            </a:r>
            <a:r>
              <a:rPr lang="ru-RU" sz="1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стандарт                                      дошкольного   образования:</a:t>
            </a:r>
          </a:p>
          <a:p>
            <a:pPr algn="just">
              <a:buNone/>
            </a:pPr>
            <a:r>
              <a:rPr lang="ru-RU" sz="1800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п. 3.2.8. Организация должна создавать возможности: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для предоставления информации о Программе семье и всем заинтересованным лицам, вовлеченным в образовательную деятельность, а также широкой общественности;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для взрослых по поиску, использованию материалов, обеспечивающих реализацию Программы, в том числе в информационной среде.</a:t>
            </a:r>
          </a:p>
          <a:p>
            <a:pPr algn="just">
              <a:buNone/>
            </a:pPr>
            <a:r>
              <a:rPr lang="ru-RU" sz="1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Образовательное пространство должно быть оснащено средствами обучения и воспитания (в том числе техническими).</a:t>
            </a:r>
          </a:p>
          <a:p>
            <a:pPr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долгосрочного социально-экономического развития РФ                                      на период до 2020 года: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качество».</a:t>
            </a:r>
            <a:endParaRPr lang="ru-RU" sz="1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34647" cy="73955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достижения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124744"/>
            <a:ext cx="2839398" cy="40163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07" y="1124744"/>
            <a:ext cx="2902717" cy="40976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1391871"/>
            <a:ext cx="3069167" cy="4341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0567" y="2681610"/>
            <a:ext cx="2928207" cy="398775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3203" y="2681611"/>
            <a:ext cx="2914945" cy="3987750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354945"/>
            <a:ext cx="8191822" cy="448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284984"/>
            <a:ext cx="5343326" cy="3261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476673"/>
            <a:ext cx="7886700" cy="576063"/>
          </a:xfrm>
        </p:spPr>
        <p:txBody>
          <a:bodyPr>
            <a:noAutofit/>
          </a:bodyPr>
          <a:lstStyle/>
          <a:p>
            <a:pPr lvl="0" algn="ctr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0774" y="1114985"/>
            <a:ext cx="8352928" cy="5517230"/>
          </a:xfrm>
        </p:spPr>
        <p:txBody>
          <a:bodyPr>
            <a:noAutofit/>
          </a:bodyPr>
          <a:lstStyle/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дальнейшего развития ДОУ: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материально – технической базы.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профессиональной компетентности педагогов: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квалификации педагогов в области икт – технологий                 (в том числе осваивание интерактивного оборудования).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ru-RU" sz="2200" b="1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качества дошкольного образования: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-оказание дополнительных услуг;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внедрения в педагогическую практику новых методических разработок, направленных на реализацию инновационных идей воспитательного образовательного процесса.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тесного взаимодействия с родителями воспитанников:</a:t>
            </a:r>
          </a:p>
          <a:p>
            <a:pPr lvl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-внедрение нетрадиционных форм работы с родителями воспитанников. </a:t>
            </a:r>
            <a:endParaRPr lang="ru-RU" sz="2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88640"/>
            <a:ext cx="842493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/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Направления развития ДОУ: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44824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73891"/>
            <a:ext cx="8659366" cy="975642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сегодня будем учить так, как учили вчера, </a:t>
            </a:r>
            <a:r>
              <a:rPr lang="ru-RU" sz="31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мы украдём </a:t>
            </a:r>
            <a:r>
              <a:rPr lang="ru-RU" sz="31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наших детей завтра»</a:t>
            </a: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sz="2700" b="1" i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27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Дьюи</a:t>
            </a:r>
            <a:r>
              <a:rPr lang="ru-RU" sz="27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(американский педагог, социолог)</a:t>
            </a:r>
            <a:br>
              <a:rPr lang="ru-RU" sz="27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E:\3Информационно-образовательное пространство в ДОУ\к докладу\DSC003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852936"/>
            <a:ext cx="3384376" cy="253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Admin\Desktop\DSC00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509120"/>
            <a:ext cx="3423193" cy="2107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3Информационно-образовательное пространство в ДОУ\к докладу\DSC0387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808312" cy="2106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23528" y="404664"/>
            <a:ext cx="8382000" cy="609600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информационно-образовательной среды в ДОУ</a:t>
            </a:r>
            <a:endParaRPr lang="ru-RU" sz="2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1000" y="1447800"/>
            <a:ext cx="18288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Организационно- управленческий компонент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38400" y="1447800"/>
            <a:ext cx="17526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методический компонент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5800" y="1447800"/>
            <a:ext cx="1905000" cy="91440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Образовательный  компонент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81800" y="1447800"/>
            <a:ext cx="1828800" cy="1052506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Компонент взаимодействия с родителями, педагогическим сообществом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091184" y="10668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3110484" y="1039951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205984" y="10287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453884" y="1028700"/>
            <a:ext cx="484632" cy="381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57200" y="27432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Делопроизводство, создание баз данных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7200" y="3581400"/>
            <a:ext cx="1752600" cy="106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размещение информации на государственных порталах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" y="4876800"/>
            <a:ext cx="17526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взаимодействие с общественностью, социальными партнерами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81800" y="2667000"/>
            <a:ext cx="1828800" cy="76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официальный сайт ДОУ, персональные сайты педагогов 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1800" y="3657600"/>
            <a:ext cx="1828800" cy="1371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ИКТ на родительских собраниях, праздниках, развлечениях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858000" y="5334000"/>
            <a:ext cx="18288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издательская деятельность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>
            <a:off x="7048500" y="36195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686800" y="16764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8686800" y="29718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8686800" y="41910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8686800" y="5562600"/>
            <a:ext cx="304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rot="5400000">
            <a:off x="-1790700" y="36957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2400" y="3048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152400" y="1752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52400" y="4114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152400" y="563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2514600" y="3581400"/>
            <a:ext cx="1676400" cy="14906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Электронный информационно-методический банк для педагогов (медиатека)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514600" y="2743200"/>
            <a:ext cx="16764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обучение кадров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648200" y="2743200"/>
            <a:ext cx="17526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Комплексная интегрированная деятельность  с включением ИКТ;</a:t>
            </a:r>
          </a:p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стимулирование познавательной активности воспитанников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648200" y="4876800"/>
            <a:ext cx="1752600" cy="16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75000"/>
                  </a:schemeClr>
                </a:solidFill>
              </a:rPr>
              <a:t>Использование компьютерных программ  в коррекционно-развивающей деятельности специалистов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4686300" y="3695700"/>
            <a:ext cx="3886994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400800" y="17526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400800" y="31242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400800" y="563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5400000">
            <a:off x="3238897" y="3009503"/>
            <a:ext cx="236220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4191000" y="18288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191000" y="4191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4191000" y="3048000"/>
            <a:ext cx="228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782" y="276316"/>
            <a:ext cx="7886700" cy="223224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внедрения ИКТ              в образовательный                  процесс ДОУ:</a:t>
            </a:r>
            <a:br>
              <a:rPr lang="ru-RU" sz="4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755576" y="2708920"/>
            <a:ext cx="7992888" cy="380588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профессиональной компетенции педагогов в области ИКТ;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проблемы экономического характера: дефицит бюджета, недостаток средств на техническое оснащение помещений, приобретение лицензионного обеспечения и т.д.</a:t>
            </a:r>
            <a: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862844"/>
            <a:ext cx="8452395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Компьютер – 1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Принтеры-  2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Сканер – 1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Ноутбук – 2 шт.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Микшерный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пульт – 1 шт.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Проектор и переносной экран на штативе – 1 шт.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Бесконтактный интерактивный музыкальный инструмент – 1 шт.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Телевизоры и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DVD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(в группах)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Аудиомагнитолы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Комплект для организации развивающих занятий                                                           в интерактивной форме – 1 шт.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Экспериментальная лаборатория дошкольника – 1 шт.</a:t>
            </a:r>
          </a:p>
          <a:p>
            <a:pPr eaLnBrk="0" hangingPunct="0">
              <a:buFontTx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Комплект «Юный мультипликатор» - 1 шт.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Программно-методический комплект для                                                   организации  образовательно-игровой деятельности                                дошкольников – 1 шт.</a:t>
            </a:r>
          </a:p>
          <a:p>
            <a:pPr algn="just" eaLnBrk="0" hangingPunct="0">
              <a:buFontTx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lvl="0" algn="just" eaLnBrk="0" hangingPunct="0">
              <a:buFontTx/>
              <a:buChar char="•"/>
            </a:pP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86700" cy="8316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Материально-техническая база</a:t>
            </a:r>
            <a:b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3Информационно-образовательное пространство в ДОУ\к докладу\DSC0923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232248" cy="1489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3Информационно-образовательное пространство в ДОУ\к докладу\3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2455126" cy="1506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254499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Доступ к сети Internet</a:t>
            </a:r>
          </a:p>
          <a:p>
            <a:pPr lvl="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Сайт: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http://kashds7.edumsko.ru/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eaLnBrk="0" hangingPunct="0">
              <a:buFontTx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Электронный почтовый ящик: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mdou7@list.ru</a:t>
            </a:r>
            <a:endParaRPr lang="ru-RU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243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18814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708920"/>
            <a:ext cx="4139735" cy="210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http://v1u.ru/img/1033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240360" cy="2592288"/>
          </a:xfrm>
          <a:prstGeom prst="rect">
            <a:avLst/>
          </a:prstGeom>
          <a:noFill/>
        </p:spPr>
      </p:pic>
      <p:pic>
        <p:nvPicPr>
          <p:cNvPr id="3081" name="Picture 9" descr="https://02.img.avito.st/1280x960/199698060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76672"/>
            <a:ext cx="2664296" cy="19076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3Информационно-образовательное пространство в ДОУ\к докладу\скрин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42493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179837"/>
          </a:xfrm>
        </p:spPr>
        <p:txBody>
          <a:bodyPr/>
          <a:lstStyle/>
          <a:p>
            <a:pPr algn="ct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Компьютерный банк педагогической информации </a:t>
            </a:r>
            <a:endParaRPr lang="ru-RU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19557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835292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электронного паспорта учреждения;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банка данных образовательной деятельности учреждения – ведение учета мероприятий, методическая работа;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информационной базы сотрудников ДОУ;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информационной базы о воспитанниках, посещающих ДОУ;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роведение мониторингов;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одготовка к аттестации;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одготовка презентаций, видеофильмов;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абота с документами.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966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рименение ИКТ в системе методической работы: </a:t>
            </a:r>
            <a:endParaRPr lang="ru-RU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908720"/>
            <a:ext cx="3886200" cy="3130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08720"/>
            <a:ext cx="3960440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764" y="3717032"/>
            <a:ext cx="4364666" cy="2850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2805</TotalTime>
  <Words>503</Words>
  <Application>Microsoft Office PowerPoint</Application>
  <PresentationFormat>Экран (4:3)</PresentationFormat>
  <Paragraphs>113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Информационно - образовательное пространство ДОУ</vt:lpstr>
      <vt:lpstr>Презентация PowerPoint</vt:lpstr>
      <vt:lpstr>Презентация PowerPoint</vt:lpstr>
      <vt:lpstr> Проблемы внедрения ИКТ              в образовательный                  процесс ДОУ: </vt:lpstr>
      <vt:lpstr>Материально-техническая база </vt:lpstr>
      <vt:lpstr>Презентация PowerPoint</vt:lpstr>
      <vt:lpstr> Компьютерный банк педагогической информации </vt:lpstr>
      <vt:lpstr>Презентация PowerPoint</vt:lpstr>
      <vt:lpstr>Презентация PowerPoint</vt:lpstr>
      <vt:lpstr>Медиатека</vt:lpstr>
      <vt:lpstr>Сайт ДОУ</vt:lpstr>
      <vt:lpstr> Использование ИКТ во взаимодействии специалистов и родителей:  </vt:lpstr>
      <vt:lpstr>Регистрация в социальных сетях</vt:lpstr>
      <vt:lpstr>          ИКТ-компетентность педагога понимается «как                   его готовность и способность самостоятельно использовать  современные информационно - коммуникационные технологии                  в педагогической деятельности для решения широкого круга образовательных задач и проектировать пути повышения квалификации в этой сфере».</vt:lpstr>
      <vt:lpstr> Применение  ИКТ в  образовательной деятельности: </vt:lpstr>
      <vt:lpstr> Результаты анкетирования «ИКТ-компетентность      педагогов ДОУ: </vt:lpstr>
      <vt:lpstr>   План мероприятий по повышению уровня ИКТ – компетентности педагогов:</vt:lpstr>
      <vt:lpstr>Профессиональные сайты работников образования</vt:lpstr>
      <vt:lpstr>Участие в дистанционных конкурсах</vt:lpstr>
      <vt:lpstr>Наши достижения</vt:lpstr>
      <vt:lpstr>Дистанционное обучение</vt:lpstr>
      <vt:lpstr> </vt:lpstr>
      <vt:lpstr> «Если сегодня будем учить так, как учили вчера,                     мы украдём у наших детей завтра»                           Джон Дьюи (американский педагог, социолог)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302</cp:revision>
  <cp:lastPrinted>1601-01-01T00:00:00Z</cp:lastPrinted>
  <dcterms:created xsi:type="dcterms:W3CDTF">1601-01-01T00:00:00Z</dcterms:created>
  <dcterms:modified xsi:type="dcterms:W3CDTF">2016-02-11T16:09:04Z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