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291" r:id="rId3"/>
    <p:sldId id="292" r:id="rId4"/>
    <p:sldId id="257" r:id="rId5"/>
    <p:sldId id="301" r:id="rId6"/>
    <p:sldId id="258" r:id="rId7"/>
    <p:sldId id="272" r:id="rId8"/>
    <p:sldId id="259" r:id="rId9"/>
    <p:sldId id="273" r:id="rId10"/>
    <p:sldId id="260" r:id="rId11"/>
    <p:sldId id="274" r:id="rId12"/>
    <p:sldId id="261" r:id="rId13"/>
    <p:sldId id="275" r:id="rId14"/>
    <p:sldId id="262" r:id="rId15"/>
    <p:sldId id="276" r:id="rId16"/>
    <p:sldId id="263" r:id="rId17"/>
    <p:sldId id="277" r:id="rId18"/>
    <p:sldId id="264" r:id="rId19"/>
    <p:sldId id="278" r:id="rId20"/>
    <p:sldId id="265" r:id="rId21"/>
    <p:sldId id="279" r:id="rId22"/>
    <p:sldId id="266" r:id="rId23"/>
    <p:sldId id="280" r:id="rId24"/>
    <p:sldId id="267" r:id="rId25"/>
    <p:sldId id="281" r:id="rId26"/>
    <p:sldId id="268" r:id="rId27"/>
    <p:sldId id="282" r:id="rId28"/>
    <p:sldId id="269" r:id="rId29"/>
    <p:sldId id="283" r:id="rId30"/>
    <p:sldId id="270" r:id="rId31"/>
    <p:sldId id="293" r:id="rId32"/>
    <p:sldId id="271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5" r:id="rId41"/>
    <p:sldId id="298" r:id="rId42"/>
    <p:sldId id="296" r:id="rId43"/>
    <p:sldId id="299" r:id="rId44"/>
    <p:sldId id="297" r:id="rId45"/>
    <p:sldId id="300" r:id="rId4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538" autoAdjust="0"/>
    <p:restoredTop sz="86499" autoAdjust="0"/>
  </p:normalViewPr>
  <p:slideViewPr>
    <p:cSldViewPr>
      <p:cViewPr varScale="1">
        <p:scale>
          <a:sx n="73" d="100"/>
          <a:sy n="73" d="100"/>
        </p:scale>
        <p:origin x="-62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04CFDE-AA6F-43F0-8B91-8059393C787A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866C9-2CFC-4D2A-84E5-689E52D308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866C9-2CFC-4D2A-84E5-689E52D308F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866C9-2CFC-4D2A-84E5-689E52D308F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C4169-9FF0-4208-B410-229FF6547E2F}" type="datetime1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A84A-CE9B-4B65-98FC-F449104116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86C28-8467-444B-82D5-88869D511830}" type="datetime1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A84A-CE9B-4B65-98FC-F449104116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5984-AF77-4CB3-A879-EA07C55DDA50}" type="datetime1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A84A-CE9B-4B65-98FC-F449104116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6AC-0EF6-42CC-8326-180331E26530}" type="datetime1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A84A-CE9B-4B65-98FC-F449104116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228A-13AB-4C9F-B9F7-5A1EC8C5E348}" type="datetime1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A84A-CE9B-4B65-98FC-F449104116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E65B5-CE86-47DB-B599-A6AD0964C981}" type="datetime1">
              <a:rPr lang="ru-RU" smtClean="0"/>
              <a:pPr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A84A-CE9B-4B65-98FC-F449104116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B8F6D-3A5C-4FAC-B2E9-7DE0810CF213}" type="datetime1">
              <a:rPr lang="ru-RU" smtClean="0"/>
              <a:pPr/>
              <a:t>07.12.2015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A84A-CE9B-4B65-98FC-F449104116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1323-8853-4D69-81E2-E61919506B9E}" type="datetime1">
              <a:rPr lang="ru-RU" smtClean="0"/>
              <a:pPr/>
              <a:t>07.12.2015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A84A-CE9B-4B65-98FC-F449104116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A7872-8F9D-478A-A324-13A4F898A8AC}" type="datetime1">
              <a:rPr lang="ru-RU" smtClean="0"/>
              <a:pPr/>
              <a:t>07.12.2015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A84A-CE9B-4B65-98FC-F449104116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E85E-F934-4BAA-9FDA-ED9370B84450}" type="datetime1">
              <a:rPr lang="ru-RU" smtClean="0"/>
              <a:pPr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A84A-CE9B-4B65-98FC-F449104116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CFDE7-AB08-46BB-AD47-CBBC24A1094E}" type="datetime1">
              <a:rPr lang="ru-RU" smtClean="0"/>
              <a:pPr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A84A-CE9B-4B65-98FC-F449104116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2C51B-15BD-4820-BE2A-1F2CCC6B39D3}" type="datetime1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EA84A-CE9B-4B65-98FC-F449104116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E:\&#1052;&#1072;&#1088;&#1080;&#1085;&#1072;\&#1055;&#1088;&#1072;&#1074;&#1076;&#1080;&#1085;&#1089;&#1082;&#1072;&#1103;%20&#1096;&#1082;&#1086;&#1083;&#1072;%201\3&#1082;&#1083;&#1072;&#1089;&#1089;\&#1055;&#1077;&#1089;&#1085;&#1080;\&#1048;&#1075;&#1088;&#1072;%20&#1063;&#1090;&#1086;%20&#1043;&#1076;&#1077;%20&#1050;&#1086;&#1075;&#1076;&#1072;\Chto-Gde-Kogda-muzyka-ta-dam-D(mp3-blog.info).mp3" TargetMode="Externa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zhenskiy-mir.ru/" TargetMode="External"/><Relationship Id="rId2" Type="http://schemas.openxmlformats.org/officeDocument/2006/relationships/hyperlink" Target="http://www.farosta.ru/sites/default/files/logichprimery.pdf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3643338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</a:rPr>
              <a:t>Внеурочное занятие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4429132"/>
            <a:ext cx="8715436" cy="2214578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ИГРА</a:t>
            </a:r>
          </a:p>
          <a:p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ЧТО? ГДЕ? КОГДА?</a:t>
            </a:r>
            <a:endParaRPr lang="ru-RU" sz="6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A84A-CE9B-4B65-98FC-F4491041166D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13" name="Picture 4" descr="http://cdn.morguefile.com/imageData/public/files/h/hotblack/04/l/1397932675bupq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4414" y="285728"/>
            <a:ext cx="6715172" cy="4117210"/>
          </a:xfrm>
          <a:prstGeom prst="rect">
            <a:avLst/>
          </a:prstGeom>
          <a:noFill/>
        </p:spPr>
      </p:pic>
      <p:pic>
        <p:nvPicPr>
          <p:cNvPr id="18" name="Chto-Gde-Kogda-muzyka-ta-dam-D(mp3-blog.info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90055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Вопрос № 3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     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Вставь недостающее число.</a:t>
            </a:r>
          </a:p>
        </p:txBody>
      </p:sp>
      <p:sp>
        <p:nvSpPr>
          <p:cNvPr id="32" name="Номер слайда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A84A-CE9B-4B65-98FC-F4491041166D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71538" y="4000504"/>
            <a:ext cx="3571900" cy="128588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143504" y="4000504"/>
            <a:ext cx="3571900" cy="128588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785918" y="2357430"/>
            <a:ext cx="1214446" cy="15716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16</a:t>
            </a:r>
            <a:endParaRPr lang="ru-RU" sz="3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857884" y="2357430"/>
            <a:ext cx="1214446" cy="157163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?</a:t>
            </a:r>
            <a:endParaRPr lang="ru-RU" sz="3600" dirty="0"/>
          </a:p>
        </p:txBody>
      </p:sp>
      <p:sp>
        <p:nvSpPr>
          <p:cNvPr id="14" name="Овал 13"/>
          <p:cNvSpPr/>
          <p:nvPr/>
        </p:nvSpPr>
        <p:spPr>
          <a:xfrm>
            <a:off x="1285852" y="5357826"/>
            <a:ext cx="642942" cy="57150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1</a:t>
            </a:r>
            <a:endParaRPr lang="ru-RU" sz="3600" dirty="0"/>
          </a:p>
        </p:txBody>
      </p:sp>
      <p:sp>
        <p:nvSpPr>
          <p:cNvPr id="15" name="Овал 14"/>
          <p:cNvSpPr/>
          <p:nvPr/>
        </p:nvSpPr>
        <p:spPr>
          <a:xfrm>
            <a:off x="2071670" y="5357826"/>
            <a:ext cx="642942" cy="57150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3</a:t>
            </a:r>
            <a:endParaRPr lang="ru-RU" sz="3600" dirty="0"/>
          </a:p>
        </p:txBody>
      </p:sp>
      <p:sp>
        <p:nvSpPr>
          <p:cNvPr id="16" name="Овал 15"/>
          <p:cNvSpPr/>
          <p:nvPr/>
        </p:nvSpPr>
        <p:spPr>
          <a:xfrm>
            <a:off x="2928926" y="5357826"/>
            <a:ext cx="642942" cy="57150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5</a:t>
            </a:r>
            <a:endParaRPr lang="ru-RU" sz="3600" dirty="0"/>
          </a:p>
        </p:txBody>
      </p:sp>
      <p:sp>
        <p:nvSpPr>
          <p:cNvPr id="17" name="Овал 16"/>
          <p:cNvSpPr/>
          <p:nvPr/>
        </p:nvSpPr>
        <p:spPr>
          <a:xfrm>
            <a:off x="6072198" y="5357826"/>
            <a:ext cx="642942" cy="57150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2</a:t>
            </a:r>
            <a:endParaRPr lang="ru-RU" sz="3600" dirty="0"/>
          </a:p>
        </p:txBody>
      </p:sp>
      <p:sp>
        <p:nvSpPr>
          <p:cNvPr id="18" name="Овал 17"/>
          <p:cNvSpPr/>
          <p:nvPr/>
        </p:nvSpPr>
        <p:spPr>
          <a:xfrm>
            <a:off x="6929454" y="5357826"/>
            <a:ext cx="642942" cy="57150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3</a:t>
            </a:r>
            <a:endParaRPr lang="ru-RU" sz="3600" dirty="0"/>
          </a:p>
        </p:txBody>
      </p:sp>
      <p:sp>
        <p:nvSpPr>
          <p:cNvPr id="19" name="Овал 18"/>
          <p:cNvSpPr/>
          <p:nvPr/>
        </p:nvSpPr>
        <p:spPr>
          <a:xfrm>
            <a:off x="7858148" y="5357826"/>
            <a:ext cx="642942" cy="57150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/>
              <a:t>3</a:t>
            </a:r>
          </a:p>
        </p:txBody>
      </p:sp>
      <p:sp>
        <p:nvSpPr>
          <p:cNvPr id="20" name="Овал 19"/>
          <p:cNvSpPr/>
          <p:nvPr/>
        </p:nvSpPr>
        <p:spPr>
          <a:xfrm>
            <a:off x="3786182" y="5357826"/>
            <a:ext cx="642942" cy="57150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7</a:t>
            </a:r>
            <a:endParaRPr lang="ru-RU" sz="3600" dirty="0"/>
          </a:p>
        </p:txBody>
      </p:sp>
      <p:sp>
        <p:nvSpPr>
          <p:cNvPr id="21" name="Овал 20"/>
          <p:cNvSpPr/>
          <p:nvPr/>
        </p:nvSpPr>
        <p:spPr>
          <a:xfrm>
            <a:off x="5214942" y="5357826"/>
            <a:ext cx="642942" cy="571504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2</a:t>
            </a:r>
            <a:endParaRPr lang="ru-RU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Ответ № 3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A84A-CE9B-4B65-98FC-F4491041166D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928926" y="3857628"/>
            <a:ext cx="3286148" cy="12144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428992" y="2071678"/>
            <a:ext cx="1357322" cy="171451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10</a:t>
            </a:r>
            <a:endParaRPr lang="ru-RU" sz="7200" dirty="0"/>
          </a:p>
        </p:txBody>
      </p:sp>
      <p:sp>
        <p:nvSpPr>
          <p:cNvPr id="8" name="Овал 7"/>
          <p:cNvSpPr/>
          <p:nvPr/>
        </p:nvSpPr>
        <p:spPr>
          <a:xfrm>
            <a:off x="3000364" y="5143512"/>
            <a:ext cx="642942" cy="64294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714744" y="5143512"/>
            <a:ext cx="642942" cy="64294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500562" y="5143512"/>
            <a:ext cx="642942" cy="64294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286380" y="5143512"/>
            <a:ext cx="642942" cy="64294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Вопрос № 4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7300" dirty="0" smtClean="0"/>
              <a:t>       </a:t>
            </a:r>
            <a:r>
              <a:rPr lang="ru-RU" sz="7300" dirty="0" smtClean="0">
                <a:latin typeface="Arial" pitchFamily="34" charset="0"/>
                <a:cs typeface="Arial" pitchFamily="34" charset="0"/>
              </a:rPr>
              <a:t>Слово в скобках в верхнем ряду каждого задания образовано из двух рядом стоящих. Пойми закономерность и впиши недостающее слово в скобки нижнего ряда.</a:t>
            </a:r>
          </a:p>
          <a:p>
            <a:pPr>
              <a:buNone/>
            </a:pPr>
            <a:r>
              <a:rPr lang="ru-RU" sz="4400" dirty="0" smtClean="0"/>
              <a:t>                            </a:t>
            </a:r>
          </a:p>
          <a:p>
            <a:pPr>
              <a:buNone/>
            </a:pPr>
            <a:r>
              <a:rPr lang="ru-RU" sz="5700" dirty="0" smtClean="0"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ru-RU" sz="7700" dirty="0" smtClean="0">
                <a:latin typeface="Arial" pitchFamily="34" charset="0"/>
                <a:cs typeface="Arial" pitchFamily="34" charset="0"/>
              </a:rPr>
              <a:t>багор ( роса)  тесак </a:t>
            </a:r>
          </a:p>
          <a:p>
            <a:pPr>
              <a:buNone/>
            </a:pPr>
            <a:r>
              <a:rPr lang="ru-RU" sz="7700" dirty="0" smtClean="0">
                <a:latin typeface="Arial" pitchFamily="34" charset="0"/>
                <a:cs typeface="Arial" pitchFamily="34" charset="0"/>
              </a:rPr>
              <a:t>                гараж (   ….  )  табак</a:t>
            </a:r>
            <a:endParaRPr lang="ru-RU" sz="7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A84A-CE9B-4B65-98FC-F4491041166D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Ответ № 4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</a:t>
            </a:r>
            <a:r>
              <a:rPr lang="ru-RU" sz="5400" dirty="0" smtClean="0">
                <a:latin typeface="Arial" pitchFamily="34" charset="0"/>
                <a:cs typeface="Arial" pitchFamily="34" charset="0"/>
              </a:rPr>
              <a:t>Гараж ( жаба) табак</a:t>
            </a:r>
            <a:endParaRPr lang="ru-RU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A84A-CE9B-4B65-98FC-F4491041166D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Вопрос № 5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/>
          </a:p>
          <a:p>
            <a:pPr>
              <a:lnSpc>
                <a:spcPct val="160000"/>
              </a:lnSpc>
              <a:buNone/>
            </a:pPr>
            <a:r>
              <a:rPr lang="ru-RU" sz="10000" dirty="0" smtClean="0">
                <a:latin typeface="Arial" pitchFamily="34" charset="0"/>
                <a:cs typeface="Arial" pitchFamily="34" charset="0"/>
              </a:rPr>
              <a:t>      Старшему брату 11 лет, а младшему 7. Через сколько лет им вместе будет 26 лет?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A84A-CE9B-4B65-98FC-F4491041166D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Ответ № 5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                            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11+7 = 18</a:t>
            </a:r>
          </a:p>
          <a:p>
            <a:pPr>
              <a:buNone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                    26 – 18 = 8</a:t>
            </a:r>
          </a:p>
          <a:p>
            <a:pPr>
              <a:buNone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                      8 : 2 = 4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A84A-CE9B-4B65-98FC-F4491041166D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Вопрос № 6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/>
              <a:t>   </a:t>
            </a:r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   Тройка лошадей проскакала </a:t>
            </a:r>
            <a:br>
              <a:rPr lang="ru-RU" sz="4400" dirty="0" smtClean="0">
                <a:latin typeface="Arial" pitchFamily="34" charset="0"/>
                <a:cs typeface="Arial" pitchFamily="34" charset="0"/>
              </a:rPr>
            </a:br>
            <a:r>
              <a:rPr lang="ru-RU" sz="4400" dirty="0" smtClean="0">
                <a:latin typeface="Arial" pitchFamily="34" charset="0"/>
                <a:cs typeface="Arial" pitchFamily="34" charset="0"/>
              </a:rPr>
              <a:t>6 часов.</a:t>
            </a:r>
          </a:p>
          <a:p>
            <a:pPr algn="ctr">
              <a:buNone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 Сколько часов проскакала одна           лошадь?                                                    </a:t>
            </a:r>
            <a:r>
              <a:rPr lang="ru-RU" dirty="0" smtClean="0"/>
              <a:t>                      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A84A-CE9B-4B65-98FC-F4491041166D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Ответ № 6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     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6 часов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A84A-CE9B-4B65-98FC-F4491041166D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Вопрос № 7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 algn="ctr">
              <a:buNone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      Имя </a:t>
            </a:r>
            <a:r>
              <a:rPr lang="ru-RU" sz="4400" dirty="0">
                <a:latin typeface="Arial" pitchFamily="34" charset="0"/>
                <a:cs typeface="Arial" pitchFamily="34" charset="0"/>
              </a:rPr>
              <a:t>какой сказочной героини произошло от названия единицы измерения длины?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A84A-CE9B-4B65-98FC-F4491041166D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Ответ № 7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</a:t>
            </a:r>
            <a:r>
              <a:rPr lang="ru-RU" sz="4400" dirty="0" err="1" smtClean="0">
                <a:latin typeface="Arial" pitchFamily="34" charset="0"/>
                <a:cs typeface="Arial" pitchFamily="34" charset="0"/>
              </a:rPr>
              <a:t>Дюймовочка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 - </a:t>
            </a:r>
          </a:p>
          <a:p>
            <a:pPr>
              <a:buNone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  от </a:t>
            </a:r>
            <a:r>
              <a:rPr lang="ru-RU" sz="4400" dirty="0">
                <a:latin typeface="Arial" pitchFamily="34" charset="0"/>
                <a:cs typeface="Arial" pitchFamily="34" charset="0"/>
              </a:rPr>
              <a:t>единицы измерения дюйм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,</a:t>
            </a:r>
            <a:br>
              <a:rPr lang="ru-RU" sz="4400" dirty="0" smtClean="0">
                <a:latin typeface="Arial" pitchFamily="34" charset="0"/>
                <a:cs typeface="Arial" pitchFamily="34" charset="0"/>
              </a:rPr>
            </a:br>
            <a:r>
              <a:rPr lang="ru-RU" sz="4400" dirty="0" smtClean="0">
                <a:latin typeface="Arial" pitchFamily="34" charset="0"/>
                <a:cs typeface="Arial" pitchFamily="34" charset="0"/>
              </a:rPr>
              <a:t>     который </a:t>
            </a:r>
            <a:r>
              <a:rPr lang="ru-RU" sz="4400" dirty="0">
                <a:latin typeface="Arial" pitchFamily="34" charset="0"/>
                <a:cs typeface="Arial" pitchFamily="34" charset="0"/>
              </a:rPr>
              <a:t>равен 2,54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см</a:t>
            </a:r>
            <a:endParaRPr lang="ru-RU" sz="4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A84A-CE9B-4B65-98FC-F4491041166D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latin typeface="Arial" pitchFamily="34" charset="0"/>
                <a:cs typeface="Arial" pitchFamily="34" charset="0"/>
              </a:rPr>
              <a:t>Девиз: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"Играя </a:t>
            </a:r>
            <a:r>
              <a:rPr lang="ru-RU" sz="66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6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думаем</a:t>
            </a:r>
            <a:r>
              <a:rPr lang="ru-RU" sz="6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6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думая</a:t>
            </a:r>
            <a:r>
              <a:rPr lang="ru-RU" sz="66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ru-RU" sz="66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играем"</a:t>
            </a:r>
            <a:r>
              <a:rPr lang="ru-RU" sz="66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A84A-CE9B-4B65-98FC-F4491041166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Вопрос №8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   Класс </a:t>
            </a:r>
            <a:r>
              <a:rPr lang="ru-RU" sz="4400" dirty="0">
                <a:latin typeface="Arial" pitchFamily="34" charset="0"/>
                <a:cs typeface="Arial" pitchFamily="34" charset="0"/>
              </a:rPr>
              <a:t>из 25 человек выстроился в шеренгу по одному, чередуясь: девочка, мальчик, девочка и т. д. Сколько в классе мальчиков, если первой стоит девочка?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A84A-CE9B-4B65-98FC-F4491041166D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Ответ № 8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     </a:t>
            </a:r>
          </a:p>
          <a:p>
            <a:pPr>
              <a:buNone/>
            </a:pPr>
            <a:endParaRPr lang="ru-RU" b="1" dirty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Двенадцать </a:t>
            </a:r>
            <a:r>
              <a:rPr lang="ru-RU" sz="4400" dirty="0">
                <a:latin typeface="Arial" pitchFamily="34" charset="0"/>
                <a:cs typeface="Arial" pitchFamily="34" charset="0"/>
              </a:rPr>
              <a:t>мальчиков.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A84A-CE9B-4B65-98FC-F4491041166D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Вопрос № 9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  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Подбери </a:t>
            </a:r>
            <a:r>
              <a:rPr lang="ru-RU" sz="4400" dirty="0">
                <a:latin typeface="Arial" pitchFamily="34" charset="0"/>
                <a:cs typeface="Arial" pitchFamily="34" charset="0"/>
              </a:rPr>
              <a:t>два слагаемых для числа 99 так, чтобы одно было больше другого в 2 раза. </a:t>
            </a:r>
            <a:br>
              <a:rPr lang="ru-RU" sz="4400" dirty="0">
                <a:latin typeface="Arial" pitchFamily="34" charset="0"/>
                <a:cs typeface="Arial" pitchFamily="34" charset="0"/>
              </a:rPr>
            </a:b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A84A-CE9B-4B65-98FC-F4491041166D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Ответ № 9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                    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33 + 66 = 99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A84A-CE9B-4B65-98FC-F4491041166D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Вопрос № 10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     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В первом зале музея 35 картин, а во втором 39. Из первого зала во второй перевесили 4 картины, а из второго 5 картин сняли совсем. Сколько картин стало в каждом зале после этого? 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A84A-CE9B-4B65-98FC-F4491041166D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Ответ № 10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 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1зал – 31</a:t>
            </a:r>
          </a:p>
          <a:p>
            <a:pPr>
              <a:buNone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                    2 зал - 38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A84A-CE9B-4B65-98FC-F4491041166D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Вопрос № 11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Зина хотела прибавить к 14 некоторое число. При сложении она получила 65, но ошиблась, её ответ на 3 больше правильного. Какое число хотела прибавить Зина?    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A84A-CE9B-4B65-98FC-F4491041166D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Ответ № 11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                  65 – 3 = 62</a:t>
            </a:r>
          </a:p>
          <a:p>
            <a:pPr>
              <a:buNone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                  62 – 14 = 48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A84A-CE9B-4B65-98FC-F4491041166D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Вопрос № 12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      Миша был на рыбалке. До реки он шёл пешком, а обратно ехал на велосипеде. На весь путь он затратил 40 минут. В другой раз он до реки и обратно ехал на велосипеде и затратил всего 20 минут. Сколько времени понадобится 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М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ише. Чтобы пройти весь путь в оба конца пешком?     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A84A-CE9B-4B65-98FC-F4491041166D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Ответ № 12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Миша до реки и обратно ехал на велосипеде 20 минут.  Значит, обратно он ухал                       20 : 2 = 10 минут  </a:t>
            </a:r>
          </a:p>
          <a:p>
            <a:pPr>
              <a:buNone/>
            </a:pPr>
            <a:r>
              <a:rPr lang="ru-RU" sz="3500" dirty="0" smtClean="0">
                <a:latin typeface="Arial" pitchFamily="34" charset="0"/>
                <a:cs typeface="Arial" pitchFamily="34" charset="0"/>
              </a:rPr>
              <a:t>  Если до реки Миша шёл пешком, а обратно уехал на велосипеде, всего затратив 40 мин.        40 – 10 = 30 минут </a:t>
            </a:r>
          </a:p>
          <a:p>
            <a:pPr>
              <a:buNone/>
            </a:pPr>
            <a:r>
              <a:rPr lang="ru-RU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  Чтобы пройти весь путь в оба конца пешком, понадобится     </a:t>
            </a:r>
          </a:p>
          <a:p>
            <a:pPr>
              <a:buNone/>
            </a:pPr>
            <a:r>
              <a:rPr lang="ru-RU" sz="3500" dirty="0" smtClean="0">
                <a:latin typeface="Arial" pitchFamily="34" charset="0"/>
                <a:cs typeface="Arial" pitchFamily="34" charset="0"/>
              </a:rPr>
              <a:t>                                        30 </a:t>
            </a:r>
            <a:r>
              <a:rPr lang="ru-RU" sz="3500" dirty="0" err="1" smtClean="0">
                <a:latin typeface="Arial" pitchFamily="34" charset="0"/>
                <a:cs typeface="Arial" pitchFamily="34" charset="0"/>
              </a:rPr>
              <a:t>х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 2 =  60 минут</a:t>
            </a:r>
            <a:endParaRPr lang="ru-RU" sz="3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A84A-CE9B-4B65-98FC-F4491041166D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Тематическая заставка.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Кто победит, кто проиграет, </a:t>
            </a: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Нас эта тайна донимает.</a:t>
            </a: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Пусть трудности вам  не помеха,</a:t>
            </a: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Мы вам желаем всем успеха.</a:t>
            </a: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   Счастливый случай дарит</a:t>
            </a: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Победу игрокам.</a:t>
            </a: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А дружба и удача </a:t>
            </a: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В игре помогут вам.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A84A-CE9B-4B65-98FC-F4491041166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Вопрос № 13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Сколько </a:t>
            </a:r>
            <a:r>
              <a:rPr lang="ru-RU" sz="4400" dirty="0">
                <a:latin typeface="Arial" pitchFamily="34" charset="0"/>
                <a:cs typeface="Arial" pitchFamily="34" charset="0"/>
              </a:rPr>
              <a:t>раз нужно ударить топором по ветке, чтобы разделить ее на 6 частей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None/>
            </a:pPr>
            <a:r>
              <a:rPr lang="ru-RU" dirty="0" smtClean="0"/>
              <a:t>                      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A84A-CE9B-4B65-98FC-F4491041166D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Ответ № 13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5400" dirty="0" smtClean="0"/>
              <a:t>                     </a:t>
            </a:r>
            <a:r>
              <a:rPr lang="ru-RU" sz="5400" dirty="0" smtClean="0">
                <a:latin typeface="Arial" pitchFamily="34" charset="0"/>
                <a:cs typeface="Arial" pitchFamily="34" charset="0"/>
              </a:rPr>
              <a:t>5 раз</a:t>
            </a:r>
            <a:endParaRPr lang="ru-RU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A84A-CE9B-4B65-98FC-F4491041166D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Вопрос № 14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Как </a:t>
            </a:r>
            <a:r>
              <a:rPr lang="ru-RU" dirty="0">
                <a:latin typeface="Arial" pitchFamily="34" charset="0"/>
                <a:cs typeface="Arial" pitchFamily="34" charset="0"/>
              </a:rPr>
              <a:t>увеличить площадь бассейна вдвое, сохранив деревья и не изменив квадратную форму бассейна?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A84A-CE9B-4B65-98FC-F4491041166D}" type="slidenum">
              <a:rPr lang="ru-RU" smtClean="0"/>
              <a:pPr/>
              <a:t>32</a:t>
            </a:fld>
            <a:endParaRPr lang="ru-RU"/>
          </a:p>
        </p:txBody>
      </p:sp>
      <p:pic>
        <p:nvPicPr>
          <p:cNvPr id="8" name="Рисунок 7" descr="http://www.school61.ru/metodkopilka/matem/Viktorina_3kl/viktorina_1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857496"/>
            <a:ext cx="3857652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Ответ № 14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http://www.school61.ru/metodkopilka/matem/Viktorina_3kl/viktorina_16_otv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357298"/>
            <a:ext cx="4786346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A84A-CE9B-4B65-98FC-F4491041166D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Вопрос № 15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2800" dirty="0" smtClean="0"/>
              <a:t>      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Догадайся и впиши в клетки, пользуясь загадкой – подсказкой, слова так, чтобы они вместе с буквами, стоящими рядом, образовали новые слова. </a:t>
            </a:r>
          </a:p>
          <a:p>
            <a:pPr>
              <a:buNone/>
            </a:pPr>
            <a:r>
              <a:rPr lang="ru-RU" sz="2800" dirty="0" smtClean="0"/>
              <a:t>             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яр</a:t>
            </a:r>
          </a:p>
          <a:p>
            <a:pPr>
              <a:buNone/>
            </a:pPr>
            <a:r>
              <a:rPr lang="ru-RU" sz="2800" dirty="0" smtClean="0"/>
              <a:t>             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пар</a:t>
            </a:r>
            <a:r>
              <a:rPr lang="ru-RU" sz="2800" dirty="0" smtClean="0"/>
              <a:t>                                      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То, что есть на лице   </a:t>
            </a:r>
          </a:p>
          <a:p>
            <a:pPr>
              <a:buNone/>
            </a:pPr>
            <a:r>
              <a:rPr lang="ru-RU" sz="2800" dirty="0" smtClean="0"/>
              <a:t>             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какт</a:t>
            </a:r>
            <a:r>
              <a:rPr lang="ru-RU" sz="2800" dirty="0" smtClean="0"/>
              <a:t>                                      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у некоторых</a:t>
            </a:r>
          </a:p>
          <a:p>
            <a:pPr>
              <a:buNone/>
            </a:pPr>
            <a:r>
              <a:rPr lang="ru-RU" sz="2800" dirty="0" smtClean="0"/>
              <a:t>             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реб</a:t>
            </a:r>
            <a:r>
              <a:rPr lang="ru-RU" sz="2800" dirty="0" smtClean="0"/>
              <a:t>                                       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мужчин</a:t>
            </a:r>
          </a:p>
          <a:p>
            <a:pPr>
              <a:buNone/>
            </a:pPr>
            <a:r>
              <a:rPr lang="ru-RU" sz="2800" dirty="0" smtClean="0"/>
              <a:t>             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глоб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A84A-CE9B-4B65-98FC-F4491041166D}" type="slidenum">
              <a:rPr lang="ru-RU" smtClean="0"/>
              <a:pPr/>
              <a:t>34</a:t>
            </a:fld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928926" y="4429132"/>
            <a:ext cx="642942" cy="64294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643306" y="4429132"/>
            <a:ext cx="642942" cy="64294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 стрелкой 19"/>
          <p:cNvCxnSpPr/>
          <p:nvPr/>
        </p:nvCxnSpPr>
        <p:spPr>
          <a:xfrm rot="16200000" flipH="1">
            <a:off x="2000232" y="3786190"/>
            <a:ext cx="857256" cy="8572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143108" y="4286256"/>
            <a:ext cx="714380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2285984" y="4786322"/>
            <a:ext cx="5715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2285984" y="4857760"/>
            <a:ext cx="571504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 flipH="1" flipV="1">
            <a:off x="2250265" y="5036355"/>
            <a:ext cx="714380" cy="500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Ответ № 15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                               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                                </a:t>
            </a:r>
            <a:r>
              <a:rPr lang="ru-RU" sz="9600" dirty="0" smtClean="0">
                <a:latin typeface="Arial" pitchFamily="34" charset="0"/>
                <a:cs typeface="Arial" pitchFamily="34" charset="0"/>
              </a:rPr>
              <a:t>ус</a:t>
            </a:r>
          </a:p>
          <a:p>
            <a:pPr>
              <a:buNone/>
            </a:pPr>
            <a:r>
              <a:rPr lang="ru-RU" sz="9600" dirty="0" smtClean="0"/>
              <a:t>                                  </a:t>
            </a:r>
            <a:endParaRPr lang="ru-RU" sz="9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A84A-CE9B-4B65-98FC-F4491041166D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Вопрос № 16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Раздели квадрат двумя линиями на</a:t>
            </a:r>
          </a:p>
          <a:p>
            <a:pPr algn="ctr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2 треугольника и 2 четырехугольника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A84A-CE9B-4B65-98FC-F4491041166D}" type="slidenum">
              <a:rPr lang="ru-RU" smtClean="0"/>
              <a:pPr/>
              <a:t>36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43240" y="3071810"/>
            <a:ext cx="3000396" cy="28575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Ответ № 16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  <a:prstDash val="solid"/>
          </a:ln>
        </p:spPr>
        <p:txBody>
          <a:bodyPr/>
          <a:lstStyle/>
          <a:p>
            <a:pPr>
              <a:buNone/>
            </a:pP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A84A-CE9B-4B65-98FC-F4491041166D}" type="slidenum">
              <a:rPr lang="ru-RU" smtClean="0"/>
              <a:pPr/>
              <a:t>37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428992" y="2428868"/>
            <a:ext cx="3214710" cy="314327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 стрелкой 5"/>
          <p:cNvCxnSpPr/>
          <p:nvPr/>
        </p:nvCxnSpPr>
        <p:spPr>
          <a:xfrm rot="16200000" flipH="1">
            <a:off x="2857488" y="3357562"/>
            <a:ext cx="4000528" cy="1428760"/>
          </a:xfrm>
          <a:prstGeom prst="straightConnector1">
            <a:avLst/>
          </a:prstGeom>
          <a:ln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0800000" flipV="1">
            <a:off x="2928926" y="2071678"/>
            <a:ext cx="4000528" cy="39290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Вопрос № 17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      В известной сказке «Поди туда – не знаю куда, принеси то – не знаю что» царь послал стрелка за «тридевять земель». Тридевять – это сколько</a:t>
            </a:r>
            <a:r>
              <a:rPr lang="ru-RU" sz="3600" dirty="0" smtClean="0"/>
              <a:t>?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A84A-CE9B-4B65-98FC-F4491041166D}" type="slidenum">
              <a:rPr lang="ru-RU" smtClean="0"/>
              <a:pPr/>
              <a:t>38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Ответ № 17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  Тридевять – это 27.</a:t>
            </a:r>
          </a:p>
          <a:p>
            <a:pPr algn="ctr">
              <a:buNone/>
            </a:pPr>
            <a:endParaRPr lang="ru-RU" sz="4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 Дело в том, что на Руси считали по девяткам: тридевять это 9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Х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3 = 27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A84A-CE9B-4B65-98FC-F4491041166D}" type="slidenum">
              <a:rPr lang="ru-RU" smtClean="0"/>
              <a:pPr/>
              <a:t>39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Разминка.  Кто это или что это?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sz="3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   1. Русская сказка «</a:t>
            </a:r>
            <a:r>
              <a:rPr lang="ru-RU" sz="3800" dirty="0" err="1" smtClean="0">
                <a:latin typeface="Arial" pitchFamily="34" charset="0"/>
                <a:cs typeface="Arial" pitchFamily="34" charset="0"/>
              </a:rPr>
              <a:t>Финист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 – ясный …»</a:t>
            </a:r>
          </a:p>
          <a:p>
            <a:pPr>
              <a:buNone/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    2. Музыкант, играющий на скрипке?</a:t>
            </a:r>
          </a:p>
          <a:p>
            <a:pPr>
              <a:buNone/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    3. Индийский фокусник.</a:t>
            </a:r>
          </a:p>
          <a:p>
            <a:pPr>
              <a:buNone/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    4. Место в театре, где играют актёры.</a:t>
            </a:r>
          </a:p>
          <a:p>
            <a:pPr>
              <a:buNone/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    5. Ёмкость для хранения бензина.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A84A-CE9B-4B65-98FC-F4491041166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Вопрос № 18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      Разгадайте шараду. В ответ запишите только слово из шарады,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начинающе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еся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на букву Р.</a:t>
            </a:r>
          </a:p>
          <a:p>
            <a:pPr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С     Б — мучительной бываю,</a:t>
            </a:r>
          </a:p>
          <a:p>
            <a:pPr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С     М — одежду пожираю,</a:t>
            </a:r>
          </a:p>
          <a:p>
            <a:pPr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С      Р — актёру я нужна,</a:t>
            </a:r>
          </a:p>
          <a:p>
            <a:pPr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С      С — для повара важна.</a:t>
            </a:r>
          </a:p>
          <a:p>
            <a:pPr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                                  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A84A-CE9B-4B65-98FC-F4491041166D}" type="slidenum">
              <a:rPr lang="ru-RU" smtClean="0"/>
              <a:pPr/>
              <a:t>40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Ответ № 18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4800" dirty="0" smtClean="0">
                <a:latin typeface="Arial" pitchFamily="34" charset="0"/>
                <a:cs typeface="Arial" pitchFamily="34" charset="0"/>
              </a:rPr>
              <a:t>             Ответ: роль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A84A-CE9B-4B65-98FC-F4491041166D}" type="slidenum">
              <a:rPr lang="ru-RU" smtClean="0"/>
              <a:pPr/>
              <a:t>41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Вопрос № 19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3214686"/>
            <a:ext cx="8072494" cy="3181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A84A-CE9B-4B65-98FC-F4491041166D}" type="slidenum">
              <a:rPr lang="ru-RU" smtClean="0"/>
              <a:pPr/>
              <a:t>42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1142984"/>
            <a:ext cx="8215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Эту пирамидку сфотографировали сверху. Найдите правильный снимок.</a:t>
            </a: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Номер снимка запишите в бланк ответов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Ответ № 19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№ 3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A84A-CE9B-4B65-98FC-F4491041166D}" type="slidenum">
              <a:rPr lang="ru-RU" smtClean="0"/>
              <a:pPr/>
              <a:t>43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Источники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http://pleer.com/search?q=Digital+Elvis+%26+Zero</a:t>
            </a:r>
            <a:endParaRPr lang="ru-RU" dirty="0" smtClean="0"/>
          </a:p>
          <a:p>
            <a:r>
              <a:rPr lang="en-US" dirty="0" smtClean="0"/>
              <a:t>Http://pix.com.ua/ru/animals/birds/birds1</a:t>
            </a:r>
            <a:endParaRPr lang="ru-RU" dirty="0" smtClean="0"/>
          </a:p>
          <a:p>
            <a:r>
              <a:rPr lang="en-US" dirty="0" smtClean="0"/>
              <a:t>http://www.farosta.ru/sites/default/files/logichprimery.pdf</a:t>
            </a:r>
            <a:endParaRPr lang="en-US" dirty="0" smtClean="0">
              <a:hlinkClick r:id="rId2"/>
            </a:endParaRPr>
          </a:p>
          <a:p>
            <a:r>
              <a:rPr lang="en-US" dirty="0" smtClean="0"/>
              <a:t>http://zhenskiy-mir.ru</a:t>
            </a:r>
            <a:endParaRPr lang="en-US" dirty="0" smtClean="0">
              <a:hlinkClick r:id="rId3"/>
            </a:endParaRPr>
          </a:p>
          <a:p>
            <a:r>
              <a:rPr lang="en-US" dirty="0" smtClean="0"/>
              <a:t>http://www.kinopoisk.ru/film/45864/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A84A-CE9B-4B65-98FC-F4491041166D}" type="slidenum">
              <a:rPr lang="ru-RU" smtClean="0"/>
              <a:pPr/>
              <a:t>44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Автор презентации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5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5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Учитель начальных классов  </a:t>
            </a:r>
            <a:endParaRPr lang="ru-RU" sz="54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5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Сураева </a:t>
            </a:r>
            <a:r>
              <a:rPr lang="ru-RU" sz="5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М.В.</a:t>
            </a:r>
            <a:endParaRPr lang="ru-RU" sz="54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A84A-CE9B-4B65-98FC-F4491041166D}" type="slidenum">
              <a:rPr lang="ru-RU" smtClean="0"/>
              <a:pPr/>
              <a:t>45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Ответы на разминке: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сокол</a:t>
            </a:r>
          </a:p>
          <a:p>
            <a:pPr>
              <a:buNone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       скрипач</a:t>
            </a:r>
          </a:p>
          <a:p>
            <a:pPr>
              <a:buNone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                   факир</a:t>
            </a:r>
          </a:p>
          <a:p>
            <a:pPr>
              <a:buNone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                           сцена</a:t>
            </a:r>
          </a:p>
          <a:p>
            <a:pPr>
              <a:buNone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                                   канистра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A84A-CE9B-4B65-98FC-F4491041166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Вопрос № 1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72071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sz="17600" dirty="0" smtClean="0">
                <a:latin typeface="Arial" pitchFamily="34" charset="0"/>
                <a:cs typeface="Arial" pitchFamily="34" charset="0"/>
              </a:rPr>
              <a:t>Реши анаграммы и исключи лишнее слово.</a:t>
            </a:r>
          </a:p>
          <a:p>
            <a:pPr algn="ctr">
              <a:buNone/>
            </a:pPr>
            <a:endParaRPr lang="ru-RU" sz="17600" dirty="0" smtClean="0"/>
          </a:p>
          <a:p>
            <a:pPr>
              <a:buNone/>
            </a:pPr>
            <a:r>
              <a:rPr lang="ru-RU" sz="21600" dirty="0" err="1" smtClean="0">
                <a:latin typeface="Arial" pitchFamily="34" charset="0"/>
                <a:cs typeface="Arial" pitchFamily="34" charset="0"/>
              </a:rPr>
              <a:t>ниавд</a:t>
            </a:r>
            <a:r>
              <a:rPr lang="ru-RU" sz="2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ru-RU" sz="21600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ru-RU" sz="21600" dirty="0" err="1" smtClean="0">
                <a:latin typeface="Arial" pitchFamily="34" charset="0"/>
                <a:cs typeface="Arial" pitchFamily="34" charset="0"/>
              </a:rPr>
              <a:t>сеотт</a:t>
            </a:r>
            <a:endParaRPr lang="ru-RU" sz="2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1600" dirty="0" smtClean="0">
                <a:latin typeface="Arial" pitchFamily="34" charset="0"/>
                <a:cs typeface="Arial" pitchFamily="34" charset="0"/>
              </a:rPr>
              <a:t>                    слот </a:t>
            </a:r>
          </a:p>
          <a:p>
            <a:pPr>
              <a:buNone/>
            </a:pPr>
            <a:r>
              <a:rPr lang="ru-RU" sz="21600" dirty="0" smtClean="0">
                <a:latin typeface="Arial" pitchFamily="34" charset="0"/>
                <a:cs typeface="Arial" pitchFamily="34" charset="0"/>
              </a:rPr>
              <a:t>                             </a:t>
            </a:r>
            <a:r>
              <a:rPr lang="ru-RU" sz="21600" dirty="0" err="1" smtClean="0">
                <a:latin typeface="Arial" pitchFamily="34" charset="0"/>
                <a:cs typeface="Arial" pitchFamily="34" charset="0"/>
              </a:rPr>
              <a:t>лексор</a:t>
            </a:r>
            <a:endParaRPr lang="ru-RU" sz="216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A84A-CE9B-4B65-98FC-F4491041166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Ответ № 1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sz="5400" dirty="0" smtClean="0">
                <a:latin typeface="Arial" pitchFamily="34" charset="0"/>
                <a:cs typeface="Arial" pitchFamily="34" charset="0"/>
              </a:rPr>
              <a:t>диван   </a:t>
            </a:r>
          </a:p>
          <a:p>
            <a:pPr>
              <a:buNone/>
            </a:pPr>
            <a:r>
              <a:rPr lang="ru-RU" sz="5400" dirty="0" smtClean="0">
                <a:latin typeface="Arial" pitchFamily="34" charset="0"/>
                <a:cs typeface="Arial" pitchFamily="34" charset="0"/>
              </a:rPr>
              <a:t>          тесто   </a:t>
            </a:r>
          </a:p>
          <a:p>
            <a:pPr>
              <a:buNone/>
            </a:pPr>
            <a:r>
              <a:rPr lang="ru-RU" sz="5400" dirty="0" smtClean="0">
                <a:latin typeface="Arial" pitchFamily="34" charset="0"/>
                <a:cs typeface="Arial" pitchFamily="34" charset="0"/>
              </a:rPr>
              <a:t>                   стол     </a:t>
            </a:r>
          </a:p>
          <a:p>
            <a:pPr>
              <a:buNone/>
            </a:pPr>
            <a:r>
              <a:rPr lang="ru-RU" sz="5400" dirty="0" smtClean="0">
                <a:latin typeface="Arial" pitchFamily="34" charset="0"/>
                <a:cs typeface="Arial" pitchFamily="34" charset="0"/>
              </a:rPr>
              <a:t>                            кресло</a:t>
            </a:r>
            <a:endParaRPr lang="ru-RU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A84A-CE9B-4B65-98FC-F4491041166D}" type="slidenum">
              <a:rPr lang="ru-RU" smtClean="0"/>
              <a:pPr/>
              <a:t>7</a:t>
            </a:fld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2607455" y="2821777"/>
            <a:ext cx="1428760" cy="13573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2571736" y="2928934"/>
            <a:ext cx="1428760" cy="1285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Вопрос № 2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006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Вставьте вместо точек слово из трёх букв, которое служило бы окончанием первого слова и началом второго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5400" dirty="0" smtClean="0">
                <a:latin typeface="Arial" pitchFamily="34" charset="0"/>
                <a:cs typeface="Arial" pitchFamily="34" charset="0"/>
              </a:rPr>
              <a:t>на (…) ник     </a:t>
            </a:r>
          </a:p>
          <a:p>
            <a:pPr>
              <a:buNone/>
            </a:pPr>
            <a:r>
              <a:rPr lang="ru-RU" sz="5400" dirty="0" smtClean="0">
                <a:latin typeface="Arial" pitchFamily="34" charset="0"/>
                <a:cs typeface="Arial" pitchFamily="34" charset="0"/>
              </a:rPr>
              <a:t>           те (…) рож  </a:t>
            </a:r>
          </a:p>
          <a:p>
            <a:pPr>
              <a:buNone/>
            </a:pPr>
            <a:r>
              <a:rPr lang="ru-RU" sz="5400" dirty="0" smtClean="0">
                <a:latin typeface="Arial" pitchFamily="34" charset="0"/>
                <a:cs typeface="Arial" pitchFamily="34" charset="0"/>
              </a:rPr>
              <a:t>                      со  ( …) </a:t>
            </a:r>
            <a:r>
              <a:rPr lang="ru-RU" sz="5400" dirty="0" err="1" smtClean="0">
                <a:latin typeface="Arial" pitchFamily="34" charset="0"/>
                <a:cs typeface="Arial" pitchFamily="34" charset="0"/>
              </a:rPr>
              <a:t>есо</a:t>
            </a:r>
            <a:endParaRPr lang="ru-RU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A84A-CE9B-4B65-98FC-F4491041166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Ответ № 2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sz="5400" dirty="0" smtClean="0">
                <a:latin typeface="Arial" pitchFamily="34" charset="0"/>
                <a:cs typeface="Arial" pitchFamily="34" charset="0"/>
              </a:rPr>
              <a:t>на (род) ник             </a:t>
            </a:r>
          </a:p>
          <a:p>
            <a:pPr>
              <a:buNone/>
            </a:pPr>
            <a:r>
              <a:rPr lang="ru-RU" sz="5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5400" dirty="0" smtClean="0">
                <a:latin typeface="Arial" pitchFamily="34" charset="0"/>
                <a:cs typeface="Arial" pitchFamily="34" charset="0"/>
              </a:rPr>
              <a:t>         </a:t>
            </a:r>
          </a:p>
          <a:p>
            <a:pPr>
              <a:buNone/>
            </a:pPr>
            <a:r>
              <a:rPr lang="ru-RU" sz="5400" dirty="0" smtClean="0">
                <a:latin typeface="Arial" pitchFamily="34" charset="0"/>
                <a:cs typeface="Arial" pitchFamily="34" charset="0"/>
              </a:rPr>
              <a:t>           те ( сто) рож</a:t>
            </a:r>
          </a:p>
          <a:p>
            <a:pPr>
              <a:buNone/>
            </a:pPr>
            <a:r>
              <a:rPr lang="ru-RU" sz="5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5400" dirty="0" smtClean="0">
                <a:latin typeface="Arial" pitchFamily="34" charset="0"/>
                <a:cs typeface="Arial" pitchFamily="34" charset="0"/>
              </a:rPr>
              <a:t>                  </a:t>
            </a:r>
          </a:p>
          <a:p>
            <a:pPr>
              <a:buNone/>
            </a:pPr>
            <a:r>
              <a:rPr lang="ru-RU" sz="5400" dirty="0" smtClean="0">
                <a:latin typeface="Arial" pitchFamily="34" charset="0"/>
                <a:cs typeface="Arial" pitchFamily="34" charset="0"/>
              </a:rPr>
              <a:t>                     со ( кол) </a:t>
            </a:r>
            <a:r>
              <a:rPr lang="ru-RU" sz="5400" dirty="0" err="1" smtClean="0">
                <a:latin typeface="Arial" pitchFamily="34" charset="0"/>
                <a:cs typeface="Arial" pitchFamily="34" charset="0"/>
              </a:rPr>
              <a:t>есо</a:t>
            </a:r>
            <a:r>
              <a:rPr lang="ru-RU" sz="5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A84A-CE9B-4B65-98FC-F4491041166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2|1.1"/>
</p:tagLst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1199</TotalTime>
  <Words>1002</Words>
  <Application>Microsoft Office PowerPoint</Application>
  <PresentationFormat>Экран (4:3)</PresentationFormat>
  <Paragraphs>259</Paragraphs>
  <Slides>45</Slides>
  <Notes>2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Тема Office</vt:lpstr>
      <vt:lpstr>Внеурочное занятие</vt:lpstr>
      <vt:lpstr>Девиз:</vt:lpstr>
      <vt:lpstr>Тематическая заставка.</vt:lpstr>
      <vt:lpstr>Разминка.  Кто это или что это?</vt:lpstr>
      <vt:lpstr>Ответы на разминке:</vt:lpstr>
      <vt:lpstr>Вопрос № 1</vt:lpstr>
      <vt:lpstr>Ответ № 1</vt:lpstr>
      <vt:lpstr>Вопрос № 2</vt:lpstr>
      <vt:lpstr>Ответ № 2</vt:lpstr>
      <vt:lpstr>Вопрос № 3</vt:lpstr>
      <vt:lpstr>Ответ № 3</vt:lpstr>
      <vt:lpstr>Вопрос № 4</vt:lpstr>
      <vt:lpstr>Ответ № 4</vt:lpstr>
      <vt:lpstr>Вопрос № 5</vt:lpstr>
      <vt:lpstr>Ответ № 5</vt:lpstr>
      <vt:lpstr>Вопрос № 6</vt:lpstr>
      <vt:lpstr>Ответ № 6</vt:lpstr>
      <vt:lpstr>Вопрос № 7</vt:lpstr>
      <vt:lpstr>Ответ № 7</vt:lpstr>
      <vt:lpstr>Вопрос №8</vt:lpstr>
      <vt:lpstr>Ответ № 8</vt:lpstr>
      <vt:lpstr>Вопрос № 9</vt:lpstr>
      <vt:lpstr>Ответ № 9</vt:lpstr>
      <vt:lpstr>Вопрос № 10</vt:lpstr>
      <vt:lpstr>Ответ № 10</vt:lpstr>
      <vt:lpstr>Вопрос № 11</vt:lpstr>
      <vt:lpstr>Ответ № 11</vt:lpstr>
      <vt:lpstr>Вопрос № 12</vt:lpstr>
      <vt:lpstr>Ответ № 12</vt:lpstr>
      <vt:lpstr>Вопрос № 13</vt:lpstr>
      <vt:lpstr>Ответ № 13</vt:lpstr>
      <vt:lpstr>Вопрос № 14</vt:lpstr>
      <vt:lpstr>Ответ № 14</vt:lpstr>
      <vt:lpstr>Вопрос № 15</vt:lpstr>
      <vt:lpstr>Ответ № 15</vt:lpstr>
      <vt:lpstr>Вопрос № 16</vt:lpstr>
      <vt:lpstr>Ответ № 16</vt:lpstr>
      <vt:lpstr>Вопрос № 17</vt:lpstr>
      <vt:lpstr>Ответ № 17</vt:lpstr>
      <vt:lpstr>Вопрос № 18</vt:lpstr>
      <vt:lpstr>Ответ № 18</vt:lpstr>
      <vt:lpstr>Вопрос № 19</vt:lpstr>
      <vt:lpstr>Ответ № 19</vt:lpstr>
      <vt:lpstr>Источники</vt:lpstr>
      <vt:lpstr>Автор презентации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Внеурочное занятие</dc:title>
  <dc:creator>Сергей</dc:creator>
  <cp:lastModifiedBy>Сергей</cp:lastModifiedBy>
  <cp:revision>125</cp:revision>
  <dcterms:created xsi:type="dcterms:W3CDTF">2015-11-27T08:08:50Z</dcterms:created>
  <dcterms:modified xsi:type="dcterms:W3CDTF">2015-12-07T10:06:36Z</dcterms:modified>
</cp:coreProperties>
</file>