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80" r:id="rId16"/>
    <p:sldId id="272" r:id="rId17"/>
    <p:sldId id="279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C57D-9D24-4BC4-B4D9-79AE2A4654D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469E-44FE-48C6-B702-5DD7FC77B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Дистанционные уроки ЦДО "Эйдос" Eidos_Projects_Lesson_Task_01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(С)Центр дистанционного образования "Эйдос",2003 www.eidos;e-mail:info@eidos.ru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8B88D-963B-4FA9-9E33-D7EDF955C9C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42D7-70E7-4A95-B1A4-9383D9D5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FF5A-592C-49B5-96EC-C8C10C77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8756-EE49-4ADA-864F-ED2752094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7C6C3C5B-FF85-409A-85DD-92D2E672CBCF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29155648-9C4B-47EE-95B8-262A1DEDC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ransition>
    <p:pull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tali_enk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10" Type="http://schemas.openxmlformats.org/officeDocument/2006/relationships/image" Target="../media/image26.w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search?p=206&amp;ed=1&amp;text=%D1%84%D0%BE%D1%82%D0%BE%20%D0%B1%D1%8B%D1%82%D0%BE%D0%B2%D0%BE%D0%B9%20%D1%82%D0%B5%D1%85%D0%BD%D0%B8%D0%BA%D0%B8%20%D0%B4%D0%BB%D1%8F%20%D0%BA%D1%83%D1%85%D0%BD%D0%B8&amp;spsite=fake-016-926828.ru&amp;img_url=www.dexline.com.ua/UserFiles/Image/COFFEE-MACHINE/DELONGHI/EC190CD.jpg&amp;rpt=simage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../media/image41.png"/><Relationship Id="rId2" Type="http://schemas.openxmlformats.org/officeDocument/2006/relationships/hyperlink" Target="http://images.yandex.ru/search?p=19&amp;ed=1&amp;text=%D1%84%D0%BE%D1%82%D0%BE%20%D0%B1%D1%8B%D1%82%D0%BE%D0%B2%D0%BE%D0%B9%20%D1%82%D0%B5%D1%85%D0%BD%D0%B8%D0%BA%D0%B8%20%D0%B4%D0%BB%D1%8F%20%D0%BA%D1%83%D1%85%D0%BD%D0%B8&amp;spsite=fake-025-118972.ru&amp;img_url=pik.simbioz.in.ua/static/shop_content/m_kitlle/157/27_big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earch?p=2&amp;ed=1&amp;text=%D1%84%D0%BE%D1%82%D0%BE%20%D0%B1%D1%8B%D1%82%D0%BE%D0%B2%D0%BE%D0%B9%20%D1%82%D0%B5%D1%85%D0%BD%D0%B8%D0%BA%D0%B8%20%D0%B4%D0%BB%D1%8F%20%D0%BA%D1%83%D1%85%D0%BD%D0%B8&amp;spsite=fake-010-12667.ru&amp;img_url=cityplus.com.ua/uploads/large/image1313.jpg&amp;rpt=simage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images.yandex.ru/search?p=36&amp;ed=1&amp;text=%D1%84%D0%BE%D1%82%D0%BE%20%D0%B1%D1%8B%D1%82%D0%BE%D0%B2%D0%BE%D0%B9%20%D1%82%D0%B5%D1%85%D0%BD%D0%B8%D0%BA%D0%B8%20%D0%B4%D0%BB%D1%8F%20%D0%BA%D1%83%D1%85%D0%BD%D0%B8&amp;spsite=fake-027-35905.ru&amp;img_url=cityplus.com.ua/uploads/large/image3709.jpg&amp;rpt=simage" TargetMode="External"/><Relationship Id="rId4" Type="http://schemas.openxmlformats.org/officeDocument/2006/relationships/hyperlink" Target="http://images.yandex.ru/search?p=0&amp;ed=1&amp;text=%D1%84%D0%BE%D1%82%D0%BE%20%D0%B1%D1%8B%D1%82%D0%BE%D0%B2%D0%BE%D0%B9%20%D1%82%D0%B5%D1%85%D0%BD%D0%B8%D0%BA%D0%B8%20%D0%B4%D0%BB%D1%8F%20%D0%BA%D1%83%D1%85%D0%BD%D0%B8&amp;spsite=fake-049-9948.ru&amp;img_url=www.washbyt.ru/files/imagecache/product_full/17086.jpeg&amp;rpt=simage" TargetMode="Externa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search?p=209&amp;ed=1&amp;text=%D1%84%D0%BE%D1%82%D0%BE%20%D0%B1%D1%8B%D1%82%D0%BE%D0%B2%D0%BE%D0%B9%20%D1%82%D0%B5%D1%85%D0%BD%D0%B8%D0%BA%D0%B8%20%D0%B4%D0%BB%D1%8F%20%D0%BA%D1%83%D1%85%D0%BD%D0%B8&amp;spsite=fake-026-259017.ru&amp;img_url=mega-shop.od.ua/img/p/4265-2545-thickbox.jpg&amp;rpt=simage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images.yandex.ru/search?p=8&amp;ed=1&amp;text=%D1%84%D0%BE%D1%82%D0%BE%20%D0%B1%D1%8B%D1%82%D0%BE%D0%B2%D0%BE%D0%B9%20%D1%82%D0%B5%D1%85%D0%BD%D0%B8%D0%BA%D0%B8%20%D0%B4%D0%BB%D1%8F%20%D0%BA%D1%83%D1%85%D0%BD%D0%B8&amp;spsite=fake-023-226565.ru&amp;img_url=www.mobila-ua.com/published/publicdata/MOBILADB/attachments/SC/products_pictures/Whirlpool%20MWO%20605%20WH_enl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earch?p=275&amp;ed=1&amp;text=%D1%84%D0%BE%D1%82%D0%BE%20%D0%B1%D1%8B%D1%82%D0%BE%D0%B2%D0%BE%D0%B9%20%D1%82%D0%B5%D1%85%D0%BD%D0%B8%D0%BA%D0%B8%20%D0%B4%D0%BB%D1%8F%20%D0%BA%D1%83%D1%85%D0%BD%D0%B8&amp;spsite=fake-029-777323.ru&amp;img_url=www.qpi.kz/f/goods/5820/7900.jpg&amp;rpt=simage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hyperlink" Target="http://images.yandex.ru/search?p=408&amp;ed=1&amp;text=%D1%84%D0%BE%D1%82%D0%BE%20%D0%B1%D1%8B%D1%82%D0%BE%D0%B2%D0%BE%D0%B9%20%D1%82%D0%B5%D1%85%D0%BD%D0%B8%D0%BA%D0%B8%20%D0%B4%D0%BB%D1%8F%20%D0%BA%D1%83%D1%85%D0%BD%D0%B8&amp;spsite=fake-016-142089.ru&amp;img_url=www.esso-moldova.md/modules/shop/uploads/670_15_1.jpg&amp;rpt=simage" TargetMode="External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sadbe.net/" TargetMode="External"/><Relationship Id="rId2" Type="http://schemas.openxmlformats.org/officeDocument/2006/relationships/hyperlink" Target="http://www.design-web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itection.ru/2011/04/dizajn-interera-kuxni/" TargetMode="External"/><Relationship Id="rId4" Type="http://schemas.openxmlformats.org/officeDocument/2006/relationships/hyperlink" Target="http://900igr.net/kartinki/tekhnologija/Kukhnja/025-Sanitarnoe-sostojanie-kukhn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67744" y="4437112"/>
            <a:ext cx="670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технологии Енкова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Евгеньевна</a:t>
            </a:r>
          </a:p>
          <a:p>
            <a:pPr algn="r"/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natali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enk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492896"/>
            <a:ext cx="86409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ПО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«Школа-интернат среднего (полного) общего образования»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Самбург, Пуровский район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848872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</a:rPr>
              <a:t>Распределите ниже перечисленные предметы (мебель и оборудование) по зонам их назначения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071546"/>
            <a:ext cx="22675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кухни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071546"/>
            <a:ext cx="28170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столовой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0" y="5643563"/>
            <a:ext cx="405765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газовая (электрическая)плита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5000625"/>
            <a:ext cx="226695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обеденный стол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5661248"/>
            <a:ext cx="1071563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стулья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3188" y="5000625"/>
            <a:ext cx="252412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разделочный стол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5013176"/>
            <a:ext cx="1500188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табуреты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6237312"/>
            <a:ext cx="24288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навесные шкафы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438" y="5000625"/>
            <a:ext cx="187166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холодильник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816" y="6237312"/>
            <a:ext cx="285432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микроволновая печь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313" y="5643563"/>
            <a:ext cx="327342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посудомоечная машина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6237312"/>
            <a:ext cx="2659062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кухонный комбайн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56527 -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9479 -0.4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526 -0.38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62778 -0.3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3767 -0.38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5556 -0.387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52084 -0.2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07604 -0.2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22864 -0.187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53976 -0.0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i="1" dirty="0" smtClean="0">
                <a:latin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27584" y="5085184"/>
            <a:ext cx="802267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случае, если размеры помещения весьма скромные или если часть кухни отведена под столовую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33CC"/>
                </a:solidFill>
                <a:latin typeface="Monotype Corsiva" pitchFamily="66" charset="0"/>
              </a:rPr>
              <a:t>Размещение мебели и оборудования на кухне</a:t>
            </a:r>
            <a:endParaRPr lang="ru-RU" sz="4000" i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268760"/>
            <a:ext cx="751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Однорядное размещение оборудования </a:t>
            </a:r>
            <a:endParaRPr lang="ru-RU" sz="3200" dirty="0"/>
          </a:p>
        </p:txBody>
      </p:sp>
      <p:pic>
        <p:nvPicPr>
          <p:cNvPr id="13" name="Picture 4" descr="проект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377865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132856"/>
            <a:ext cx="4176464" cy="2765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571184" cy="868362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Угловое размещение оборудования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67544" y="4941168"/>
            <a:ext cx="84978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азмещение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кухонного гарнитура, в котором мойку и плиту располагают довольно близко друг к другу, оставляя между ними рабочую поверхность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4032448" cy="2411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988840"/>
            <a:ext cx="345924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064500" cy="796925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</a:rPr>
              <a:t>Двухрядное размещение оборудования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71600" y="5445224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арактерно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больших по площади пространств, при условии что кухня имеет близкую к квадратной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340768"/>
            <a:ext cx="5715000" cy="381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проект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1124744"/>
            <a:ext cx="3384376" cy="2599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3" name="Picture 5" descr="проект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933056"/>
            <a:ext cx="3600400" cy="2736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4" name="Picture 6" descr="проект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628800"/>
            <a:ext cx="3456384" cy="4529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188640"/>
            <a:ext cx="44291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33CC"/>
                </a:solidFill>
                <a:latin typeface="Monotype Corsiva" pitchFamily="66" charset="0"/>
              </a:rPr>
              <a:t>Оформление кухонь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0772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 предложенных предметов выберите изделия, являющиеся декоративными украшениями кухни </a:t>
            </a:r>
          </a:p>
        </p:txBody>
      </p:sp>
      <p:pic>
        <p:nvPicPr>
          <p:cNvPr id="64516" name="Рисунок 1" descr="j02997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43250" y="3214688"/>
            <a:ext cx="1943100" cy="1600200"/>
          </a:xfrm>
          <a:noFill/>
        </p:spPr>
      </p:pic>
      <p:pic>
        <p:nvPicPr>
          <p:cNvPr id="64518" name="Рисунок 3" descr="j02523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500313"/>
            <a:ext cx="20875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4" cstate="email"/>
          <a:srcRect l="13571" r="16101" b="23448"/>
          <a:stretch>
            <a:fillRect/>
          </a:stretch>
        </p:blipFill>
        <p:spPr bwMode="auto">
          <a:xfrm>
            <a:off x="2700338" y="1773238"/>
            <a:ext cx="1077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1557338"/>
            <a:ext cx="16557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Рисунок 2" descr="j019928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214813"/>
            <a:ext cx="19431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Рисунок 6" descr="j02341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75" y="1857375"/>
            <a:ext cx="1250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Рисунок 7" descr="j023426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43813" y="3571875"/>
            <a:ext cx="13541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00500" y="5072063"/>
            <a:ext cx="1728788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8" descr="BD18217_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86500" y="4500563"/>
            <a:ext cx="1057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3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	</a:t>
            </a:r>
            <a:endParaRPr lang="ru-RU" sz="2400" b="1" smtClean="0">
              <a:solidFill>
                <a:srgbClr val="0033CC"/>
              </a:solidFill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5364088" y="1700808"/>
            <a:ext cx="34559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кухни должно быть идеально чистым.</a:t>
            </a:r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чистоте воздуха.</a:t>
            </a:r>
          </a:p>
        </p:txBody>
      </p:sp>
      <p:pic>
        <p:nvPicPr>
          <p:cNvPr id="6" name="Picture 4" descr="проект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124744"/>
            <a:ext cx="3816424" cy="476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980728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</a:rPr>
              <a:t>Рекомендации: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Обрабатывая продукты, клади их дальше от края стола;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Убирай пищевые продукты в ведро с крышкой и ежедневно выноси их в специальные баки;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Использованную посуду вымой сразу;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Для чистки, мытья и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 дезинфекции используй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 специальные моющие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</a:rPr>
              <a:t> средства.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188640"/>
            <a:ext cx="63579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33CC"/>
                </a:solidFill>
                <a:latin typeface="Monotype Corsiva" pitchFamily="66" charset="0"/>
              </a:rPr>
              <a:t>Санитарное состояние кухни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889226" cy="2828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>
            <p:ph idx="1"/>
          </p:nvPr>
        </p:nvGraphicFramePr>
        <p:xfrm>
          <a:off x="3995936" y="3212976"/>
          <a:ext cx="1771650" cy="2914650"/>
        </p:xfrm>
        <a:graphic>
          <a:graphicData uri="http://schemas.openxmlformats.org/presentationml/2006/ole">
            <p:oleObj spid="_x0000_s1026" name="Точечный рисунок" r:id="rId3" imgW="1771429" imgH="2914286" progId="PBrush">
              <p:embed/>
            </p:oleObj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827584" y="1772816"/>
          <a:ext cx="1179512" cy="1368425"/>
        </p:xfrm>
        <a:graphic>
          <a:graphicData uri="http://schemas.openxmlformats.org/presentationml/2006/ole">
            <p:oleObj spid="_x0000_s1027" name="Точечный рисунок" r:id="rId4" imgW="1819529" imgH="2190476" progId="PBrush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2714625" y="1857375"/>
          <a:ext cx="2592388" cy="1201738"/>
        </p:xfrm>
        <a:graphic>
          <a:graphicData uri="http://schemas.openxmlformats.org/presentationml/2006/ole">
            <p:oleObj spid="_x0000_s1028" name="Точечный рисунок" r:id="rId5" imgW="2905531" imgH="1333333" progId="PBrush">
              <p:embed/>
            </p:oleObj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6804248" y="1628800"/>
          <a:ext cx="1603375" cy="2305050"/>
        </p:xfrm>
        <a:graphic>
          <a:graphicData uri="http://schemas.openxmlformats.org/presentationml/2006/ole">
            <p:oleObj spid="_x0000_s1029" name="Точечный рисунок" r:id="rId6" imgW="2152951" imgH="3086531" progId="PBrush">
              <p:embed/>
            </p:oleObj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6804248" y="4293096"/>
          <a:ext cx="1481137" cy="1800225"/>
        </p:xfrm>
        <a:graphic>
          <a:graphicData uri="http://schemas.openxmlformats.org/presentationml/2006/ole">
            <p:oleObj spid="_x0000_s1030" name="Точечный рисунок" r:id="rId7" imgW="2076740" imgH="2534004" progId="PBrush">
              <p:embed/>
            </p:oleObj>
          </a:graphicData>
        </a:graphic>
      </p:graphicFrame>
      <p:pic>
        <p:nvPicPr>
          <p:cNvPr id="1035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3645024"/>
            <a:ext cx="280828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71600" y="5229200"/>
            <a:ext cx="2736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354719" y="0"/>
            <a:ext cx="8501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 предложенных предметов и бытовой химии </a:t>
            </a:r>
          </a:p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выберите те, которые предназначены для уборки и </a:t>
            </a:r>
          </a:p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поддержания чистоты на кухне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?id=166177410-0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1052736"/>
            <a:ext cx="2016224" cy="2541301"/>
          </a:xfrm>
        </p:spPr>
      </p:pic>
      <p:pic>
        <p:nvPicPr>
          <p:cNvPr id="48133" name="Picture 5" descr="i?id=151305611-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1268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i?id=196043060-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3861048"/>
            <a:ext cx="1872208" cy="22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i?id=39829418-0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4005064"/>
            <a:ext cx="16557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224" y="214290"/>
            <a:ext cx="750099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33CC"/>
                </a:solidFill>
                <a:latin typeface="Monotype Corsiva" pitchFamily="66" charset="0"/>
              </a:rPr>
              <a:t>Электроприборы, полезные на кухне</a:t>
            </a: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10" name="Picture 5" descr="i?id=31636966-0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59632" y="3789040"/>
            <a:ext cx="2160240" cy="2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44208" y="1124744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331640" y="188640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Перечисленные предметы и оборудование </a:t>
            </a:r>
          </a:p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распределите на две группы:</a:t>
            </a:r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34964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нужные предметы на кухне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268760"/>
            <a:ext cx="365016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лишние предметы на кухне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13176"/>
            <a:ext cx="11783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мойка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5013176"/>
            <a:ext cx="10715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плита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4429132"/>
            <a:ext cx="23042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рабочий стол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5013176"/>
            <a:ext cx="9309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000636"/>
            <a:ext cx="20162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холодильник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900" y="4429132"/>
            <a:ext cx="89259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фен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11893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пуфик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5589240"/>
            <a:ext cx="33843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посудомоечная</a:t>
            </a:r>
            <a:r>
              <a:rPr lang="ru-RU" sz="28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6237312"/>
            <a:ext cx="152071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зеркало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120" y="5589240"/>
            <a:ext cx="27363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обеденный</a:t>
            </a:r>
            <a:r>
              <a:rPr lang="ru-RU" sz="28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6237312"/>
            <a:ext cx="16267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печь - СВЧ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6237312"/>
            <a:ext cx="19442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фритюрница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4429132"/>
            <a:ext cx="12961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миксер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016" y="6237312"/>
            <a:ext cx="13212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расческа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9710" y="4429132"/>
            <a:ext cx="107561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кресло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28" y="4429132"/>
            <a:ext cx="10714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5295" y="5013176"/>
            <a:ext cx="128849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пылесос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9792" y="5013176"/>
            <a:ext cx="16178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83074" y="4429132"/>
            <a:ext cx="14845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42276E-7 L 0.00295 -0.34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2276E-7 L 0.37951 -0.34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2276E-7 L -0.15764 -0.34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064 L 0.17327 -0.34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2276E-7 L -0.72587 -0.25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2276E-7 L -0.29966 -0.263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104 L 0.20625 -0.336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2858E-6 L -0.11649 -0.25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9806E-6 L 0.48819 -0.336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9806E-6 L 0.11041 -0.262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2858E-6 L -0.40798 -0.25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9806E-6 L -0.04288 -0.252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4616E-6 L 0.5441 -0.261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0694E-6 L -0.12326 -0.256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0694E-6 L -0.47865 -0.161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7909E-6 L 0.09879 -0.15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7909E-6 L -0.11945 -0.061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7909E-6 L 0.3283 -0.345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4.57909E-6 L 0.03715 -0.26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?id=105573952-0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75856" y="692696"/>
            <a:ext cx="3240360" cy="2094400"/>
          </a:xfrm>
        </p:spPr>
      </p:pic>
      <p:pic>
        <p:nvPicPr>
          <p:cNvPr id="49160" name="Picture 8" descr="i?id=210462358-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3356992"/>
            <a:ext cx="27496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i?id=96115403-0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3501008"/>
            <a:ext cx="2304256" cy="228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i?id=89140294-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 l="9138" r="7846"/>
          <a:stretch>
            <a:fillRect/>
          </a:stretch>
        </p:blipFill>
        <p:spPr bwMode="auto">
          <a:xfrm>
            <a:off x="6876256" y="620688"/>
            <a:ext cx="19552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0" cstate="email"/>
          <a:srcRect l="19484" t="2160" r="18166" b="2801"/>
          <a:stretch>
            <a:fillRect/>
          </a:stretch>
        </p:blipFill>
        <p:spPr bwMode="auto">
          <a:xfrm>
            <a:off x="1115616" y="1196752"/>
            <a:ext cx="1800200" cy="4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236296" y="5589240"/>
            <a:ext cx="1171575" cy="1047750"/>
          </a:xfrm>
          <a:noFill/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076056" y="5085184"/>
          <a:ext cx="1800225" cy="1593850"/>
        </p:xfrm>
        <a:graphic>
          <a:graphicData uri="http://schemas.openxmlformats.org/presentationml/2006/ole">
            <p:oleObj spid="_x0000_s2050" r:id="rId4" imgW="3975980" imgH="3468986" progId="">
              <p:embed/>
            </p:oleObj>
          </a:graphicData>
        </a:graphic>
      </p:graphicFrame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2483768" y="1844824"/>
          <a:ext cx="1296988" cy="1257300"/>
        </p:xfrm>
        <a:graphic>
          <a:graphicData uri="http://schemas.openxmlformats.org/presentationml/2006/ole">
            <p:oleObj spid="_x0000_s2051" name="Точечный рисунок" r:id="rId5" imgW="2723810" imgH="2381582" progId="PBrush">
              <p:embed/>
            </p:oleObj>
          </a:graphicData>
        </a:graphic>
      </p:graphicFrame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352" y="3717032"/>
            <a:ext cx="963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1988840"/>
            <a:ext cx="28813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1412776"/>
            <a:ext cx="1733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3568" y="1844824"/>
            <a:ext cx="14398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3068960"/>
            <a:ext cx="1423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15816" y="3429000"/>
            <a:ext cx="18732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5576" y="3212976"/>
            <a:ext cx="1727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59632" y="5445224"/>
            <a:ext cx="35290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Box 16"/>
          <p:cNvSpPr txBox="1">
            <a:spLocks noChangeArrowheads="1"/>
          </p:cNvSpPr>
          <p:nvPr/>
        </p:nvSpPr>
        <p:spPr bwMode="auto">
          <a:xfrm>
            <a:off x="251520" y="188640"/>
            <a:ext cx="8750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Сгруппируйте данные предметы интерьера, </a:t>
            </a:r>
          </a:p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наиболее гармонирующие между собой </a:t>
            </a:r>
          </a:p>
          <a:p>
            <a:pPr algn="ctr"/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(соедините соответствующие предметы стрелками)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285434" cy="460809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Я съел бы еще этого…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Больше всего мне понравилось…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Я почти переварил…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Я переел…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Пожалуйста, добавьте…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571480"/>
            <a:ext cx="35719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033CC"/>
                </a:solidFill>
                <a:latin typeface="Monotype Corsiva" pitchFamily="66" charset="0"/>
              </a:rPr>
              <a:t>Ресторан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405244"/>
            <a:ext cx="84249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Используемая литература и Интернет-ресурсы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Компакт-диск. Галерея современного интерьера. «Новый ДИСК». ООО «Софт Компас», 2004 год.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Компакт-диск. Технология. Технический и обслуживающий труд. Девочки 5-9 классы. Издательская фирма «Сентябрь», 2009 год.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Технология. Учебник для учащихся 5 класса. Под ред. В.Д. Симоненко. – М. Вентана-Граф, 2004.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BZ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www.design-web.com.ua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BZ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www.nausadbe.net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BZ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http://900igr.net/kartinki/tekhnologija/Kukhnja/025-Sanitarnoe-sostojanie-kukhni.html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BZ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http://architection.ru/2011/04/dizajn-interera-kuxni/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643050"/>
            <a:ext cx="7766550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Интерьер кухни, </a:t>
            </a:r>
          </a:p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оборудование, отделка и</a:t>
            </a:r>
          </a:p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украшения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764704"/>
            <a:ext cx="8046095" cy="532859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latin typeface="Times New Roman" pitchFamily="18" charset="0"/>
              </a:rPr>
              <a:t>		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>Цели урока: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познакомиться с условиями  создания интерьера кухни, разработать свой собственный интерьер кухни.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		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Личностные цели: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реализация творческих способностей, пространственного воображения, эстетического вкуса.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		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Предметные цели: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формирование положительного отношения к предмету; расширить теоретические знания по разделу интерьер.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Креативные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цели: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составление эскиза кухни.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32656"/>
            <a:ext cx="58480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Разработка интерьера кухни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	Интерьер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(с франц. «внутренний») - это внутренний мир дома, складывающийся из отдельных вещей.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2924944"/>
            <a:ext cx="8077200" cy="31683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Требования к интерьеру: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Единство стиля (мебель и украшения должны представлять единое целое);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Сочетание пропорций и размеров предметов (мебель не должна занимать много места);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Многофункциональность (пригодность вещи в различных ситуациях).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8229600" cy="41767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       Требования, предъявляемые к кухне:</a:t>
            </a:r>
          </a:p>
          <a:p>
            <a:pPr algn="just" eaLnBrk="1" hangingPunct="1">
              <a:lnSpc>
                <a:spcPct val="90000"/>
              </a:lnSpc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Оборудование кухни должно занимать как можно меньше места;</a:t>
            </a:r>
          </a:p>
          <a:p>
            <a:pPr algn="just" eaLnBrk="1" hangingPunct="1">
              <a:lnSpc>
                <a:spcPct val="90000"/>
              </a:lnSpc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Оборудование и мебель должны быть установлены так, чтобы экономить время и силы;</a:t>
            </a:r>
          </a:p>
          <a:p>
            <a:pPr algn="just" eaLnBrk="1" hangingPunct="1">
              <a:lnSpc>
                <a:spcPct val="90000"/>
              </a:lnSpc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Потолок, стены и пол должны гармонично сочетаться с цветом мебели и оборудования;</a:t>
            </a:r>
          </a:p>
          <a:p>
            <a:pPr algn="just" eaLnBrk="1" hangingPunct="1">
              <a:lnSpc>
                <a:spcPct val="90000"/>
              </a:lnSpc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Освещение должно быть достаточным для всех видов работ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87624" y="692696"/>
            <a:ext cx="763284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Кухня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помещение, которое используется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хранения и обработки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продуктов, приготовления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приема пищи.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132856"/>
            <a:ext cx="4248472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	</a:t>
            </a: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ru-RU" sz="4000" b="1" i="1" dirty="0" smtClean="0">
                <a:solidFill>
                  <a:srgbClr val="0033CC"/>
                </a:solidFill>
                <a:latin typeface="Monotype Corsiva" pitchFamily="66" charset="0"/>
              </a:rPr>
              <a:t>Рабочие кухни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260648"/>
            <a:ext cx="30718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/>
                </a:solidFill>
                <a:latin typeface="Monotype Corsiva" pitchFamily="66" charset="0"/>
              </a:rPr>
              <a:t>Виды  кухонь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827584" y="1052736"/>
            <a:ext cx="79609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зависимости от назначения, 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оборудования и использования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кухни различают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06896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Служат для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приготовления пищи и выполнения хозяйственных работ. Они не приспособлены для приёма пищи, так как имеют маленькую площадь.</a:t>
            </a:r>
            <a:endParaRPr lang="ru-RU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852936"/>
            <a:ext cx="372142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uiExpand="1" build="p"/>
      <p:bldP spid="7" grpId="0" animBg="1"/>
      <p:bldP spid="1127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728" y="404664"/>
            <a:ext cx="4680520" cy="1143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4000" b="1" i="1" dirty="0" smtClean="0">
                <a:solidFill>
                  <a:srgbClr val="0033CC"/>
                </a:solidFill>
                <a:latin typeface="Monotype Corsiva" pitchFamily="66" charset="0"/>
              </a:rPr>
              <a:t>  Кухни – столовые </a:t>
            </a:r>
          </a:p>
        </p:txBody>
      </p:sp>
      <p:pic>
        <p:nvPicPr>
          <p:cNvPr id="15376" name="Picture 16" descr="less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827584" y="1916832"/>
            <a:ext cx="3664693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755576" y="5229200"/>
            <a:ext cx="8218487" cy="14398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могут использоваться как для приготовления, так и для приёма пищи</a:t>
            </a:r>
          </a:p>
        </p:txBody>
      </p:sp>
      <p:pic>
        <p:nvPicPr>
          <p:cNvPr id="15381" name="Picture 21" descr="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700807"/>
            <a:ext cx="3384376" cy="3351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784" y="404664"/>
            <a:ext cx="4032448" cy="922337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4000" b="1" i="1" dirty="0" smtClean="0">
                <a:solidFill>
                  <a:srgbClr val="0033CC"/>
                </a:solidFill>
                <a:latin typeface="Monotype Corsiva" pitchFamily="66" charset="0"/>
              </a:rPr>
              <a:t>  Кухни – ниши </a:t>
            </a:r>
            <a:endParaRPr lang="ru-RU" sz="2800" b="1" i="1" dirty="0" smtClean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517232"/>
            <a:ext cx="653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Служат местом для приготовления пищи.</a:t>
            </a:r>
            <a:endParaRPr lang="ru-RU" sz="2800" dirty="0"/>
          </a:p>
        </p:txBody>
      </p:sp>
      <p:pic>
        <p:nvPicPr>
          <p:cNvPr id="6" name="Picture 4" descr="проект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412776"/>
            <a:ext cx="5256584" cy="394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5" grpId="0"/>
    </p:bldLst>
  </p:timing>
</p:sld>
</file>

<file path=ppt/theme/theme1.xml><?xml version="1.0" encoding="utf-8"?>
<a:theme xmlns:a="http://schemas.openxmlformats.org/drawingml/2006/main" name="ms_ppttraining_tp06256168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580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ms_ppttraining_tp06256168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Кухни – столовые </vt:lpstr>
      <vt:lpstr>  Кухни – ниши </vt:lpstr>
      <vt:lpstr>Распределите ниже перечисленные предметы (мебель и оборудование) по зонам их назначения</vt:lpstr>
      <vt:lpstr>Слайд 11</vt:lpstr>
      <vt:lpstr>Угловое размещение оборудования</vt:lpstr>
      <vt:lpstr>Двухрядное размещение оборудования</vt:lpstr>
      <vt:lpstr>Слайд 14</vt:lpstr>
      <vt:lpstr>Из предложенных предметов выберите изделия, являющиеся декоративными украшениями кухни </vt:lpstr>
      <vt:lpstr>   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34</cp:revision>
  <dcterms:created xsi:type="dcterms:W3CDTF">2012-01-25T13:37:40Z</dcterms:created>
  <dcterms:modified xsi:type="dcterms:W3CDTF">2012-03-25T16:00:10Z</dcterms:modified>
</cp:coreProperties>
</file>