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57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02.01.2016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85794"/>
            <a:ext cx="8229600" cy="214314"/>
          </a:xfrm>
        </p:spPr>
        <p:txBody>
          <a:bodyPr>
            <a:normAutofit fontScale="90000"/>
          </a:bodyPr>
          <a:lstStyle/>
          <a:p>
            <a:r>
              <a:rPr lang="en" sz="1600" b="1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ОРГАНИЗАЦИЯ ДВИГАТЕЛЬНОЙ АКТИВНОСТИ В РЕЖИМЕ ДНЯ 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УСЛОВИЯХ РЕАЛИЗАЦИИ ФГОС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»</a:t>
            </a:r>
            <a:r>
              <a:rPr lang="en" sz="1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" sz="16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1142984"/>
            <a:ext cx="7858180" cy="4983179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настоящее время для дошкольного образования установлены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федеральные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государственные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образовательные стандарты.</a:t>
            </a:r>
          </a:p>
          <a:p>
            <a:pPr algn="just">
              <a:buNone/>
            </a:pPr>
            <a:r>
              <a:rPr lang="en" sz="14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" sz="1400" dirty="0" smtClean="0">
                <a:latin typeface="Times New Roman" pitchFamily="18" charset="0"/>
                <a:cs typeface="Times New Roman" pitchFamily="18" charset="0"/>
              </a:rPr>
              <a:t>                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Стандарт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является ориентиром для независимой оценки качества дошкольного образования (Закон РФ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Об образовании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»,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ст. 95).</a:t>
            </a:r>
          </a:p>
          <a:p>
            <a:pPr algn="just">
              <a:buNone/>
            </a:pP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                  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Содержание общеобразовательной Программы должно охватывать:</a:t>
            </a:r>
          </a:p>
          <a:p>
            <a:pPr algn="just">
              <a:buNone/>
            </a:pPr>
            <a:r>
              <a:rPr lang="en" sz="1400" dirty="0" smtClean="0">
                <a:latin typeface="Times New Roman" pitchFamily="18" charset="0"/>
                <a:cs typeface="Times New Roman" pitchFamily="18" charset="0"/>
              </a:rPr>
              <a:t>         -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социально-коммуникативное развитие;</a:t>
            </a:r>
          </a:p>
          <a:p>
            <a:pPr algn="just">
              <a:buNone/>
            </a:pPr>
            <a:r>
              <a:rPr lang="en" sz="1400" dirty="0" smtClean="0">
                <a:latin typeface="Times New Roman" pitchFamily="18" charset="0"/>
                <a:cs typeface="Times New Roman" pitchFamily="18" charset="0"/>
              </a:rPr>
              <a:t>         -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познавательно развитие;</a:t>
            </a:r>
          </a:p>
          <a:p>
            <a:pPr algn="just">
              <a:buNone/>
            </a:pPr>
            <a:r>
              <a:rPr lang="en" sz="1400" dirty="0" smtClean="0">
                <a:latin typeface="Times New Roman" pitchFamily="18" charset="0"/>
                <a:cs typeface="Times New Roman" pitchFamily="18" charset="0"/>
              </a:rPr>
              <a:t>         -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речевое развитие;</a:t>
            </a:r>
          </a:p>
          <a:p>
            <a:pPr algn="just">
              <a:buNone/>
            </a:pPr>
            <a:r>
              <a:rPr lang="en" sz="1400" dirty="0" smtClean="0">
                <a:latin typeface="Times New Roman" pitchFamily="18" charset="0"/>
                <a:cs typeface="Times New Roman" pitchFamily="18" charset="0"/>
              </a:rPr>
              <a:t>         -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художественно-эстетическое развитие;</a:t>
            </a:r>
          </a:p>
          <a:p>
            <a:pPr algn="just">
              <a:buNone/>
            </a:pPr>
            <a:r>
              <a:rPr lang="en" sz="1400" dirty="0" smtClean="0">
                <a:latin typeface="Times New Roman" pitchFamily="18" charset="0"/>
                <a:cs typeface="Times New Roman" pitchFamily="18" charset="0"/>
              </a:rPr>
              <a:t>         -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физическое развитие.</a:t>
            </a:r>
          </a:p>
          <a:p>
            <a:pPr algn="just">
              <a:buNone/>
            </a:pPr>
            <a:r>
              <a:rPr lang="en" sz="14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" sz="1400" dirty="0" smtClean="0">
                <a:latin typeface="Times New Roman" pitchFamily="18" charset="0"/>
                <a:cs typeface="Times New Roman" pitchFamily="18" charset="0"/>
              </a:rPr>
              <a:t>               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ФГОС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дошкольного образования выделяет ряд важных принципов, которым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должна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соответствовать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программа ДОУ. Одним из них является принцип интеграции образовательных областей в соответствии с их возможностями и спецификой. В образовательной области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Физическое развитие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главной задачей является гармоничное развития у воспитанников физического и психического здоровья.</a:t>
            </a:r>
          </a:p>
          <a:p>
            <a:pPr algn="just">
              <a:buNone/>
            </a:pPr>
            <a:r>
              <a:rPr lang="en" sz="14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" sz="1400" dirty="0" smtClean="0">
                <a:latin typeface="Times New Roman" pitchFamily="18" charset="0"/>
                <a:cs typeface="Times New Roman" pitchFamily="18" charset="0"/>
              </a:rPr>
              <a:t>               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Двигательно-игровая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деятельность – это основа воспитания, оздоровления, развития и обучения детей дошкольного возраста. Только благодаря применению игровой деятельности и правильно сформированной системе физкультурно-оздоровительной работы можно добиться снижения уровня заболеваемости у детей.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714348" y="785794"/>
            <a:ext cx="7643866" cy="5572144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Для 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ДОУ появляется новая проблема: важно не просто проводить занятия 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здоровьесберегающим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технологиям, а создать единый процесс взаимодействия педагога и воспитанников, где гармонично переплетаются разные образовательные области. В конечном итоге каждый ребенок получит представления о здоровье человека как главной ценности, которая необходима ему для полноценной жизни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>
              <a:buNone/>
            </a:pP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Реализация 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процесса интеграции, невозможна без взаимодействия педагогического коллектива и родителей воспитанников. Поэтому во всех дошкольных образовательных учреждениях должны разрабатываться соответствующие виды планирования </a:t>
            </a: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воспитательно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– образовательного процесса, которые помогли бы решить задачи интеграции образовательных областей. Задачи образовательных областей должны решаться в разнообразных видах деятельности, при этом участники образовательного процесса должны взаимодействовать друг с другом.</a:t>
            </a:r>
          </a:p>
          <a:p>
            <a:pPr algn="just">
              <a:buNone/>
            </a:pPr>
            <a:endParaRPr lang="en-US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каждой из образовательных областей в разных видах деятельности педагог может обратить внимание детей на те или иные правила сохранения здоровья. В ходе непосредственно образовательной деятельности, наблюдения, исследовательской деятельности, при чтении художественной литературы педагог может рассматривать проблемы культуры здоровья человека, правил безопасного поведения. Все это оказывает большое влияние на 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развитие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представлений детей о здоровье</a:t>
            </a:r>
            <a:r>
              <a:rPr lang="ru-RU" sz="2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000108"/>
            <a:ext cx="8229600" cy="428628"/>
          </a:xfrm>
        </p:spPr>
        <p:txBody>
          <a:bodyPr>
            <a:normAutofit fontScale="90000"/>
          </a:bodyPr>
          <a:lstStyle/>
          <a:p>
            <a:r>
              <a:rPr lang="ru-RU" sz="2000" b="1" i="1" u="sng" dirty="0" smtClean="0">
                <a:latin typeface="Times New Roman" pitchFamily="18" charset="0"/>
                <a:cs typeface="Times New Roman" pitchFamily="18" charset="0"/>
              </a:rPr>
              <a:t>Задачи образовательной области </a:t>
            </a:r>
            <a:r>
              <a:rPr lang="en-US" sz="2000" b="1" i="1" u="sng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000" b="1" i="1" u="sng" dirty="0" smtClean="0">
                <a:latin typeface="Times New Roman" pitchFamily="18" charset="0"/>
                <a:cs typeface="Times New Roman" pitchFamily="18" charset="0"/>
              </a:rPr>
              <a:t>Физическое развитие</a:t>
            </a:r>
            <a:r>
              <a:rPr lang="en-US" sz="2000" b="1" i="1" u="sng" dirty="0" smtClean="0">
                <a:latin typeface="Times New Roman" pitchFamily="18" charset="0"/>
                <a:cs typeface="Times New Roman" pitchFamily="18" charset="0"/>
              </a:rPr>
              <a:t>»:</a:t>
            </a:r>
            <a:r>
              <a:rPr lang="en-US" b="1" i="1" u="sng" dirty="0" smtClean="0"/>
              <a:t/>
            </a:r>
            <a:br>
              <a:rPr lang="en-US" b="1" i="1" u="sng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85786" y="1571612"/>
            <a:ext cx="7500990" cy="3571900"/>
          </a:xfrm>
        </p:spPr>
        <p:txBody>
          <a:bodyPr>
            <a:normAutofit/>
          </a:bodyPr>
          <a:lstStyle/>
          <a:p>
            <a:pPr algn="just"/>
            <a:r>
              <a:rPr lang="en-US" sz="1400" b="1" i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охрана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и укрепление физического и психического здоровья детей, в том числе их эмоционального благополучия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en-US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ru-RU" sz="1400" u="sng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обеспечение равных возможностей для полноценного развития каждого ребёнка в период дошкольного детства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en-US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ru-RU" sz="1400" u="sng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обеспечение преемственности целей, задач и содержания образования, реализуемых в рамках образовательных программ различных уровней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en-US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ru-RU" sz="1400" u="sng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создание благоприятных условий развития детей в соответствии с их возрастными и индивидуальными особенностями и склонностями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en-US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формирование общей культуры личности детей, в том числе ценностей здорового образа жизни, развития их физических качеств.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71538" y="714356"/>
            <a:ext cx="7072362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современном этапе развития общества выявлена тенденция к ухудшению состояния здоровья детей в разных регионах страны. Всемирная организация здравоохранения определяет здоровье как полное физическое, психическое и социальное благополучие человека. Здоровье ребёнка зависит от ряда факторов: биологических, экологических, социальных гигиенических, а также от характера педагогических воздействий.</a:t>
            </a:r>
          </a:p>
          <a:p>
            <a:r>
              <a:rPr lang="en" sz="1400" dirty="0" smtClean="0">
                <a:latin typeface="Times New Roman" pitchFamily="18" charset="0"/>
                <a:cs typeface="Times New Roman" pitchFamily="18" charset="0"/>
              </a:rPr>
              <a:t>       </a:t>
            </a:r>
            <a:endParaRPr lang="en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Среди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многообразных факторов, влияющих на состояние здоровья и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работоспособность растущего организма, двигательная активность (ДА) –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это естественная потребность в движении, удовлетворение которой является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важнейшим условием всестороннего развития и воспитания ребёнка.</a:t>
            </a:r>
          </a:p>
          <a:p>
            <a:pPr algn="just"/>
            <a:r>
              <a:rPr lang="en" sz="1400" dirty="0" smtClean="0">
                <a:latin typeface="Times New Roman" pitchFamily="18" charset="0"/>
                <a:cs typeface="Times New Roman" pitchFamily="18" charset="0"/>
              </a:rPr>
              <a:t>       </a:t>
            </a:r>
            <a:endParaRPr lang="en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Двигательная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активность - биологическая потребность организма, от удовлетворения которой зависит здоровье детей, их физическое и общее развитие. Двигательная активность является производной не только от индивидуальных особенностей детей, но и от двигательного режима, который установлен в детском учреждении и дома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" sz="1400" dirty="0" smtClean="0"/>
              <a:t> </a:t>
            </a:r>
            <a:endParaRPr lang="en" sz="1400" dirty="0" smtClean="0"/>
          </a:p>
          <a:p>
            <a:pPr algn="just"/>
            <a:endParaRPr lang="en-US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Потребность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детей дошкольного возраста в двигательной активности достаточно высока, но не всегда она реализуется на должном уровне. В настоящее время дети все больше времени проводят за компьютерными играми, конструированием, просмотром телепередач. Все больше ограничивается самостоятельная двигательная активность детей, как в семье, так и в детском саду, т.к. увеличивается продолжительность образовательных занятий с преобладанием статических поз.</a:t>
            </a:r>
          </a:p>
          <a:p>
            <a:pPr algn="just"/>
            <a:endParaRPr lang="en-US" sz="1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28662" y="428604"/>
            <a:ext cx="7358114" cy="63401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u="sng" dirty="0" smtClean="0">
                <a:latin typeface="Times New Roman" pitchFamily="18" charset="0"/>
                <a:cs typeface="Times New Roman" pitchFamily="18" charset="0"/>
              </a:rPr>
              <a:t>Двигательная активность способствует</a:t>
            </a:r>
            <a:r>
              <a:rPr lang="ru-RU" sz="1400" b="1" u="sng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1400" b="1" u="sng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400" b="1" u="sng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повышению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устойчивости организма к различным заболеваниям;</a:t>
            </a:r>
          </a:p>
          <a:p>
            <a:pPr>
              <a:buFont typeface="Arial" pitchFamily="34" charset="0"/>
              <a:buChar char="•"/>
            </a:pP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росту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физической работоспособности;</a:t>
            </a:r>
          </a:p>
          <a:p>
            <a:pPr>
              <a:buFont typeface="Arial" pitchFamily="34" charset="0"/>
              <a:buChar char="•"/>
            </a:pP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нормализации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деятельности отдельных органов и функциональных систем;</a:t>
            </a:r>
          </a:p>
          <a:p>
            <a:pPr>
              <a:buFont typeface="Arial" pitchFamily="34" charset="0"/>
              <a:buChar char="•"/>
            </a:pP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появлению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положительных эмоций, способствующих укреплению психического здоровья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1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b="1" u="sng" dirty="0" smtClean="0">
                <a:latin typeface="Times New Roman" pitchFamily="18" charset="0"/>
                <a:cs typeface="Times New Roman" pitchFamily="18" charset="0"/>
              </a:rPr>
              <a:t>Формы двигательной </a:t>
            </a:r>
            <a:r>
              <a:rPr lang="ru-RU" sz="1400" b="1" u="sng" dirty="0" smtClean="0">
                <a:latin typeface="Times New Roman" pitchFamily="18" charset="0"/>
                <a:cs typeface="Times New Roman" pitchFamily="18" charset="0"/>
              </a:rPr>
              <a:t>активности</a:t>
            </a:r>
            <a:endParaRPr lang="en-US" sz="1400" b="1" u="sng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400" b="1" u="sng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Учебные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занятия по физической культуре – как основная форма обучения двигательным навыкам и развития оптимальной ДА детей.    </a:t>
            </a:r>
          </a:p>
          <a:p>
            <a:pPr>
              <a:buFont typeface="Arial" pitchFamily="34" charset="0"/>
              <a:buChar char="•"/>
            </a:pP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Утренняя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гимнастика</a:t>
            </a:r>
          </a:p>
          <a:p>
            <a:pPr>
              <a:buFont typeface="Arial" pitchFamily="34" charset="0"/>
              <a:buChar char="•"/>
            </a:pP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Гимнастика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после дневного сна.</a:t>
            </a:r>
          </a:p>
          <a:p>
            <a:pPr>
              <a:buFont typeface="Arial" pitchFamily="34" charset="0"/>
              <a:buChar char="•"/>
            </a:pP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Подвижные игры и физические упражнения на прогулке.</a:t>
            </a:r>
          </a:p>
          <a:p>
            <a:pPr>
              <a:buFont typeface="Arial" pitchFamily="34" charset="0"/>
              <a:buChar char="•"/>
            </a:pP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Физкультминутка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 typeface="Arial" pitchFamily="34" charset="0"/>
              <a:buChar char="•"/>
            </a:pP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Самостоятельная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двигательная активность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1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целью оптимизации двигательной активности и закаливания детей в практику дошкольных учреждений необходимо внедрять дополнительные виды занятий двигательного характера, взаимосвязанные с комплексом закаливающих мероприятий, а также вносить нетрадиционные формы и методы их проведения. </a:t>
            </a:r>
            <a:endParaRPr lang="en-US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К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таким занятиям относятся:</a:t>
            </a:r>
          </a:p>
          <a:p>
            <a:pPr>
              <a:buFont typeface="Arial" pitchFamily="34" charset="0"/>
              <a:buChar char="•"/>
            </a:pP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оздоровительный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бег на воздухе;</a:t>
            </a:r>
          </a:p>
          <a:p>
            <a:pPr>
              <a:buFont typeface="Arial" pitchFamily="34" charset="0"/>
              <a:buChar char="•"/>
            </a:pP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пробежки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по массажным дорожкам;</a:t>
            </a:r>
          </a:p>
          <a:p>
            <a:pPr>
              <a:buFont typeface="Arial" pitchFamily="34" charset="0"/>
              <a:buChar char="•"/>
            </a:pP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двигательная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разминка во время перерыва между занятиями;</a:t>
            </a:r>
          </a:p>
          <a:p>
            <a:pPr>
              <a:buFont typeface="Arial" pitchFamily="34" charset="0"/>
              <a:buChar char="•"/>
            </a:pP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индивидуальная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работа с детьми по развитию движений и регулированию ДА детей на вечерней прогулке;</a:t>
            </a:r>
          </a:p>
          <a:p>
            <a:pPr>
              <a:buFont typeface="Arial" pitchFamily="34" charset="0"/>
              <a:buChar char="•"/>
            </a:pP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корригирующая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гимнастика.</a:t>
            </a:r>
          </a:p>
          <a:p>
            <a:pPr>
              <a:buFont typeface="Arial" pitchFamily="34" charset="0"/>
              <a:buChar char="•"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57224" y="1028343"/>
            <a:ext cx="742955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71472" y="714356"/>
            <a:ext cx="7572428" cy="4647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Требования к организации развивающей предметно-пространственной среде по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ФГОС</a:t>
            </a: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/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       1.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Среда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должна обеспечивать максимальную реализацию образовательного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потенциалапространства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Организации, Группы, а также территории, прилегающей к Организации или находящейся на небольшом удалении, приспособленной для реализации Программы, материалов, оборудования и инвентаря для развития детей дошкольного возраста в соответствии с особенностями каждого возрастного этапа, охраны и укрепления их здоровья, учёта особенностей и коррекции недостатков их развития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/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/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        2.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Развивающая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предметно-пространственная среда должна обеспечивать возможность двигательной активности детей. </a:t>
            </a:r>
            <a:endParaRPr lang="en-US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/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" sz="1400" dirty="0" smtClean="0">
                <a:latin typeface="Times New Roman" pitchFamily="18" charset="0"/>
                <a:cs typeface="Times New Roman" pitchFamily="18" charset="0"/>
              </a:rPr>
              <a:t>        3.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Развивающая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предметно-пространственная среда должна быть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содержательно-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     </a:t>
            </a:r>
          </a:p>
          <a:p>
            <a:pPr algn="just"/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насыщенной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, трансформируемой, полифункциональной, вариативной, доступной и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pPr algn="just"/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безопасной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Образовательное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пространство должно быть оснащено игровым, спортивным,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    </a:t>
            </a:r>
          </a:p>
          <a:p>
            <a:pPr algn="just"/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оздоровительным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оборудованием.</a:t>
            </a:r>
          </a:p>
          <a:p>
            <a:pPr algn="just"/>
            <a:r>
              <a:rPr lang="en" sz="1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918</Words>
  <PresentationFormat>Экран (4:3)</PresentationFormat>
  <Paragraphs>70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«ОРГАНИЗАЦИЯ ДВИГАТЕЛЬНОЙ АКТИВНОСТИ В РЕЖИМЕ ДНЯ  В УСЛОВИЯХ РЕАЛИЗАЦИИ ФГОС» </vt:lpstr>
      <vt:lpstr>Слайд 2</vt:lpstr>
      <vt:lpstr>Задачи образовательной области «Физическое развитие»: 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«ОРГАНИЗАЦИЯ ДВИГАТЕЛЬНОЙ АКТИВНОСТИ В РЕЖИМЕ ДНЯ  В УСЛОВИЯХ РЕАЛИЗАЦИИ ФГОС» </dc:title>
  <dc:creator>Хозяин</dc:creator>
  <cp:lastModifiedBy>Хозяин</cp:lastModifiedBy>
  <cp:revision>4</cp:revision>
  <dcterms:created xsi:type="dcterms:W3CDTF">2016-01-02T13:07:05Z</dcterms:created>
  <dcterms:modified xsi:type="dcterms:W3CDTF">2016-01-02T13:40:40Z</dcterms:modified>
</cp:coreProperties>
</file>