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64" r:id="rId3"/>
    <p:sldId id="270" r:id="rId4"/>
    <p:sldId id="271" r:id="rId5"/>
    <p:sldId id="272" r:id="rId6"/>
    <p:sldId id="275" r:id="rId7"/>
    <p:sldId id="274" r:id="rId8"/>
    <p:sldId id="276" r:id="rId9"/>
    <p:sldId id="277" r:id="rId10"/>
    <p:sldId id="278" r:id="rId11"/>
    <p:sldId id="279" r:id="rId12"/>
    <p:sldId id="280" r:id="rId13"/>
    <p:sldId id="281" r:id="rId14"/>
  </p:sldIdLst>
  <p:sldSz cx="12188825" cy="6858000"/>
  <p:notesSz cx="6858000" cy="9945688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howGuides="1">
      <p:cViewPr varScale="1">
        <p:scale>
          <a:sx n="73" d="100"/>
          <a:sy n="73" d="100"/>
        </p:scale>
        <p:origin x="-552" y="-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04.02.2016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04.02.2016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62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8188" y="260648"/>
            <a:ext cx="7026705" cy="2088232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ru-RU" sz="4000" b="1" i="1" dirty="0">
                <a:solidFill>
                  <a:srgbClr val="374C81"/>
                </a:solidFill>
              </a:rPr>
              <a:t>История школьной формы в России: </a:t>
            </a:r>
            <a:r>
              <a:rPr lang="ru-RU" sz="4000" b="1" i="1" dirty="0" smtClean="0">
                <a:solidFill>
                  <a:srgbClr val="374C81"/>
                </a:solidFill>
              </a:rPr>
              <a:t/>
            </a:r>
            <a:br>
              <a:rPr lang="ru-RU" sz="4000" b="1" i="1" dirty="0" smtClean="0">
                <a:solidFill>
                  <a:srgbClr val="374C81"/>
                </a:solidFill>
              </a:rPr>
            </a:br>
            <a:r>
              <a:rPr lang="ru-RU" sz="4000" b="1" i="1" dirty="0" smtClean="0">
                <a:solidFill>
                  <a:srgbClr val="374C81"/>
                </a:solidFill>
              </a:rPr>
              <a:t>от </a:t>
            </a:r>
            <a:r>
              <a:rPr lang="ru-RU" sz="4000" b="1" i="1" dirty="0">
                <a:solidFill>
                  <a:srgbClr val="374C81"/>
                </a:solidFill>
              </a:rPr>
              <a:t>XIX века до наших дней</a:t>
            </a:r>
            <a:endParaRPr lang="ru-RU" sz="4000" b="1" i="1" baseline="0" dirty="0">
              <a:solidFill>
                <a:srgbClr val="374C81"/>
              </a:solidFill>
              <a:latin typeface="Century Goth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3" t="4000" r="2594" b="4000"/>
          <a:stretch>
            <a:fillRect/>
          </a:stretch>
        </p:blipFill>
        <p:spPr bwMode="auto">
          <a:xfrm>
            <a:off x="4665652" y="2786058"/>
            <a:ext cx="5814432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620688"/>
            <a:ext cx="11161240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В современной России нет единой школьной формы, как было в СССР, но многие лицеи и гимназии, особенно наиболее престижные, а также некоторые школы имеют свою собственную форму.</a:t>
            </a:r>
            <a:br>
              <a:rPr lang="ru-RU" sz="2400" b="1" i="1" dirty="0">
                <a:solidFill>
                  <a:srgbClr val="002060"/>
                </a:solidFill>
              </a:rPr>
            </a:b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454" y="2000240"/>
            <a:ext cx="5695969" cy="3948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5852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404664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ru-RU" sz="2700" b="1" i="1" dirty="0">
                <a:solidFill>
                  <a:srgbClr val="002060"/>
                </a:solidFill>
              </a:rPr>
              <a:t>В учебных заведениях, не имеющих школьной формы, могут существовать правила ношения одежды делового стиля.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8866" y="3331599"/>
            <a:ext cx="1797287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>
                <a:solidFill>
                  <a:srgbClr val="C00000"/>
                </a:solidFill>
              </a:rPr>
              <a:t>Выпускник</a:t>
            </a:r>
          </a:p>
          <a:p>
            <a:pPr>
              <a:lnSpc>
                <a:spcPct val="95000"/>
              </a:lnSpc>
            </a:pPr>
            <a:r>
              <a:rPr lang="ru-RU" dirty="0" smtClean="0">
                <a:solidFill>
                  <a:srgbClr val="C00000"/>
                </a:solidFill>
              </a:rPr>
              <a:t>2010 года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575" t="6349" r="3469" b="4762"/>
          <a:stretch>
            <a:fillRect/>
          </a:stretch>
        </p:blipFill>
        <p:spPr bwMode="auto">
          <a:xfrm>
            <a:off x="2665388" y="1500174"/>
            <a:ext cx="6357982" cy="45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4249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980728"/>
            <a:ext cx="4680520" cy="5184576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002060"/>
                </a:solidFill>
              </a:rPr>
              <a:t>Школьная форма советского времени (или платья, стилизованные под неё) с белыми фартуками традиционно надевается выпускницами на Последний звонок как символ прощания со школой, и реже - на другие праздники.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0032" y="1142984"/>
            <a:ext cx="617992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3864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1300995"/>
            <a:ext cx="5328592" cy="4536504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Школьная форма — обязательная повседневная форма одежды для учеников  во время их </a:t>
            </a:r>
            <a:r>
              <a:rPr lang="ru-RU" sz="2400" i="1" dirty="0" smtClean="0">
                <a:solidFill>
                  <a:srgbClr val="002060"/>
                </a:solidFill>
              </a:rPr>
              <a:t>нахождения </a:t>
            </a:r>
            <a:r>
              <a:rPr lang="ru-RU" sz="2400" i="1" dirty="0">
                <a:solidFill>
                  <a:srgbClr val="002060"/>
                </a:solidFill>
              </a:rPr>
              <a:t>в школе 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и на официальных 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школьных </a:t>
            </a:r>
            <a:r>
              <a:rPr lang="ru-RU" sz="2400" i="1" dirty="0" smtClean="0">
                <a:solidFill>
                  <a:srgbClr val="002060"/>
                </a:solidFill>
              </a:rPr>
              <a:t>мероприятиях </a:t>
            </a:r>
            <a:r>
              <a:rPr lang="ru-RU" sz="2400" i="1" dirty="0">
                <a:solidFill>
                  <a:srgbClr val="002060"/>
                </a:solidFill>
              </a:rPr>
              <a:t/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вне школы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/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Школьная форма впервые была введена около двухсот лет назад. За это время она неоднократно изменяла свой облик, отменялась и вновь воскрешалась.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3106" y="428604"/>
            <a:ext cx="4052895" cy="5632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2903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548680"/>
            <a:ext cx="4176464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Школьная форма </a:t>
            </a:r>
            <a:r>
              <a:rPr lang="ru-RU" sz="3600" b="1" i="1" dirty="0" smtClean="0">
                <a:solidFill>
                  <a:srgbClr val="002060"/>
                </a:solidFill>
              </a:rPr>
              <a:t>в Российской империи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2700" dirty="0">
                <a:solidFill>
                  <a:srgbClr val="002060"/>
                </a:solidFill>
              </a:rPr>
              <a:t>В 1834 году была утверждена общая                система всех гражданских мундиров в        Российской империи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3106" y="285728"/>
            <a:ext cx="4195771" cy="628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515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332656"/>
            <a:ext cx="11305258" cy="145767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Форма учащихся средних учебных заведений имела полувоенный характер.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Учителя и прежде всего надзиратели строго следили за соблюдением всех правил ношения костюма.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85" t="4537" r="2885" b="4721"/>
          <a:stretch>
            <a:fillRect/>
          </a:stretch>
        </p:blipFill>
        <p:spPr bwMode="auto">
          <a:xfrm>
            <a:off x="2593950" y="2000240"/>
            <a:ext cx="7000924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421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988" y="404664"/>
            <a:ext cx="7929431" cy="760512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Школьная форма в СССР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3884" y="1500174"/>
            <a:ext cx="7572428" cy="520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999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620688"/>
            <a:ext cx="5544616" cy="5472608"/>
          </a:xfrm>
        </p:spPr>
        <p:txBody>
          <a:bodyPr>
            <a:normAutofit/>
          </a:bodyPr>
          <a:lstStyle/>
          <a:p>
            <a:r>
              <a:rPr lang="ru-RU" sz="2700" b="1" i="1" dirty="0">
                <a:solidFill>
                  <a:srgbClr val="002060"/>
                </a:solidFill>
              </a:rPr>
              <a:t>В СССР школьная форма</a:t>
            </a:r>
            <a:br>
              <a:rPr lang="ru-RU" sz="2700" b="1" i="1" dirty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несколько </a:t>
            </a:r>
            <a:r>
              <a:rPr lang="ru-RU" sz="2700" b="1" i="1" dirty="0">
                <a:solidFill>
                  <a:srgbClr val="002060"/>
                </a:solidFill>
              </a:rPr>
              <a:t>раз менялась.</a:t>
            </a:r>
            <a:br>
              <a:rPr lang="ru-RU" sz="2700" b="1" i="1" dirty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Существовало </a:t>
            </a:r>
            <a:r>
              <a:rPr lang="ru-RU" sz="2700" b="1" i="1" dirty="0">
                <a:solidFill>
                  <a:srgbClr val="002060"/>
                </a:solidFill>
              </a:rPr>
              <a:t>несколько</a:t>
            </a:r>
            <a:br>
              <a:rPr lang="ru-RU" sz="2700" b="1" i="1" dirty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моделей</a:t>
            </a:r>
            <a:r>
              <a:rPr lang="ru-RU" sz="2700" b="1" i="1" dirty="0">
                <a:solidFill>
                  <a:srgbClr val="002060"/>
                </a:solidFill>
              </a:rPr>
              <a:t>. </a:t>
            </a:r>
            <a:r>
              <a:rPr lang="ru-RU" sz="2700" b="1" i="1" dirty="0" smtClean="0">
                <a:solidFill>
                  <a:srgbClr val="002060"/>
                </a:solidFill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У </a:t>
            </a:r>
            <a:r>
              <a:rPr lang="ru-RU" sz="2700" b="1" i="1" dirty="0">
                <a:solidFill>
                  <a:srgbClr val="002060"/>
                </a:solidFill>
              </a:rPr>
              <a:t>девочек — </a:t>
            </a:r>
            <a:br>
              <a:rPr lang="ru-RU" sz="2700" b="1" i="1" dirty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классическое </a:t>
            </a:r>
            <a:r>
              <a:rPr lang="ru-RU" sz="2700" b="1" i="1" dirty="0">
                <a:solidFill>
                  <a:srgbClr val="002060"/>
                </a:solidFill>
              </a:rPr>
              <a:t>коричневое </a:t>
            </a:r>
            <a:br>
              <a:rPr lang="ru-RU" sz="2700" b="1" i="1" dirty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платье </a:t>
            </a:r>
            <a:r>
              <a:rPr lang="ru-RU" sz="2700" b="1" i="1" dirty="0">
                <a:solidFill>
                  <a:srgbClr val="002060"/>
                </a:solidFill>
              </a:rPr>
              <a:t>с чёрным </a:t>
            </a:r>
            <a:r>
              <a:rPr lang="ru-RU" sz="2700" b="1" i="1" dirty="0" smtClean="0">
                <a:solidFill>
                  <a:srgbClr val="002060"/>
                </a:solidFill>
              </a:rPr>
              <a:t>(</a:t>
            </a:r>
            <a:r>
              <a:rPr lang="ru-RU" sz="2700" b="1" i="1" dirty="0">
                <a:solidFill>
                  <a:srgbClr val="002060"/>
                </a:solidFill>
              </a:rPr>
              <a:t>повседневным) или </a:t>
            </a:r>
            <a:r>
              <a:rPr lang="ru-RU" sz="2700" b="1" i="1" dirty="0" smtClean="0">
                <a:solidFill>
                  <a:srgbClr val="002060"/>
                </a:solidFill>
              </a:rPr>
              <a:t>белым(для </a:t>
            </a:r>
            <a:r>
              <a:rPr lang="ru-RU" sz="2700" b="1" i="1" dirty="0">
                <a:solidFill>
                  <a:srgbClr val="002060"/>
                </a:solidFill>
              </a:rPr>
              <a:t>торжественных мероприятий) фартуком, завязывавшимся сзади на бант.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3040" y="428604"/>
            <a:ext cx="4286280" cy="6066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0196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0"/>
            <a:ext cx="10585176" cy="2848744"/>
          </a:xfrm>
        </p:spPr>
        <p:txBody>
          <a:bodyPr>
            <a:normAutofit/>
          </a:bodyPr>
          <a:lstStyle/>
          <a:p>
            <a:pPr algn="ctr"/>
            <a:r>
              <a:rPr lang="ru-RU" sz="2700" b="1" i="1" dirty="0">
                <a:solidFill>
                  <a:srgbClr val="002060"/>
                </a:solidFill>
              </a:rPr>
              <a:t>Школьники практически все были </a:t>
            </a:r>
            <a:r>
              <a:rPr lang="ru-RU" sz="2700" b="1" i="1" dirty="0" smtClean="0">
                <a:solidFill>
                  <a:srgbClr val="002060"/>
                </a:solidFill>
              </a:rPr>
              <a:t>либо </a:t>
            </a:r>
            <a:r>
              <a:rPr lang="ru-RU" sz="2700" b="1" i="1" dirty="0">
                <a:solidFill>
                  <a:srgbClr val="002060"/>
                </a:solidFill>
              </a:rPr>
              <a:t>"октябрятами", либо "пионерами". Поэтому в "форму" входил</a:t>
            </a:r>
            <a:br>
              <a:rPr lang="ru-RU" sz="2700" b="1" i="1" dirty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октябрятский </a:t>
            </a:r>
            <a:r>
              <a:rPr lang="ru-RU" sz="2700" b="1" i="1" dirty="0">
                <a:solidFill>
                  <a:srgbClr val="002060"/>
                </a:solidFill>
              </a:rPr>
              <a:t>значок, либо пионерский.</a:t>
            </a:r>
            <a:br>
              <a:rPr lang="ru-RU" sz="2700" b="1" i="1" dirty="0">
                <a:solidFill>
                  <a:srgbClr val="002060"/>
                </a:solidFill>
              </a:rPr>
            </a:br>
            <a:r>
              <a:rPr lang="ru-RU" sz="2700" b="1" i="1" dirty="0">
                <a:solidFill>
                  <a:srgbClr val="002060"/>
                </a:solidFill>
              </a:rPr>
              <a:t> Его ношение не было </a:t>
            </a:r>
            <a:r>
              <a:rPr lang="ru-RU" sz="2700" b="1" i="1" dirty="0" smtClean="0">
                <a:solidFill>
                  <a:srgbClr val="002060"/>
                </a:solidFill>
              </a:rPr>
              <a:t>обязательным, в </a:t>
            </a:r>
            <a:r>
              <a:rPr lang="ru-RU" sz="2700" b="1" i="1" dirty="0">
                <a:solidFill>
                  <a:srgbClr val="002060"/>
                </a:solidFill>
              </a:rPr>
              <a:t>отличие от пионерского галстука. 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3884" y="2571744"/>
            <a:ext cx="712104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4262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932" y="188640"/>
            <a:ext cx="10157354" cy="1397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Галстук же фактически был обязательным элементом одежды школьника-пионера. </a:t>
            </a:r>
            <a:br>
              <a:rPr lang="ru-RU" sz="2800" b="1" i="1" dirty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182" t="4720" r="3487" b="4030"/>
          <a:stretch>
            <a:fillRect/>
          </a:stretch>
        </p:blipFill>
        <p:spPr bwMode="auto">
          <a:xfrm>
            <a:off x="2451074" y="1550505"/>
            <a:ext cx="6643734" cy="437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2191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964" y="188640"/>
            <a:ext cx="7992888" cy="1296144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</a:rPr>
              <a:t>Современная Россия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459" t="4262" r="3151" b="4808"/>
          <a:stretch>
            <a:fillRect/>
          </a:stretch>
        </p:blipFill>
        <p:spPr bwMode="auto">
          <a:xfrm>
            <a:off x="2951140" y="1500174"/>
            <a:ext cx="5786478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5478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158</Words>
  <Application>Microsoft Office PowerPoint</Application>
  <PresentationFormat>Произвольный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Books_16x9</vt:lpstr>
      <vt:lpstr>История школьной формы в России:  от XIX века до наших дней</vt:lpstr>
      <vt:lpstr>Школьная форма — обязательная повседневная форма одежды для учеников  во время их нахождения в школе  и на официальных  школьных мероприятиях  вне школы.  Школьная форма впервые была введена около двухсот лет назад. За это время она неоднократно изменяла свой облик, отменялась и вновь воскрешалась.</vt:lpstr>
      <vt:lpstr>Школьная форма в Российской империи  В 1834 году была утверждена общая                система всех гражданских мундиров в        Российской империи</vt:lpstr>
      <vt:lpstr>Форма учащихся средних учебных заведений имела полувоенный характер.  Учителя и прежде всего надзиратели строго следили за соблюдением всех правил ношения костюма.</vt:lpstr>
      <vt:lpstr>Школьная форма в СССР</vt:lpstr>
      <vt:lpstr>В СССР школьная форма несколько раз менялась. Существовало несколько моделей.  У девочек —  классическое коричневое  платье с чёрным (повседневным) или белым(для торжественных мероприятий) фартуком, завязывавшимся сзади на бант. </vt:lpstr>
      <vt:lpstr>Школьники практически все были либо "октябрятами", либо "пионерами". Поэтому в "форму" входил октябрятский значок, либо пионерский.  Его ношение не было обязательным, в отличие от пионерского галстука.  </vt:lpstr>
      <vt:lpstr>Галстук же фактически был обязательным элементом одежды школьника-пионера.  </vt:lpstr>
      <vt:lpstr>Современная Россия </vt:lpstr>
      <vt:lpstr>В современной России нет единой школьной формы, как было в СССР, но многие лицеи и гимназии, особенно наиболее престижные, а также некоторые школы имеют свою собственную форму. </vt:lpstr>
      <vt:lpstr>В учебных заведениях, не имеющих школьной формы, могут существовать правила ношения одежды делового стиля. </vt:lpstr>
      <vt:lpstr>Школьная форма советского времени (или платья, стилизованные под неё) с белыми фартуками традиционно надевается выпускницами на Последний звонок как символ прощания со школой, и реже - на другие праздники.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2015-07-27T14:29:46Z</dcterms:created>
  <dcterms:modified xsi:type="dcterms:W3CDTF">2016-02-04T12:17:49Z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