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68" r:id="rId4"/>
  </p:sldMasterIdLst>
  <p:sldIdLst>
    <p:sldId id="262" r:id="rId5"/>
    <p:sldId id="282" r:id="rId6"/>
    <p:sldId id="283" r:id="rId7"/>
    <p:sldId id="284" r:id="rId8"/>
    <p:sldId id="285" r:id="rId9"/>
    <p:sldId id="286" r:id="rId10"/>
    <p:sldId id="287" r:id="rId11"/>
    <p:sldId id="265" r:id="rId12"/>
    <p:sldId id="267" r:id="rId13"/>
    <p:sldId id="277" r:id="rId14"/>
    <p:sldId id="280" r:id="rId15"/>
    <p:sldId id="279" r:id="rId16"/>
    <p:sldId id="270" r:id="rId17"/>
    <p:sldId id="272" r:id="rId18"/>
    <p:sldId id="273" r:id="rId19"/>
    <p:sldId id="275" r:id="rId20"/>
    <p:sldId id="281" r:id="rId21"/>
    <p:sldId id="274" r:id="rId22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4129CFA3-B39D-4291-ABAB-7E0A187A1AFB}">
          <p14:sldIdLst>
            <p14:sldId id="262"/>
          </p14:sldIdLst>
        </p14:section>
        <p14:section name="Раздел без заголовка" id="{B073BECB-87AB-4EC4-AFE2-11B3EC96ADE4}">
          <p14:sldIdLst>
            <p14:sldId id="264"/>
            <p14:sldId id="265"/>
            <p14:sldId id="267"/>
            <p14:sldId id="277"/>
            <p14:sldId id="280"/>
            <p14:sldId id="279"/>
            <p14:sldId id="270"/>
            <p14:sldId id="269"/>
            <p14:sldId id="268"/>
            <p14:sldId id="271"/>
            <p14:sldId id="272"/>
            <p14:sldId id="273"/>
            <p14:sldId id="275"/>
            <p14:sldId id="276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28" autoAdjust="0"/>
  </p:normalViewPr>
  <p:slideViewPr>
    <p:cSldViewPr>
      <p:cViewPr>
        <p:scale>
          <a:sx n="75" d="100"/>
          <a:sy n="75" d="100"/>
        </p:scale>
        <p:origin x="-125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A0097-3926-4C81-A1C4-1B4A037236B6}" type="datetimeFigureOut">
              <a:rPr lang="ru-RU"/>
              <a:pPr>
                <a:defRPr/>
              </a:pPr>
              <a:t>31.01.2016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C4EAD-0A6A-4F23-AA9F-FD9619C4C4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D6E86-861C-44FC-BC00-110AEA4C1DA8}" type="datetimeFigureOut">
              <a:rPr lang="ru-RU"/>
              <a:pPr>
                <a:defRPr/>
              </a:pPr>
              <a:t>31.01.2016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0754B-04E6-4644-BF47-C0AE69477C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A1BBA-82E3-4707-899D-7D3C8A9D6504}" type="datetimeFigureOut">
              <a:rPr lang="ru-RU"/>
              <a:pPr>
                <a:defRPr/>
              </a:pPr>
              <a:t>31.01.2016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AB544-60EE-4671-82DA-2A12591D2C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795B5-C05F-435F-9D20-FA4FACF27D50}" type="datetimeFigureOut">
              <a:rPr lang="ru-RU"/>
              <a:pPr>
                <a:defRPr/>
              </a:pPr>
              <a:t>31.01.2016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066AF-FE8F-4559-96F2-FDF7CC60C3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4D96D-B9B2-44AF-932D-22A9861ED132}" type="datetimeFigureOut">
              <a:rPr lang="ru-RU"/>
              <a:pPr>
                <a:defRPr/>
              </a:pPr>
              <a:t>31.01.2016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71642-4A6B-419A-9956-AD686F6DE5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3AE11-C7BA-419A-B184-616DD0FBF7E2}" type="datetimeFigureOut">
              <a:rPr lang="ru-RU"/>
              <a:pPr>
                <a:defRPr/>
              </a:pPr>
              <a:t>31.01.2016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9ECCB-C815-4FF9-8864-FA27E3CBB4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4CB75-3E19-4E7E-B77B-14FC93A222A5}" type="datetimeFigureOut">
              <a:rPr lang="ru-RU"/>
              <a:pPr>
                <a:defRPr/>
              </a:pPr>
              <a:t>31.01.2016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E6FA4-DEA6-47BA-B5D9-227B168CD6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36679-FEA4-4971-BEDF-C74262D4CFBA}" type="datetimeFigureOut">
              <a:rPr lang="ru-RU"/>
              <a:pPr>
                <a:defRPr/>
              </a:pPr>
              <a:t>31.01.2016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172F-41F8-4BE6-8EA2-BC81CB9848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DDD30-75B6-4291-A7C1-D78B57B488F9}" type="datetimeFigureOut">
              <a:rPr lang="ru-RU"/>
              <a:pPr>
                <a:defRPr/>
              </a:pPr>
              <a:t>31.01.2016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6DCD4-20BC-496C-99D0-458EBD3CC3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B6BFC-C31D-4441-BCDE-E6C31D013106}" type="datetimeFigureOut">
              <a:rPr lang="ru-RU"/>
              <a:pPr>
                <a:defRPr/>
              </a:pPr>
              <a:t>31.01.2016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C4226-F224-4BC1-9BFD-9BCFEB491E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6A272-EB53-44C6-BF3B-3BF4DFF9314A}" type="datetimeFigureOut">
              <a:rPr lang="ru-RU"/>
              <a:pPr>
                <a:defRPr/>
              </a:pPr>
              <a:t>31.01.2016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2AD40-1279-49AA-9F95-DB5DF5CE75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1F2F0-70C3-4B08-8BE6-8B0EE40646F8}" type="datetimeFigureOut">
              <a:rPr lang="ru-RU"/>
              <a:pPr>
                <a:defRPr/>
              </a:pPr>
              <a:t>31.01.2016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08966-9272-4FC9-8C27-10C4899B1C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25D3C-4652-49A0-822F-D4DF180031A3}" type="datetimeFigureOut">
              <a:rPr lang="ru-RU"/>
              <a:pPr>
                <a:defRPr/>
              </a:pPr>
              <a:t>31.01.2016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FF88F-5F24-4820-9E5B-D560E14834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502F0-8242-4706-8B7C-E619E89290D3}" type="datetimeFigureOut">
              <a:rPr lang="ru-RU"/>
              <a:pPr>
                <a:defRPr/>
              </a:pPr>
              <a:t>31.01.2016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CF79A-E3D5-4F41-A5A9-C167CA0C26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6D66F-86E7-49D5-8AD6-ACA2A57411AF}" type="datetimeFigureOut">
              <a:rPr lang="ru-RU"/>
              <a:pPr>
                <a:defRPr/>
              </a:pPr>
              <a:t>31.01.2016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C8EC5-542C-4B41-8D28-68CC694CA7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6987E-246E-43FC-A687-33144A565F37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57293-CD81-4D8D-AEC0-08CC492BA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39F09-A883-457C-8B01-4F669954D648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C0C10-6FEB-46E0-B123-8E417FD09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B2E0D-A8B2-464B-9B48-0E6121EE101B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39161-5872-464F-9773-3B16A801C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106F4-009A-4D9E-9D2C-31803D1987E7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D76AA-4339-4715-AB9C-A6919907A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7B3D0-CB88-4846-82AA-A973B78A1946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B42A5-FE73-44EF-B731-F72997E33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5146B-0755-40F5-8AD5-8ED1A640481C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AF783-39F5-4C7F-B069-C80225FC4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93D21-0406-4EDA-ACEB-FB960D307842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7FBB0-0AA7-490D-BAE9-D76B9FA41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091A0-66D9-4D22-84A9-6E6F5CF69C0D}" type="datetimeFigureOut">
              <a:rPr lang="ru-RU"/>
              <a:pPr>
                <a:defRPr/>
              </a:pPr>
              <a:t>31.01.2016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22BDB-C9AD-4245-ACFB-38865E54A2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4DFD9-7EA7-4D3F-956B-AD1B0E074382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8DD9B-76DF-4AF8-8546-37EA25E6E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DFB28-0AF3-4701-94B5-84E197D8D7B2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B8197-188A-4E67-ABBA-C39158274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2CCCF-50D6-4D8D-B475-5EDDAEFEC25B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C57F6-9D5A-481B-BF22-EFBA448F5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42379-897E-42D4-BA71-A2F8962073D9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0AF77-524A-4B86-8A9B-A6A71A108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264C6-3B7E-4B6A-805C-E01A0A5082D4}" type="datetimeFigureOut">
              <a:rPr lang="ru-RU"/>
              <a:pPr>
                <a:defRPr/>
              </a:pPr>
              <a:t>31.01.2016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51725-A75B-4E65-8732-0FCA5DF162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04374-DC6F-4359-9792-3C7AFA9060C5}" type="datetimeFigureOut">
              <a:rPr lang="ru-RU"/>
              <a:pPr>
                <a:defRPr/>
              </a:pPr>
              <a:t>31.01.2016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6738-3B71-448B-BEE7-3DCCB7FDC1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35047-8D52-4309-9418-F5487EF881FB}" type="datetimeFigureOut">
              <a:rPr lang="ru-RU"/>
              <a:pPr>
                <a:defRPr/>
              </a:pPr>
              <a:t>31.01.2016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3DDB1-C652-4268-8C61-C24DBC163A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72E42-49D9-4124-974B-2FF075B8D67D}" type="datetimeFigureOut">
              <a:rPr lang="ru-RU"/>
              <a:pPr>
                <a:defRPr/>
              </a:pPr>
              <a:t>31.01.2016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4256-20E5-402C-9D66-BDC69A7C5F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F2782-3C62-46C8-98ED-023BE3F17DCD}" type="datetimeFigureOut">
              <a:rPr lang="ru-RU"/>
              <a:pPr>
                <a:defRPr/>
              </a:pPr>
              <a:t>31.01.2016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854FB-7835-49DE-B316-281BB37B3F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E097F-500C-4930-BF98-536E54461EF5}" type="datetimeFigureOut">
              <a:rPr lang="ru-RU"/>
              <a:pPr>
                <a:defRPr/>
              </a:pPr>
              <a:t>31.01.2016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43A61-9D39-4130-A654-64949022BD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19E2D-9559-46B1-A2E8-B10BB87E29FF}" type="datetimeFigureOut">
              <a:rPr lang="ru-RU"/>
              <a:pPr>
                <a:defRPr/>
              </a:pPr>
              <a:t>31.01.2016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C5084-466F-4DF0-831E-55EABA7574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19B8A-655D-425F-BF9B-BCB66F93A53B}" type="datetimeFigureOut">
              <a:rPr lang="ru-RU"/>
              <a:pPr>
                <a:defRPr/>
              </a:pPr>
              <a:t>31.01.2016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517EB-DE99-4D9C-BBAA-D28EB1B3C1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69C1F-08C4-4D76-8233-3E8FCAD1A671}" type="datetimeFigureOut">
              <a:rPr lang="ru-RU"/>
              <a:pPr>
                <a:defRPr/>
              </a:pPr>
              <a:t>31.01.2016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A29AB-AA38-496D-BD81-39EF8B5FBC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4CF00-1B57-47C5-8B1E-CDC29C019922}" type="datetimeFigureOut">
              <a:rPr lang="ru-RU"/>
              <a:pPr>
                <a:defRPr/>
              </a:pPr>
              <a:t>31.01.2016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E34E3-4C11-4B5B-B586-ACA71A41EB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F67F2-455A-48B6-BD59-7DD29BA0E5D6}" type="datetimeFigureOut">
              <a:rPr lang="ru-RU"/>
              <a:pPr>
                <a:defRPr/>
              </a:pPr>
              <a:t>31.01.2016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7A398-7DBA-4CE9-A63B-6C0690A8E8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63DC7-82A2-4589-A0BE-5CABEB70EE8D}" type="datetimeFigureOut">
              <a:rPr lang="ru-RU"/>
              <a:pPr>
                <a:defRPr/>
              </a:pPr>
              <a:t>31.01.2016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DD2E4-7BFE-4615-9AF2-0192DA5E40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692FC-55C1-4D08-B444-4AB3B7F1CFDD}" type="datetimeFigureOut">
              <a:rPr lang="ru-RU"/>
              <a:pPr>
                <a:defRPr/>
              </a:pPr>
              <a:t>31.01.2016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94F87-7698-4C9E-9E63-D5DCAC166D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CD890-E31F-47CB-82CC-9A6F6352A52E}" type="datetimeFigureOut">
              <a:rPr lang="ru-RU"/>
              <a:pPr>
                <a:defRPr/>
              </a:pPr>
              <a:t>31.01.2016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73987-2844-4E18-9CC9-1085D1F31E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7080C-788D-4AEE-A0CE-6D0EAE28BE8F}" type="datetimeFigureOut">
              <a:rPr lang="ru-RU"/>
              <a:pPr>
                <a:defRPr/>
              </a:pPr>
              <a:t>31.01.2016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CAF92-DDFB-4ACF-8E14-7168FD33A1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B10D3-8AB7-40A4-806C-CE1B7A2A1AAD}" type="datetimeFigureOut">
              <a:rPr lang="ru-RU"/>
              <a:pPr>
                <a:defRPr/>
              </a:pPr>
              <a:t>31.01.2016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27D42-AF60-4746-862B-2DCFC42EC6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301B2-DDA1-44BB-AAFD-C1A1A0B30D56}" type="datetimeFigureOut">
              <a:rPr lang="ru-RU"/>
              <a:pPr>
                <a:defRPr/>
              </a:pPr>
              <a:t>31.01.2016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49668-6620-4B80-A705-892F7C9E11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D29939-4220-4CEB-890D-9F981B5D77DC}" type="datetimeFigureOut">
              <a:rPr lang="ru-RU"/>
              <a:pPr>
                <a:defRPr/>
              </a:pPr>
              <a:t>31.01.2016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8F779F-F507-4CC5-9FAE-D72350E562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  <p:sldLayoutId id="2147483777" r:id="rId3"/>
    <p:sldLayoutId id="2147483776" r:id="rId4"/>
    <p:sldLayoutId id="2147483775" r:id="rId5"/>
    <p:sldLayoutId id="2147483774" r:id="rId6"/>
    <p:sldLayoutId id="2147483773" r:id="rId7"/>
    <p:sldLayoutId id="2147483772" r:id="rId8"/>
    <p:sldLayoutId id="2147483771" r:id="rId9"/>
    <p:sldLayoutId id="2147483770" r:id="rId10"/>
    <p:sldLayoutId id="2147483769" r:id="rId11"/>
  </p:sldLayoutIdLst>
  <p:transition spd="slow" advTm="3000">
    <p:push dir="u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757733-5992-4D52-BC71-473A2B436065}" type="datetimeFigureOut">
              <a:rPr lang="ru-RU"/>
              <a:pPr>
                <a:defRPr/>
              </a:pPr>
              <a:t>31.01.2016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8A571C-67BF-4832-A726-2FDF3BA2BD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89" r:id="rId2"/>
    <p:sldLayoutId id="2147483788" r:id="rId3"/>
    <p:sldLayoutId id="2147483787" r:id="rId4"/>
    <p:sldLayoutId id="2147483786" r:id="rId5"/>
    <p:sldLayoutId id="2147483785" r:id="rId6"/>
    <p:sldLayoutId id="2147483784" r:id="rId7"/>
    <p:sldLayoutId id="2147483783" r:id="rId8"/>
    <p:sldLayoutId id="2147483782" r:id="rId9"/>
    <p:sldLayoutId id="2147483781" r:id="rId10"/>
    <p:sldLayoutId id="2147483780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l="-46000" t="-57000" r="-14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688597-F468-4467-A2BB-D6C83BA58A5E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909303-2619-4675-A417-FC17538D9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0" r:id="rId2"/>
    <p:sldLayoutId id="2147483799" r:id="rId3"/>
    <p:sldLayoutId id="2147483798" r:id="rId4"/>
    <p:sldLayoutId id="2147483797" r:id="rId5"/>
    <p:sldLayoutId id="2147483796" r:id="rId6"/>
    <p:sldLayoutId id="2147483795" r:id="rId7"/>
    <p:sldLayoutId id="2147483794" r:id="rId8"/>
    <p:sldLayoutId id="2147483793" r:id="rId9"/>
    <p:sldLayoutId id="2147483792" r:id="rId10"/>
    <p:sldLayoutId id="21474837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AF214C-D292-48FE-A674-DAAE02E544BF}" type="datetimeFigureOut">
              <a:rPr lang="ru-RU"/>
              <a:pPr>
                <a:defRPr/>
              </a:pPr>
              <a:t>31.01.2016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4E6B3F-1B39-4B60-950D-492267E951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1" r:id="rId2"/>
    <p:sldLayoutId id="2147483810" r:id="rId3"/>
    <p:sldLayoutId id="2147483809" r:id="rId4"/>
    <p:sldLayoutId id="2147483808" r:id="rId5"/>
    <p:sldLayoutId id="2147483807" r:id="rId6"/>
    <p:sldLayoutId id="2147483806" r:id="rId7"/>
    <p:sldLayoutId id="2147483805" r:id="rId8"/>
    <p:sldLayoutId id="2147483804" r:id="rId9"/>
    <p:sldLayoutId id="2147483803" r:id="rId10"/>
    <p:sldLayoutId id="214748380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785786" y="714356"/>
            <a:ext cx="7921625" cy="374332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/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Предметно – пространственная среда в соответствии с ФГОС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(младшая группа)</a:t>
            </a:r>
          </a:p>
        </p:txBody>
      </p:sp>
      <p:pic>
        <p:nvPicPr>
          <p:cNvPr id="50179" name="Picture 4" descr="&amp;Acy;&amp;ncy;&amp;icy;&amp;mcy;&amp;acy;&amp;shcy;&amp;kcy;&amp;icy; &amp;Dcy;&amp;iecy;&amp;tcy;&amp;i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8388" y="6146800"/>
            <a:ext cx="4381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6" descr="&amp;Acy;&amp;ncy;&amp;icy;&amp;mcy;&amp;acy;&amp;shcy;&amp;kcy;&amp;icy; &amp;Dcy;&amp;iecy;&amp;tcy;&amp;icy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5689600"/>
            <a:ext cx="7620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8" descr="&amp;Acy;&amp;ncy;&amp;icy;&amp;mcy;&amp;acy;&amp;shcy;&amp;kcy;&amp;icy; &amp;Dcy;&amp;iecy;&amp;tcy;&amp;i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5589588"/>
            <a:ext cx="7715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10" descr="&amp;Acy;&amp;ncy;&amp;icy;&amp;mcy;&amp;acy;&amp;shcy;&amp;kcy;&amp;icy; &amp;Dcy;&amp;iecy;&amp;tcy;&amp;icy;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6075363"/>
            <a:ext cx="1143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>
          <a:xfrm>
            <a:off x="4303713" y="1916113"/>
            <a:ext cx="4840287" cy="2449512"/>
          </a:xfrm>
        </p:spPr>
        <p:txBody>
          <a:bodyPr/>
          <a:lstStyle/>
          <a:p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 </a:t>
            </a:r>
            <a:br>
              <a:rPr lang="ru-RU" sz="1800" smtClean="0"/>
            </a:br>
            <a:endParaRPr lang="ru-RU" sz="180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23850" y="1700213"/>
            <a:ext cx="8712200" cy="1447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«Центр патриотического воспитания»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58373" name="Прямоугольник 7"/>
          <p:cNvSpPr>
            <a:spLocks noChangeArrowheads="1"/>
          </p:cNvSpPr>
          <p:nvPr/>
        </p:nvSpPr>
        <p:spPr bwMode="auto">
          <a:xfrm>
            <a:off x="4857752" y="3214686"/>
            <a:ext cx="28797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Здравствуй, Родина моя!</a:t>
            </a:r>
          </a:p>
          <a:p>
            <a:r>
              <a:rPr lang="ru-RU" sz="1400" dirty="0">
                <a:latin typeface="Calibri" pitchFamily="34" charset="0"/>
              </a:rPr>
              <a:t>Утром солнышко встаёт.</a:t>
            </a:r>
          </a:p>
          <a:p>
            <a:r>
              <a:rPr lang="ru-RU" sz="1400" dirty="0">
                <a:latin typeface="Calibri" pitchFamily="34" charset="0"/>
              </a:rPr>
              <a:t>Всех на улицу зовёт.</a:t>
            </a:r>
          </a:p>
          <a:p>
            <a:r>
              <a:rPr lang="ru-RU" sz="1400" dirty="0">
                <a:latin typeface="Calibri" pitchFamily="34" charset="0"/>
              </a:rPr>
              <a:t>Выхожу из дома я –</a:t>
            </a:r>
          </a:p>
          <a:p>
            <a:r>
              <a:rPr lang="ru-RU" sz="1400" dirty="0">
                <a:latin typeface="Calibri" pitchFamily="34" charset="0"/>
              </a:rPr>
              <a:t>Здравствуй улица моя</a:t>
            </a:r>
          </a:p>
          <a:p>
            <a:r>
              <a:rPr lang="ru-RU" sz="1400" dirty="0">
                <a:latin typeface="Calibri" pitchFamily="34" charset="0"/>
              </a:rPr>
              <a:t>Я пою, и в вышине,</a:t>
            </a:r>
          </a:p>
          <a:p>
            <a:r>
              <a:rPr lang="ru-RU" sz="1400" dirty="0">
                <a:latin typeface="Calibri" pitchFamily="34" charset="0"/>
              </a:rPr>
              <a:t>Подпевают птицы мне,</a:t>
            </a:r>
          </a:p>
          <a:p>
            <a:r>
              <a:rPr lang="ru-RU" sz="1400" dirty="0">
                <a:latin typeface="Calibri" pitchFamily="34" charset="0"/>
              </a:rPr>
              <a:t>Травы шепчут мне в пути,</a:t>
            </a:r>
          </a:p>
          <a:p>
            <a:r>
              <a:rPr lang="ru-RU" sz="1400" dirty="0">
                <a:latin typeface="Calibri" pitchFamily="34" charset="0"/>
              </a:rPr>
              <a:t>Ты скорей, дружок , расти.</a:t>
            </a:r>
          </a:p>
          <a:p>
            <a:r>
              <a:rPr lang="ru-RU" sz="1400" dirty="0">
                <a:latin typeface="Calibri" pitchFamily="34" charset="0"/>
              </a:rPr>
              <a:t>Подпеваю  травам я,</a:t>
            </a:r>
          </a:p>
          <a:p>
            <a:r>
              <a:rPr lang="ru-RU" sz="1400" dirty="0">
                <a:latin typeface="Calibri" pitchFamily="34" charset="0"/>
              </a:rPr>
              <a:t>Подпеваю ветрам я,</a:t>
            </a:r>
          </a:p>
          <a:p>
            <a:r>
              <a:rPr lang="ru-RU" sz="1400" dirty="0">
                <a:latin typeface="Calibri" pitchFamily="34" charset="0"/>
              </a:rPr>
              <a:t>Подпеваю солнцу я –</a:t>
            </a:r>
          </a:p>
          <a:p>
            <a:r>
              <a:rPr lang="ru-RU" sz="1400" dirty="0">
                <a:latin typeface="Calibri" pitchFamily="34" charset="0"/>
              </a:rPr>
              <a:t>Здравствуй, Родина моя!</a:t>
            </a:r>
          </a:p>
          <a:p>
            <a:r>
              <a:rPr lang="ru-RU" sz="1400" dirty="0">
                <a:latin typeface="Calibri" pitchFamily="34" charset="0"/>
              </a:rPr>
              <a:t/>
            </a:r>
            <a:br>
              <a:rPr lang="ru-RU" sz="1400" dirty="0">
                <a:latin typeface="Calibri" pitchFamily="34" charset="0"/>
              </a:rPr>
            </a:br>
            <a:r>
              <a:rPr lang="ru-RU" sz="1400" i="1" dirty="0">
                <a:latin typeface="Calibri" pitchFamily="34" charset="0"/>
              </a:rPr>
              <a:t>Т. Бокова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3143248"/>
            <a:ext cx="416561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« Центр- учебная зона»</a:t>
            </a:r>
          </a:p>
        </p:txBody>
      </p:sp>
      <p:pic>
        <p:nvPicPr>
          <p:cNvPr id="6146" name="Picture 2" descr="C:\Users\Юля\Desktop\фото\IMG_20150324_1055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1071546"/>
            <a:ext cx="3500462" cy="2625347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3504" y="1142984"/>
            <a:ext cx="3214678" cy="254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 descr="C:\Users\Юля\Desktop\фото\IMG_20150324_10553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488" y="3929065"/>
            <a:ext cx="3571900" cy="280265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Заголовок 1"/>
          <p:cNvSpPr>
            <a:spLocks noGrp="1"/>
          </p:cNvSpPr>
          <p:nvPr>
            <p:ph type="title"/>
          </p:nvPr>
        </p:nvSpPr>
        <p:spPr>
          <a:xfrm>
            <a:off x="642910" y="-500090"/>
            <a:ext cx="7858180" cy="1857364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«Центр музыки, театра, эстетического восприятия»</a:t>
            </a:r>
          </a:p>
        </p:txBody>
      </p:sp>
      <p:pic>
        <p:nvPicPr>
          <p:cNvPr id="60420" name="Picture 9" descr="&amp;Acy;&amp;ncy;&amp;icy;&amp;mcy;&amp;acy;&amp;shcy;&amp;kcy;&amp;icy; &amp;Dcy;&amp;iecy;&amp;tcy;&amp;i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5661025"/>
            <a:ext cx="78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Прямоугольник 5"/>
          <p:cNvSpPr>
            <a:spLocks noChangeArrowheads="1"/>
          </p:cNvSpPr>
          <p:nvPr/>
        </p:nvSpPr>
        <p:spPr bwMode="auto">
          <a:xfrm>
            <a:off x="6249988" y="2911475"/>
            <a:ext cx="26431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solidFill>
                  <a:srgbClr val="000080"/>
                </a:solidFill>
              </a:rPr>
              <a:t/>
            </a:r>
            <a:br>
              <a:rPr lang="ru-RU" sz="1600" b="1" i="1" dirty="0">
                <a:solidFill>
                  <a:srgbClr val="000080"/>
                </a:solidFill>
              </a:rPr>
            </a:br>
            <a:endParaRPr lang="ru-RU" sz="1600" b="1" dirty="0">
              <a:solidFill>
                <a:srgbClr val="CC0000"/>
              </a:solidFill>
            </a:endParaRPr>
          </a:p>
        </p:txBody>
      </p:sp>
      <p:pic>
        <p:nvPicPr>
          <p:cNvPr id="1027" name="Picture 3" descr="C:\Users\Юля\Desktop\IMG_33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71546"/>
            <a:ext cx="3275705" cy="2428892"/>
          </a:xfrm>
          <a:prstGeom prst="rect">
            <a:avLst/>
          </a:prstGeom>
          <a:noFill/>
        </p:spPr>
      </p:pic>
      <p:pic>
        <p:nvPicPr>
          <p:cNvPr id="1028" name="Picture 4" descr="C:\Users\Юля\Desktop\IMG_33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714752"/>
            <a:ext cx="2500330" cy="2949390"/>
          </a:xfrm>
          <a:prstGeom prst="rect">
            <a:avLst/>
          </a:prstGeom>
          <a:noFill/>
        </p:spPr>
      </p:pic>
      <p:pic>
        <p:nvPicPr>
          <p:cNvPr id="1029" name="Picture 5" descr="C:\Users\Юля\Desktop\IMG_33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071546"/>
            <a:ext cx="3071834" cy="240404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786314" y="421481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Calibri" pitchFamily="34" charset="0"/>
              </a:rPr>
              <a:t>Превращается рука</a:t>
            </a:r>
            <a:br>
              <a:rPr lang="ru-RU" sz="2400" dirty="0" smtClean="0">
                <a:solidFill>
                  <a:schemeClr val="accent2"/>
                </a:solidFill>
                <a:latin typeface="Calibri" pitchFamily="34" charset="0"/>
              </a:rPr>
            </a:br>
            <a:r>
              <a:rPr lang="ru-RU" sz="2400" dirty="0" smtClean="0">
                <a:solidFill>
                  <a:schemeClr val="accent2"/>
                </a:solidFill>
                <a:latin typeface="Calibri" pitchFamily="34" charset="0"/>
              </a:rPr>
              <a:t>И в котёнка, и в щенка.</a:t>
            </a:r>
            <a:br>
              <a:rPr lang="ru-RU" sz="2400" dirty="0" smtClean="0">
                <a:solidFill>
                  <a:schemeClr val="accent2"/>
                </a:solidFill>
                <a:latin typeface="Calibri" pitchFamily="34" charset="0"/>
              </a:rPr>
            </a:br>
            <a:r>
              <a:rPr lang="ru-RU" sz="2400" dirty="0" smtClean="0">
                <a:solidFill>
                  <a:schemeClr val="accent2"/>
                </a:solidFill>
                <a:latin typeface="Calibri" pitchFamily="34" charset="0"/>
              </a:rPr>
              <a:t>Чтоб рука артисткой стала,</a:t>
            </a:r>
            <a:br>
              <a:rPr lang="ru-RU" sz="2400" dirty="0" smtClean="0">
                <a:solidFill>
                  <a:schemeClr val="accent2"/>
                </a:solidFill>
                <a:latin typeface="Calibri" pitchFamily="34" charset="0"/>
              </a:rPr>
            </a:br>
            <a:r>
              <a:rPr lang="ru-RU" sz="2400" dirty="0" smtClean="0">
                <a:solidFill>
                  <a:schemeClr val="accent2"/>
                </a:solidFill>
                <a:latin typeface="Calibri" pitchFamily="34" charset="0"/>
              </a:rPr>
              <a:t>Нужно очень-очень мало:</a:t>
            </a:r>
            <a:br>
              <a:rPr lang="ru-RU" sz="2400" dirty="0" smtClean="0">
                <a:solidFill>
                  <a:schemeClr val="accent2"/>
                </a:solidFill>
                <a:latin typeface="Calibri" pitchFamily="34" charset="0"/>
              </a:rPr>
            </a:br>
            <a:r>
              <a:rPr lang="ru-RU" sz="2400" dirty="0" smtClean="0">
                <a:solidFill>
                  <a:schemeClr val="accent2"/>
                </a:solidFill>
                <a:latin typeface="Calibri" pitchFamily="34" charset="0"/>
              </a:rPr>
              <a:t>Специальные перчатки,</a:t>
            </a:r>
            <a:br>
              <a:rPr lang="ru-RU" sz="2400" dirty="0" smtClean="0">
                <a:solidFill>
                  <a:schemeClr val="accent2"/>
                </a:solidFill>
                <a:latin typeface="Calibri" pitchFamily="34" charset="0"/>
              </a:rPr>
            </a:br>
            <a:r>
              <a:rPr lang="ru-RU" sz="2400" dirty="0" smtClean="0">
                <a:solidFill>
                  <a:schemeClr val="accent2"/>
                </a:solidFill>
                <a:latin typeface="Calibri" pitchFamily="34" charset="0"/>
              </a:rPr>
              <a:t>Ум, талант – и всё в порядке!</a:t>
            </a:r>
            <a:endParaRPr lang="ru-RU" sz="2400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«Центр конструирования и центр </a:t>
            </a:r>
            <a:r>
              <a:rPr lang="ru-RU" b="1" dirty="0" err="1" smtClean="0">
                <a:solidFill>
                  <a:srgbClr val="7030A0"/>
                </a:solidFill>
              </a:rPr>
              <a:t>пдд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</a:p>
        </p:txBody>
      </p:sp>
      <p:pic>
        <p:nvPicPr>
          <p:cNvPr id="61445" name="Picture 7" descr="http://zanimatika.narod.ru/Stroitelstvo_m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9163" y="-1098550"/>
            <a:ext cx="2000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Прямоугольник 8"/>
          <p:cNvSpPr>
            <a:spLocks noChangeArrowheads="1"/>
          </p:cNvSpPr>
          <p:nvPr/>
        </p:nvSpPr>
        <p:spPr bwMode="auto">
          <a:xfrm>
            <a:off x="6249988" y="2911475"/>
            <a:ext cx="26431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solidFill>
                  <a:srgbClr val="000080"/>
                </a:solidFill>
              </a:rPr>
              <a:t/>
            </a:r>
            <a:br>
              <a:rPr lang="ru-RU" sz="1600" b="1" i="1" dirty="0">
                <a:solidFill>
                  <a:srgbClr val="000080"/>
                </a:solidFill>
              </a:rPr>
            </a:br>
            <a:endParaRPr lang="ru-RU" sz="1600" b="1" dirty="0">
              <a:solidFill>
                <a:srgbClr val="CC0000"/>
              </a:solidFill>
            </a:endParaRPr>
          </a:p>
        </p:txBody>
      </p:sp>
      <p:pic>
        <p:nvPicPr>
          <p:cNvPr id="61447" name="Picture 9" descr="&amp;Acy;&amp;ncy;&amp;icy;&amp;mcy;&amp;acy;&amp;shcy;&amp;kcy;&amp;icy; &amp;Dcy;&amp;iecy;&amp;tcy;&amp;icy;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549275"/>
            <a:ext cx="781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Юля\Desktop\фото\IMG_20150324_105030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58" y="1428737"/>
            <a:ext cx="3571900" cy="2500330"/>
          </a:xfrm>
          <a:prstGeom prst="rect">
            <a:avLst/>
          </a:prstGeom>
          <a:noFill/>
        </p:spPr>
      </p:pic>
      <p:pic>
        <p:nvPicPr>
          <p:cNvPr id="2051" name="Picture 3" descr="C:\Users\Юля\Desktop\фото\IMG_20150324_10500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72066" y="1428736"/>
            <a:ext cx="3428992" cy="2500330"/>
          </a:xfrm>
          <a:prstGeom prst="rect">
            <a:avLst/>
          </a:prstGeom>
          <a:noFill/>
        </p:spPr>
      </p:pic>
      <p:pic>
        <p:nvPicPr>
          <p:cNvPr id="2052" name="Picture 4" descr="C:\Users\Юля\Desktop\фото\IMG_20150324_10502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57158" y="4214818"/>
            <a:ext cx="3607143" cy="2394124"/>
          </a:xfrm>
          <a:prstGeom prst="rect">
            <a:avLst/>
          </a:prstGeom>
          <a:noFill/>
        </p:spPr>
      </p:pic>
      <p:pic>
        <p:nvPicPr>
          <p:cNvPr id="2053" name="Picture 5" descr="C:\Users\Юля\Desktop\фото\IMG_20150324_11052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987996" y="4214818"/>
            <a:ext cx="3513094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«Центр двигательной                   активности и здоровья»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1" name="TextBox 3"/>
          <p:cNvSpPr txBox="1">
            <a:spLocks noChangeArrowheads="1"/>
          </p:cNvSpPr>
          <p:nvPr/>
        </p:nvSpPr>
        <p:spPr bwMode="auto">
          <a:xfrm>
            <a:off x="5786446" y="2714620"/>
            <a:ext cx="3206779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Чтоб </a:t>
            </a:r>
            <a:r>
              <a:rPr lang="ru-RU" dirty="0">
                <a:solidFill>
                  <a:schemeClr val="tx2"/>
                </a:solidFill>
                <a:latin typeface="Calibri" pitchFamily="34" charset="0"/>
              </a:rPr>
              <a:t>здоровье сохранить,</a:t>
            </a:r>
            <a:br>
              <a:rPr lang="ru-RU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ru-RU" dirty="0">
                <a:solidFill>
                  <a:schemeClr val="tx2"/>
                </a:solidFill>
                <a:latin typeface="Calibri" pitchFamily="34" charset="0"/>
              </a:rPr>
              <a:t>Организм свой укрепить,</a:t>
            </a:r>
            <a:br>
              <a:rPr lang="ru-RU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ru-RU" dirty="0">
                <a:solidFill>
                  <a:schemeClr val="tx2"/>
                </a:solidFill>
                <a:latin typeface="Calibri" pitchFamily="34" charset="0"/>
              </a:rPr>
              <a:t>Знает вся моя семья - </a:t>
            </a:r>
            <a:br>
              <a:rPr lang="ru-RU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ru-RU" dirty="0">
                <a:solidFill>
                  <a:schemeClr val="tx2"/>
                </a:solidFill>
                <a:latin typeface="Calibri" pitchFamily="34" charset="0"/>
              </a:rPr>
              <a:t>Должен быть режим у дня. </a:t>
            </a:r>
            <a:br>
              <a:rPr lang="ru-RU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ru-RU" dirty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ru-RU" dirty="0">
                <a:solidFill>
                  <a:schemeClr val="tx2"/>
                </a:solidFill>
                <a:latin typeface="Calibri" pitchFamily="34" charset="0"/>
              </a:rPr>
              <a:t>Следует, ребята, знать -</a:t>
            </a:r>
            <a:br>
              <a:rPr lang="ru-RU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ru-RU" dirty="0">
                <a:solidFill>
                  <a:schemeClr val="tx2"/>
                </a:solidFill>
                <a:latin typeface="Calibri" pitchFamily="34" charset="0"/>
              </a:rPr>
              <a:t>Нужно всем подольше спать.</a:t>
            </a:r>
            <a:br>
              <a:rPr lang="ru-RU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ru-RU" dirty="0">
                <a:solidFill>
                  <a:schemeClr val="tx2"/>
                </a:solidFill>
                <a:latin typeface="Calibri" pitchFamily="34" charset="0"/>
              </a:rPr>
              <a:t>Ну а утром не лениться–</a:t>
            </a:r>
            <a:br>
              <a:rPr lang="ru-RU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ru-RU" dirty="0">
                <a:solidFill>
                  <a:schemeClr val="tx2"/>
                </a:solidFill>
                <a:latin typeface="Calibri" pitchFamily="34" charset="0"/>
              </a:rPr>
              <a:t>На зарядку становиться!</a:t>
            </a:r>
          </a:p>
        </p:txBody>
      </p:sp>
      <p:pic>
        <p:nvPicPr>
          <p:cNvPr id="65542" name="Picture 6" descr="&amp;Acy;&amp;ncy;&amp;icy;&amp;mcy;&amp;acy;&amp;shcy;&amp;kcy;&amp;icy; &amp;Dcy;&amp;iecy;&amp;tcy;&amp;i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913" y="5705475"/>
            <a:ext cx="971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Юля\Desktop\IMG_33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1538" y="1928802"/>
            <a:ext cx="3948712" cy="461488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229600" cy="792162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«Центр игры»</a:t>
            </a:r>
          </a:p>
        </p:txBody>
      </p:sp>
      <p:sp>
        <p:nvSpPr>
          <p:cNvPr id="66566" name="TextBox 3"/>
          <p:cNvSpPr txBox="1">
            <a:spLocks noChangeArrowheads="1"/>
          </p:cNvSpPr>
          <p:nvPr/>
        </p:nvSpPr>
        <p:spPr bwMode="auto">
          <a:xfrm>
            <a:off x="5715008" y="2143116"/>
            <a:ext cx="38655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dirty="0">
              <a:latin typeface="Calibri" pitchFamily="34" charset="0"/>
            </a:endParaRPr>
          </a:p>
          <a:p>
            <a:pPr algn="ctr"/>
            <a:endParaRPr lang="ru-RU" b="1" dirty="0">
              <a:latin typeface="Calibri" pitchFamily="34" charset="0"/>
            </a:endParaRPr>
          </a:p>
          <a:p>
            <a:pPr algn="ctr"/>
            <a:r>
              <a:rPr lang="ru-RU" b="1" dirty="0">
                <a:latin typeface="Calibri" pitchFamily="34" charset="0"/>
              </a:rPr>
              <a:t>Игрушки</a:t>
            </a:r>
          </a:p>
          <a:p>
            <a:r>
              <a:rPr lang="ru-RU" dirty="0">
                <a:latin typeface="Calibri" pitchFamily="34" charset="0"/>
              </a:rPr>
              <a:t>Из цветной пушистой байки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Малышам игрушки шьём —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Куклы, мячики и зайки.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Их всё больше с каждым днём.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Здесь игрушек целый угол: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Белый выводок зайчат,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И косички толстых кукол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Кверху бантами торчат….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Вот тигрёнок полосатый.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У тигрёнка добрый вид,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Потому что только ватой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У него живот набит…</a:t>
            </a:r>
          </a:p>
          <a:p>
            <a:r>
              <a:rPr lang="ru-RU" dirty="0">
                <a:latin typeface="Calibri" pitchFamily="34" charset="0"/>
              </a:rPr>
              <a:t>З. Александрова</a:t>
            </a:r>
          </a:p>
        </p:txBody>
      </p:sp>
      <p:pic>
        <p:nvPicPr>
          <p:cNvPr id="66567" name="Picture 8" descr="&amp;Acy;&amp;ncy;&amp;icy;&amp;mcy;&amp;acy;&amp;shcy;&amp;kcy;&amp;icy; &amp;Dcy;&amp;iecy;&amp;tcy;&amp;icy;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92950" y="5861050"/>
            <a:ext cx="1524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Юля\Desktop\фото\IMG_20150324_10504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000108"/>
            <a:ext cx="3663772" cy="2643206"/>
          </a:xfrm>
          <a:prstGeom prst="rect">
            <a:avLst/>
          </a:prstGeom>
          <a:noFill/>
        </p:spPr>
      </p:pic>
      <p:pic>
        <p:nvPicPr>
          <p:cNvPr id="4099" name="Picture 3" descr="C:\Users\Юля\Desktop\фото\IMG_20150324_10491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43042" y="3714752"/>
            <a:ext cx="4071966" cy="297798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«Центр изодеятельности»</a:t>
            </a:r>
            <a:br>
              <a:rPr lang="ru-RU" smtClean="0"/>
            </a:br>
            <a:r>
              <a:rPr lang="ru-RU" smtClean="0"/>
              <a:t>(выставка работ)</a:t>
            </a:r>
            <a:br>
              <a:rPr lang="ru-RU" smtClean="0"/>
            </a:br>
            <a:endParaRPr lang="ru-RU" dirty="0" smtClean="0"/>
          </a:p>
        </p:txBody>
      </p:sp>
      <p:pic>
        <p:nvPicPr>
          <p:cNvPr id="5122" name="Picture 2" descr="C:\Users\Юля\Desktop\фото2\IMG_20150121_141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5123" name="Picture 3" descr="C:\Users\Юля\Desktop\фото2\IMG_20150121_14164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3537585"/>
            <a:ext cx="4071966" cy="301325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-428652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«Родительский уголок»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Юля\Desktop\фото\IMG_20150324_10555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071546"/>
            <a:ext cx="3643337" cy="2928958"/>
          </a:xfrm>
          <a:prstGeom prst="rect">
            <a:avLst/>
          </a:prstGeom>
          <a:noFill/>
        </p:spPr>
      </p:pic>
      <p:pic>
        <p:nvPicPr>
          <p:cNvPr id="6147" name="Picture 3" descr="C:\Users\Юля\Desktop\фото\IMG_20150324_1056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5" y="1071546"/>
            <a:ext cx="3571900" cy="2896214"/>
          </a:xfrm>
          <a:prstGeom prst="rect">
            <a:avLst/>
          </a:prstGeom>
          <a:noFill/>
        </p:spPr>
      </p:pic>
      <p:pic>
        <p:nvPicPr>
          <p:cNvPr id="6148" name="Picture 4" descr="C:\Users\Юля\Desktop\фото\IMG_20150324_10561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14546" y="3571876"/>
            <a:ext cx="400052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187450" y="4365625"/>
            <a:ext cx="7272338" cy="1800225"/>
          </a:xfrm>
        </p:spPr>
        <p:txBody>
          <a:bodyPr/>
          <a:lstStyle/>
          <a:p>
            <a:r>
              <a:rPr lang="ru-RU" b="1" smtClean="0"/>
              <a:t>Спасибо за внимание.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908050"/>
            <a:ext cx="8147050" cy="5689600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endParaRPr lang="ru-RU" b="1" i="1" dirty="0" smtClean="0">
              <a:solidFill>
                <a:srgbClr val="FF0000"/>
              </a:solidFill>
            </a:endParaRPr>
          </a:p>
          <a:p>
            <a:pPr marL="0" indent="0" algn="ctr">
              <a:buFont typeface="Arial" charset="0"/>
              <a:buNone/>
              <a:defRPr/>
            </a:pPr>
            <a:endParaRPr lang="ru-RU" b="1" i="1" dirty="0">
              <a:solidFill>
                <a:srgbClr val="FF0000"/>
              </a:solidFill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Я </a:t>
            </a:r>
            <a:r>
              <a:rPr lang="ru-RU" b="1" i="1" dirty="0">
                <a:solidFill>
                  <a:srgbClr val="FF0000"/>
                </a:solidFill>
              </a:rPr>
              <a:t>люблю свой детский сад</a:t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>В нем полным-полно ребят.</a:t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>Раз, два, три, четыре, пять…</a:t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>Жаль, что всех не сосчитать.</a:t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>Может сто их, может двести.</a:t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>Хорошо, когда мы вместе!</a:t>
            </a:r>
            <a:endParaRPr lang="ru-RU" dirty="0">
              <a:solidFill>
                <a:srgbClr val="FF0000"/>
              </a:solidFill>
            </a:endParaRP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Развивающая предметно-пространственная среда </a:t>
            </a:r>
            <a:r>
              <a:rPr lang="ru-RU" dirty="0" smtClean="0"/>
              <a:t>– это система материальных объектов деятельности ребенка, функционально моделирующая содержание его духовного и физического развития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С.Л.Новосёлова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/>
          <a:lstStyle/>
          <a:p>
            <a:r>
              <a:rPr lang="ru-RU" b="1" dirty="0" smtClean="0"/>
              <a:t>Развивающая предметно-пространственная среда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1.Обеспечивает максимальную реализацию образовательного пространства Организации </a:t>
            </a:r>
          </a:p>
          <a:p>
            <a:pPr marL="0" indent="0">
              <a:buNone/>
            </a:pPr>
            <a:r>
              <a:rPr lang="ru-RU" dirty="0" smtClean="0"/>
              <a:t>   2.Подбор материалов, оборудования и инвентаря для развития детей, с учётом их возрастных особенностей</a:t>
            </a:r>
          </a:p>
          <a:p>
            <a:pPr marL="0" indent="0">
              <a:buNone/>
            </a:pPr>
            <a:r>
              <a:rPr lang="ru-RU" dirty="0" smtClean="0"/>
              <a:t>   3.Охрана и укрепление их здоровья</a:t>
            </a:r>
          </a:p>
          <a:p>
            <a:pPr marL="0" indent="0">
              <a:buNone/>
            </a:pPr>
            <a:r>
              <a:rPr lang="ru-RU" dirty="0" smtClean="0"/>
              <a:t>   4.Коррекция недостатков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Развивающая предметно-пространственная среда обеспечивает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Реализация различных образовательных программ</a:t>
            </a:r>
          </a:p>
          <a:p>
            <a:pPr marL="0" indent="0">
              <a:buNone/>
            </a:pPr>
            <a:r>
              <a:rPr lang="ru-RU" dirty="0" smtClean="0"/>
              <a:t>Условия для инклюзивного образования</a:t>
            </a:r>
          </a:p>
          <a:p>
            <a:pPr marL="0" indent="0">
              <a:buNone/>
            </a:pPr>
            <a:r>
              <a:rPr lang="ru-RU" dirty="0" smtClean="0"/>
              <a:t>Учёт национально-культурных и климатических условий</a:t>
            </a:r>
          </a:p>
          <a:p>
            <a:pPr marL="0" indent="0">
              <a:buNone/>
            </a:pPr>
            <a:r>
              <a:rPr lang="ru-RU" dirty="0" smtClean="0"/>
              <a:t>Учёт возрастных особенностей детей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Требования к развивающей предметно-пространственной среде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332037"/>
            <a:ext cx="8229600" cy="4525963"/>
          </a:xfrm>
        </p:spPr>
        <p:txBody>
          <a:bodyPr/>
          <a:lstStyle/>
          <a:p>
            <a:r>
              <a:rPr lang="ru-RU" dirty="0" smtClean="0"/>
              <a:t>1.Содержательно-насыщенная</a:t>
            </a:r>
          </a:p>
          <a:p>
            <a:r>
              <a:rPr lang="ru-RU" dirty="0" smtClean="0"/>
              <a:t>2.Трансформируемая</a:t>
            </a:r>
          </a:p>
          <a:p>
            <a:r>
              <a:rPr lang="ru-RU" dirty="0" smtClean="0"/>
              <a:t>3.Полифункциональная</a:t>
            </a:r>
          </a:p>
          <a:p>
            <a:r>
              <a:rPr lang="ru-RU" dirty="0" smtClean="0"/>
              <a:t>4.Вариативная</a:t>
            </a:r>
          </a:p>
          <a:p>
            <a:r>
              <a:rPr lang="ru-RU" dirty="0" smtClean="0"/>
              <a:t>5.Доступная </a:t>
            </a:r>
          </a:p>
          <a:p>
            <a:r>
              <a:rPr lang="ru-RU" dirty="0" smtClean="0"/>
              <a:t>6.Безопасная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000" dirty="0" smtClean="0"/>
              <a:t>1.</a:t>
            </a:r>
            <a:r>
              <a:rPr lang="ru-RU" sz="2400" dirty="0" smtClean="0"/>
              <a:t>Содержательно-насыщенная:оснащённость средствами обучения и воспитания, оздоровительным оборудованием.</a:t>
            </a:r>
          </a:p>
          <a:p>
            <a:pPr>
              <a:buNone/>
            </a:pPr>
            <a:r>
              <a:rPr lang="ru-RU" sz="2400" dirty="0" smtClean="0"/>
              <a:t>2.Трансформируемая:Возможность изменения  среды в зависимости от образовательной ситуации и интересов детей.</a:t>
            </a:r>
          </a:p>
          <a:p>
            <a:pPr>
              <a:buNone/>
            </a:pPr>
            <a:r>
              <a:rPr lang="ru-RU" sz="2400" dirty="0" smtClean="0"/>
              <a:t>3.Полифункциональная: Разнообразное использование составляющих предметной среды</a:t>
            </a:r>
          </a:p>
          <a:p>
            <a:pPr>
              <a:buNone/>
            </a:pPr>
            <a:r>
              <a:rPr lang="ru-RU" sz="2400" dirty="0" smtClean="0"/>
              <a:t>4.Вариативная:Наличие разнообразных пространств (для игр, уединения и т.д.) и разнообразных материалов и игр.</a:t>
            </a:r>
          </a:p>
          <a:p>
            <a:pPr>
              <a:buNone/>
            </a:pPr>
            <a:r>
              <a:rPr lang="ru-RU" sz="2400" dirty="0" smtClean="0"/>
              <a:t>5.Доступная :Свободный доступ к играм и игрушкам.</a:t>
            </a:r>
          </a:p>
          <a:p>
            <a:pPr>
              <a:buNone/>
            </a:pPr>
            <a:r>
              <a:rPr lang="ru-RU" sz="2400" dirty="0" smtClean="0"/>
              <a:t>6.Безопасная:Соответствие требованиям надёжности  и безопасности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Младшая группа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«Колокольчики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643182"/>
            <a:ext cx="4056611" cy="304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786314" y="2857496"/>
            <a:ext cx="45005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Наша группа, как светлица.</a:t>
            </a:r>
            <a:br>
              <a:rPr lang="ru-RU" sz="2400" dirty="0" smtClean="0"/>
            </a:br>
            <a:r>
              <a:rPr lang="ru-RU" sz="2400" dirty="0" smtClean="0"/>
              <a:t>Хорошо в ней веселиться.</a:t>
            </a:r>
            <a:br>
              <a:rPr lang="ru-RU" sz="2400" dirty="0" smtClean="0"/>
            </a:br>
            <a:r>
              <a:rPr lang="ru-RU" sz="2400" dirty="0" smtClean="0"/>
              <a:t>Тут всегда ребячий смех.</a:t>
            </a:r>
            <a:br>
              <a:rPr lang="ru-RU" sz="2400" dirty="0" smtClean="0"/>
            </a:br>
            <a:r>
              <a:rPr lang="ru-RU" sz="2400" dirty="0" smtClean="0"/>
              <a:t>Много разных тут игрушек </a:t>
            </a:r>
            <a:br>
              <a:rPr lang="ru-RU" sz="2400" dirty="0" smtClean="0"/>
            </a:br>
            <a:r>
              <a:rPr lang="ru-RU" sz="2400" dirty="0" smtClean="0"/>
              <a:t>Познавательных для всех…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>
          <a:xfrm>
            <a:off x="4643438" y="1916113"/>
            <a:ext cx="4500562" cy="4321175"/>
          </a:xfrm>
        </p:spPr>
        <p:txBody>
          <a:bodyPr/>
          <a:lstStyle/>
          <a:p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b="1" smtClean="0">
                <a:solidFill>
                  <a:srgbClr val="FF0000"/>
                </a:solidFill>
              </a:rPr>
              <a:t>Замечательные книжки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 </a:t>
            </a:r>
            <a:br>
              <a:rPr lang="ru-RU" sz="1800" smtClean="0"/>
            </a:br>
            <a:r>
              <a:rPr lang="ru-RU" sz="1800" b="1" smtClean="0"/>
              <a:t>Свежий ветер напевает,</a:t>
            </a:r>
            <a:br>
              <a:rPr lang="ru-RU" sz="1800" b="1" smtClean="0"/>
            </a:br>
            <a:r>
              <a:rPr lang="ru-RU" sz="1800" b="1" smtClean="0"/>
              <a:t>Дальних странствий голоса,</a:t>
            </a:r>
            <a:br>
              <a:rPr lang="ru-RU" sz="1800" b="1" smtClean="0"/>
            </a:br>
            <a:r>
              <a:rPr lang="ru-RU" sz="1800" b="1" smtClean="0"/>
              <a:t>Он страницы раздувает,</a:t>
            </a:r>
            <a:br>
              <a:rPr lang="ru-RU" sz="1800" b="1" smtClean="0"/>
            </a:br>
            <a:r>
              <a:rPr lang="ru-RU" sz="1800" b="1" smtClean="0"/>
              <a:t>Словно чудо-паруса!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smtClean="0"/>
              <a:t>Посреди любой страницы, </a:t>
            </a:r>
            <a:br>
              <a:rPr lang="ru-RU" sz="1800" b="1" smtClean="0"/>
            </a:br>
            <a:r>
              <a:rPr lang="ru-RU" sz="1800" b="1" smtClean="0"/>
              <a:t>Оживают чудеса,</a:t>
            </a:r>
            <a:br>
              <a:rPr lang="ru-RU" sz="1800" b="1" smtClean="0"/>
            </a:br>
            <a:r>
              <a:rPr lang="ru-RU" sz="1800" b="1" smtClean="0"/>
              <a:t>Не слипаются ресницы,</a:t>
            </a:r>
            <a:br>
              <a:rPr lang="ru-RU" sz="1800" b="1" smtClean="0"/>
            </a:br>
            <a:r>
              <a:rPr lang="ru-RU" sz="1800" b="1" smtClean="0"/>
              <a:t>Разбегаются глаза!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b="1" smtClean="0"/>
              <a:t/>
            </a:r>
            <a:br>
              <a:rPr lang="ru-RU" sz="1800" b="1" smtClean="0"/>
            </a:br>
            <a:r>
              <a:rPr lang="ru-RU" sz="1800" b="1" smtClean="0"/>
              <a:t>Но читая дни и ночи</a:t>
            </a:r>
            <a:br>
              <a:rPr lang="ru-RU" sz="1800" b="1" smtClean="0"/>
            </a:br>
            <a:r>
              <a:rPr lang="ru-RU" sz="1800" b="1" smtClean="0"/>
              <a:t>И плывя по морю строчек,</a:t>
            </a:r>
            <a:br>
              <a:rPr lang="ru-RU" sz="1800" b="1" smtClean="0"/>
            </a:br>
            <a:r>
              <a:rPr lang="ru-RU" sz="1800" b="1" smtClean="0"/>
              <a:t>Курса верного держись!</a:t>
            </a:r>
            <a:br>
              <a:rPr lang="ru-RU" sz="1800" b="1" smtClean="0"/>
            </a:br>
            <a:r>
              <a:rPr lang="ru-RU" sz="1800" b="1" smtClean="0"/>
              <a:t>И тогда откроют книжки –</a:t>
            </a:r>
            <a:br>
              <a:rPr lang="ru-RU" sz="1800" b="1" smtClean="0"/>
            </a:br>
            <a:r>
              <a:rPr lang="ru-RU" sz="1800" b="1" smtClean="0"/>
              <a:t>Замечательные книжки –</a:t>
            </a:r>
            <a:br>
              <a:rPr lang="ru-RU" sz="1800" b="1" smtClean="0"/>
            </a:br>
            <a:r>
              <a:rPr lang="ru-RU" sz="1800" b="1" smtClean="0"/>
              <a:t>Замечательную жизнь!</a:t>
            </a:r>
            <a:br>
              <a:rPr lang="ru-RU" sz="1800" b="1" smtClean="0"/>
            </a:br>
            <a:r>
              <a:rPr lang="ru-RU" sz="1800" b="1" i="1" smtClean="0"/>
              <a:t>(Л. Крутько)</a:t>
            </a:r>
            <a:r>
              <a:rPr lang="ru-RU" sz="1800" smtClean="0"/>
              <a:t/>
            </a:r>
            <a:br>
              <a:rPr lang="ru-RU" sz="1800" smtClean="0"/>
            </a:br>
            <a:endParaRPr lang="ru-RU" sz="1800" smtClean="0"/>
          </a:p>
        </p:txBody>
      </p:sp>
      <p:sp>
        <p:nvSpPr>
          <p:cNvPr id="56323" name="TextBox 2"/>
          <p:cNvSpPr txBox="1">
            <a:spLocks noChangeArrowheads="1"/>
          </p:cNvSpPr>
          <p:nvPr/>
        </p:nvSpPr>
        <p:spPr bwMode="auto">
          <a:xfrm>
            <a:off x="250825" y="1125538"/>
            <a:ext cx="5761038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«Центр книги»</a:t>
            </a:r>
            <a:br>
              <a:rPr lang="ru-RU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3071810"/>
            <a:ext cx="513172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500" y="274638"/>
            <a:ext cx="5543550" cy="61785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«Центр природы»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Сказка леса                                                                        </a:t>
            </a:r>
            <a:r>
              <a:rPr lang="ru-RU" sz="1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                                               Из </a:t>
            </a:r>
            <a:r>
              <a:rPr lang="ru-RU" sz="1600" dirty="0"/>
              <a:t>душистых веток сплетена завеса,</a:t>
            </a:r>
            <a:br>
              <a:rPr lang="ru-RU" sz="1600" dirty="0"/>
            </a:br>
            <a:r>
              <a:rPr lang="ru-RU" sz="1600" dirty="0" smtClean="0"/>
              <a:t>                                                Не </a:t>
            </a:r>
            <a:r>
              <a:rPr lang="ru-RU" sz="1600" dirty="0"/>
              <a:t>пускают ветра сосны к сердцу леса...</a:t>
            </a:r>
            <a:br>
              <a:rPr lang="ru-RU" sz="1600" dirty="0"/>
            </a:br>
            <a:r>
              <a:rPr lang="ru-RU" sz="1600" dirty="0" smtClean="0"/>
              <a:t>                                              Там </a:t>
            </a:r>
            <a:r>
              <a:rPr lang="ru-RU" sz="1600" dirty="0"/>
              <a:t>в тиши прохладной есть ручей журчащий,</a:t>
            </a:r>
            <a:br>
              <a:rPr lang="ru-RU" sz="1600" dirty="0"/>
            </a:br>
            <a:r>
              <a:rPr lang="ru-RU" sz="1600" dirty="0" smtClean="0"/>
              <a:t>                                             Свежий </a:t>
            </a:r>
            <a:r>
              <a:rPr lang="ru-RU" sz="1600" dirty="0"/>
              <a:t>и прохладный, чистый и блестящий...</a:t>
            </a:r>
            <a:br>
              <a:rPr lang="ru-RU" sz="1600" dirty="0"/>
            </a:br>
            <a:r>
              <a:rPr lang="ru-RU" sz="1600" dirty="0" smtClean="0"/>
              <a:t>                                              И</a:t>
            </a:r>
            <a:r>
              <a:rPr lang="ru-RU" sz="1600" dirty="0"/>
              <a:t>, пугливо прячась в травке побережной,</a:t>
            </a:r>
            <a:br>
              <a:rPr lang="ru-RU" sz="1600" dirty="0"/>
            </a:br>
            <a:r>
              <a:rPr lang="ru-RU" sz="1600" dirty="0" smtClean="0"/>
              <a:t>                                            В </a:t>
            </a:r>
            <a:r>
              <a:rPr lang="ru-RU" sz="1600" dirty="0"/>
              <a:t>тот ручей глядится ландыш белоснежный,</a:t>
            </a:r>
            <a:br>
              <a:rPr lang="ru-RU" sz="1600" dirty="0"/>
            </a:br>
            <a:r>
              <a:rPr lang="ru-RU" sz="1600" dirty="0" smtClean="0"/>
              <a:t>                                            И </a:t>
            </a:r>
            <a:r>
              <a:rPr lang="ru-RU" sz="1600" dirty="0"/>
              <a:t>хранит из веток крепкая завеса</a:t>
            </a:r>
            <a:br>
              <a:rPr lang="ru-RU" sz="1600" dirty="0"/>
            </a:br>
            <a:r>
              <a:rPr lang="ru-RU" sz="1600" dirty="0" smtClean="0"/>
              <a:t>                                                Дремлющую </a:t>
            </a:r>
            <a:r>
              <a:rPr lang="ru-RU" sz="1600" dirty="0"/>
              <a:t>сказку — сказку в сердце леса...</a:t>
            </a:r>
            <a:br>
              <a:rPr lang="ru-RU" sz="1600" dirty="0"/>
            </a:br>
            <a:r>
              <a:rPr lang="ru-RU" sz="1600" dirty="0" smtClean="0"/>
              <a:t>                                                                                                     </a:t>
            </a:r>
            <a:r>
              <a:rPr lang="ru-RU" sz="1600" i="1" dirty="0" smtClean="0"/>
              <a:t>Автор</a:t>
            </a:r>
            <a:r>
              <a:rPr lang="ru-RU" sz="1600" i="1" dirty="0"/>
              <a:t>: Г. Галина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000240"/>
            <a:ext cx="5238787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ti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лето</Template>
  <TotalTime>709</TotalTime>
  <Words>250</Words>
  <Application>Microsoft Office PowerPoint</Application>
  <PresentationFormat>Экран (4:3)</PresentationFormat>
  <Paragraphs>75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Специальное оформление</vt:lpstr>
      <vt:lpstr>deti</vt:lpstr>
      <vt:lpstr>Тема Office</vt:lpstr>
      <vt:lpstr>лица</vt:lpstr>
      <vt:lpstr>    Предметно – пространственная среда в соответствии с ФГОС (младшая группа)</vt:lpstr>
      <vt:lpstr>Слайд 2</vt:lpstr>
      <vt:lpstr>Развивающая предметно-пространственная среда</vt:lpstr>
      <vt:lpstr> Развивающая предметно-пространственная среда обеспечивает</vt:lpstr>
      <vt:lpstr> Требования к развивающей предметно-пространственной среде</vt:lpstr>
      <vt:lpstr>Слайд 6</vt:lpstr>
      <vt:lpstr>Младшая группа «Колокольчики»</vt:lpstr>
      <vt:lpstr>  Замечательные книжки   Свежий ветер напевает, Дальних странствий голоса, Он страницы раздувает, Словно чудо-паруса!  Посреди любой страницы,  Оживают чудеса, Не слипаются ресницы, Разбегаются глаза!  Но читая дни и ночи И плывя по морю строчек, Курса верного держись! И тогда откроют книжки – Замечательные книжки – Замечательную жизнь! (Л. Крутько) </vt:lpstr>
      <vt:lpstr>     «Центр природы»                                                     Сказка леса                                                                                                                                                                                                              Из душистых веток сплетена завеса,                                                 Не пускают ветра сосны к сердцу леса...                                               Там в тиши прохладной есть ручей журчащий,                                              Свежий и прохладный, чистый и блестящий...                                               И, пугливо прячась в травке побережной,                                             В тот ручей глядится ландыш белоснежный,                                             И хранит из веток крепкая завеса                                                 Дремлющую сказку — сказку в сердце леса...                                                                                                      Автор: Г. Галина       </vt:lpstr>
      <vt:lpstr>     </vt:lpstr>
      <vt:lpstr>« Центр- учебная зона»</vt:lpstr>
      <vt:lpstr>«Центр музыки, театра, эстетического восприятия»</vt:lpstr>
      <vt:lpstr>«Центр конструирования и центр пдд»</vt:lpstr>
      <vt:lpstr>    «Центр двигательной                   активности и здоровья»                                                  </vt:lpstr>
      <vt:lpstr>«Центр игры»</vt:lpstr>
      <vt:lpstr>«Центр изодеятельности» (выставка работ) </vt:lpstr>
      <vt:lpstr> «Родительский уголок»</vt:lpstr>
      <vt:lpstr>Спасибо за внимание.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Вторая младшая группа  «Непоседы»</dc:title>
  <dc:creator>1</dc:creator>
  <cp:lastModifiedBy>Юлия</cp:lastModifiedBy>
  <cp:revision>51</cp:revision>
  <cp:lastPrinted>2014-10-25T18:25:03Z</cp:lastPrinted>
  <dcterms:created xsi:type="dcterms:W3CDTF">2013-09-15T16:40:16Z</dcterms:created>
  <dcterms:modified xsi:type="dcterms:W3CDTF">2016-01-31T08:41:21Z</dcterms:modified>
</cp:coreProperties>
</file>