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6" r:id="rId9"/>
    <p:sldId id="267" r:id="rId10"/>
    <p:sldId id="268" r:id="rId11"/>
    <p:sldId id="264" r:id="rId12"/>
    <p:sldId id="270" r:id="rId13"/>
    <p:sldId id="272" r:id="rId14"/>
    <p:sldId id="269" r:id="rId15"/>
    <p:sldId id="265" r:id="rId16"/>
    <p:sldId id="271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142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4EE1C-6F82-47FB-9886-2942BD134C4B}" type="datetimeFigureOut">
              <a:rPr lang="ru-RU" smtClean="0"/>
              <a:pPr/>
              <a:t>01.11.2011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6CA560-209F-4386-AF34-1D9595D630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C3663-20A5-4ACC-B6F3-AE12CC62CDF2}" type="datetimeFigureOut">
              <a:rPr lang="ru-RU" smtClean="0"/>
              <a:pPr/>
              <a:t>01.11.2011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CE679EE-871C-4AC3-92BE-932416427C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C3663-20A5-4ACC-B6F3-AE12CC62CDF2}" type="datetimeFigureOut">
              <a:rPr lang="ru-RU" smtClean="0"/>
              <a:pPr/>
              <a:t>01.11.2011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679EE-871C-4AC3-92BE-932416427C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C3663-20A5-4ACC-B6F3-AE12CC62CDF2}" type="datetimeFigureOut">
              <a:rPr lang="ru-RU" smtClean="0"/>
              <a:pPr/>
              <a:t>01.11.2011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679EE-871C-4AC3-92BE-932416427C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C3663-20A5-4ACC-B6F3-AE12CC62CDF2}" type="datetimeFigureOut">
              <a:rPr lang="ru-RU" smtClean="0"/>
              <a:pPr/>
              <a:t>01.11.2011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679EE-871C-4AC3-92BE-932416427C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C3663-20A5-4ACC-B6F3-AE12CC62CDF2}" type="datetimeFigureOut">
              <a:rPr lang="ru-RU" smtClean="0"/>
              <a:pPr/>
              <a:t>01.11.2011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CE679EE-871C-4AC3-92BE-932416427C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C3663-20A5-4ACC-B6F3-AE12CC62CDF2}" type="datetimeFigureOut">
              <a:rPr lang="ru-RU" smtClean="0"/>
              <a:pPr/>
              <a:t>01.11.2011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679EE-871C-4AC3-92BE-932416427C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C3663-20A5-4ACC-B6F3-AE12CC62CDF2}" type="datetimeFigureOut">
              <a:rPr lang="ru-RU" smtClean="0"/>
              <a:pPr/>
              <a:t>01.11.2011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679EE-871C-4AC3-92BE-932416427C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C3663-20A5-4ACC-B6F3-AE12CC62CDF2}" type="datetimeFigureOut">
              <a:rPr lang="ru-RU" smtClean="0"/>
              <a:pPr/>
              <a:t>01.11.2011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CE679EE-871C-4AC3-92BE-932416427C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C3663-20A5-4ACC-B6F3-AE12CC62CDF2}" type="datetimeFigureOut">
              <a:rPr lang="ru-RU" smtClean="0"/>
              <a:pPr/>
              <a:t>01.11.2011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679EE-871C-4AC3-92BE-932416427C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C3663-20A5-4ACC-B6F3-AE12CC62CDF2}" type="datetimeFigureOut">
              <a:rPr lang="ru-RU" smtClean="0"/>
              <a:pPr/>
              <a:t>01.11.2011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679EE-871C-4AC3-92BE-932416427C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C3663-20A5-4ACC-B6F3-AE12CC62CDF2}" type="datetimeFigureOut">
              <a:rPr lang="ru-RU" smtClean="0"/>
              <a:pPr/>
              <a:t>01.11.2011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679EE-871C-4AC3-92BE-932416427C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C3663-20A5-4ACC-B6F3-AE12CC62CDF2}" type="datetimeFigureOut">
              <a:rPr lang="ru-RU" smtClean="0"/>
              <a:pPr/>
              <a:t>01.11.2011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679EE-871C-4AC3-92BE-932416427C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83C3663-20A5-4ACC-B6F3-AE12CC62CDF2}" type="datetimeFigureOut">
              <a:rPr lang="ru-RU" smtClean="0"/>
              <a:pPr/>
              <a:t>01.11.2011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E679EE-871C-4AC3-92BE-932416427C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2" r:id="rId9"/>
    <p:sldLayoutId id="2147483669" r:id="rId10"/>
    <p:sldLayoutId id="2147483670" r:id="rId11"/>
    <p:sldLayoutId id="2147483671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</a:rPr>
              <a:t>Фалеристика</a:t>
            </a:r>
            <a:endParaRPr lang="ru-RU" sz="72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86182" y="428604"/>
            <a:ext cx="5053018" cy="107157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b="1" i="1" dirty="0" smtClean="0"/>
              <a:t>Презентация подготовлена </a:t>
            </a:r>
          </a:p>
          <a:p>
            <a:pPr algn="r"/>
            <a:r>
              <a:rPr lang="ru-RU" b="1" i="1" dirty="0" smtClean="0"/>
              <a:t>учителем истории</a:t>
            </a:r>
          </a:p>
          <a:p>
            <a:pPr algn="r"/>
            <a:r>
              <a:rPr lang="ru-RU" b="1" i="1" dirty="0" smtClean="0"/>
              <a:t> Свитневой Инной Александровной</a:t>
            </a:r>
            <a:endParaRPr lang="ru-RU" b="1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000421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652712"/>
            <a:ext cx="4191000" cy="2619375"/>
          </a:xfrm>
        </p:spPr>
      </p:pic>
      <p:pic>
        <p:nvPicPr>
          <p:cNvPr id="6" name="Содержимое 5" descr="orde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774164"/>
            <a:ext cx="4343400" cy="437647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Орденская лента</a:t>
            </a:r>
            <a:endParaRPr lang="ru-RU" dirty="0"/>
          </a:p>
        </p:txBody>
      </p:sp>
      <p:pic>
        <p:nvPicPr>
          <p:cNvPr id="10" name="Содержимое 9" descr="CACDQ7CP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214422"/>
            <a:ext cx="1957388" cy="5243513"/>
          </a:xfrm>
        </p:spPr>
      </p:pic>
      <p:pic>
        <p:nvPicPr>
          <p:cNvPr id="11" name="Содержимое 10" descr="Безымянный.bmp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8" y="1214422"/>
            <a:ext cx="3810000" cy="5334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CAQ9Z9H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00364" y="1285860"/>
            <a:ext cx="2849880" cy="463105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atalog_lent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428604"/>
            <a:ext cx="8128000" cy="61595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Орденская одежда</a:t>
            </a:r>
            <a:endParaRPr lang="ru-RU" dirty="0"/>
          </a:p>
        </p:txBody>
      </p:sp>
      <p:pic>
        <p:nvPicPr>
          <p:cNvPr id="6" name="Содержимое 5" descr="Order_of_the_Garter_robe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500174"/>
            <a:ext cx="3757613" cy="4729163"/>
          </a:xfrm>
        </p:spPr>
      </p:pic>
      <p:pic>
        <p:nvPicPr>
          <p:cNvPr id="7" name="Содержимое 6" descr="1244460395_untitled-8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429256" y="1214422"/>
            <a:ext cx="2743200" cy="5342382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Медаль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плоский металлический знак из золота, серебра или бронзы круглой, прямоугольной или другой формы различного размера с двусторонним изображением и надписью в память о каком –либо событии, деятеле или месте</a:t>
            </a:r>
            <a:endParaRPr lang="ru-RU" dirty="0"/>
          </a:p>
        </p:txBody>
      </p:sp>
      <p:pic>
        <p:nvPicPr>
          <p:cNvPr id="5" name="Содержимое 4" descr="JC00-121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24412" y="1676400"/>
            <a:ext cx="3990975" cy="4572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Medal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500174"/>
            <a:ext cx="4191000" cy="2112963"/>
          </a:xfrm>
        </p:spPr>
      </p:pic>
      <p:pic>
        <p:nvPicPr>
          <p:cNvPr id="6" name="Содержимое 5" descr="5124338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8" y="3500438"/>
            <a:ext cx="4343400" cy="2369127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Инна\Рабочий стол\ФАЛЕРИСТИКА\691a85d03698977aa83b2f09eed17bc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2571744"/>
            <a:ext cx="2571750" cy="3978275"/>
          </a:xfrm>
          <a:prstGeom prst="rect">
            <a:avLst/>
          </a:prstGeom>
          <a:noFill/>
        </p:spPr>
      </p:pic>
      <p:pic>
        <p:nvPicPr>
          <p:cNvPr id="2052" name="Picture 4" descr="http://faleristika.net/images/stories/falerist06/image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2571744"/>
            <a:ext cx="2933700" cy="2813685"/>
          </a:xfrm>
          <a:prstGeom prst="rect">
            <a:avLst/>
          </a:prstGeom>
          <a:noFill/>
        </p:spPr>
      </p:pic>
      <p:pic>
        <p:nvPicPr>
          <p:cNvPr id="2054" name="Picture 6" descr="http://mondvor.narod.ru/MOtvaga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214422"/>
            <a:ext cx="1866900" cy="3619500"/>
          </a:xfrm>
          <a:prstGeom prst="rect">
            <a:avLst/>
          </a:prstGeom>
          <a:noFill/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301752" y="214290"/>
            <a:ext cx="8686800" cy="92869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Орденская, почетная, Юбилейная медали</a:t>
            </a:r>
            <a:endParaRPr lang="ru-RU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Сувенирные медали</a:t>
            </a:r>
            <a:endParaRPr lang="ru-RU" dirty="0"/>
          </a:p>
        </p:txBody>
      </p:sp>
      <p:pic>
        <p:nvPicPr>
          <p:cNvPr id="9" name="Содержимое 8" descr="d2b8b9983e01aa9651f0d7be523aab8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008826"/>
            <a:ext cx="4191000" cy="3907147"/>
          </a:xfrm>
        </p:spPr>
      </p:pic>
      <p:pic>
        <p:nvPicPr>
          <p:cNvPr id="10" name="Содержимое 9" descr="3a0c23d4c7cbb50ad1588ef223cf0bc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795043"/>
            <a:ext cx="4343400" cy="4334713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81000" y="4000504"/>
            <a:ext cx="8458200" cy="1285884"/>
          </a:xfrm>
        </p:spPr>
        <p:txBody>
          <a:bodyPr/>
          <a:lstStyle/>
          <a:p>
            <a:r>
              <a:rPr lang="ru-RU" dirty="0" smtClean="0"/>
              <a:t>                                                              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285720" y="609600"/>
            <a:ext cx="3179793" cy="4800600"/>
          </a:xfrm>
        </p:spPr>
        <p:txBody>
          <a:bodyPr/>
          <a:lstStyle/>
          <a:p>
            <a:pPr algn="ctr"/>
            <a:r>
              <a:rPr lang="ru-RU" sz="2000" b="1" i="1" u="sng" dirty="0" smtClean="0"/>
              <a:t>Фалеристика</a:t>
            </a:r>
          </a:p>
          <a:p>
            <a:pPr algn="ctr"/>
            <a:r>
              <a:rPr lang="ru-RU" sz="2000" b="1" dirty="0" smtClean="0"/>
              <a:t>( лат.</a:t>
            </a:r>
            <a:r>
              <a:rPr lang="en-US" sz="2000" b="1" dirty="0" err="1" smtClean="0"/>
              <a:t>falerae</a:t>
            </a:r>
            <a:r>
              <a:rPr lang="ru-RU" sz="2000" b="1" dirty="0" smtClean="0"/>
              <a:t> – металлические украшения, служившие воинскими знаками отличия) –</a:t>
            </a:r>
          </a:p>
          <a:p>
            <a:r>
              <a:rPr lang="ru-RU" sz="1800" b="1" dirty="0" smtClean="0"/>
              <a:t>вспомогательная  историческая дисциплина , изучающая историю формирования и развития наград: - орденов , медалей, знаков отличия – и  их коллекционирование., традиционно включающаяся в нумизматику</a:t>
            </a:r>
            <a:endParaRPr lang="ru-RU" sz="1800" b="1" dirty="0"/>
          </a:p>
        </p:txBody>
      </p:sp>
      <p:pic>
        <p:nvPicPr>
          <p:cNvPr id="7" name="Содержимое 6" descr="0_28d1_3e9cdbf_X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007268"/>
            <a:ext cx="5340350" cy="40052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4329114" cy="496254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Термин «</a:t>
            </a:r>
            <a:r>
              <a:rPr lang="ru-RU" sz="2000" b="1" dirty="0" err="1" smtClean="0"/>
              <a:t>фалера</a:t>
            </a:r>
            <a:r>
              <a:rPr lang="ru-RU" sz="2000" b="1" dirty="0" smtClean="0"/>
              <a:t> «  появился в Древнем Риме в  </a:t>
            </a:r>
            <a:r>
              <a:rPr lang="en-US" sz="2000" b="1" dirty="0" smtClean="0"/>
              <a:t>IV</a:t>
            </a:r>
            <a:r>
              <a:rPr lang="ru-RU" sz="2000" b="1" dirty="0" smtClean="0"/>
              <a:t> в. до н.э. и обозначал «нагрудный знак отличия»: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000" b="1" dirty="0" smtClean="0"/>
              <a:t>круг или овал из бронзы или серебра диаметром 40-70 мм;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000" b="1" dirty="0" smtClean="0"/>
              <a:t>нередко отделывалась позолотой. Имела вставки из драгоценных или полудрагоценных камней, а также особо ценимого в те времена прозрачного бесцветного или цветного стекла;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000" b="1" dirty="0" smtClean="0"/>
              <a:t>вставки украшались изображениями богов, или героев мифов.</a:t>
            </a:r>
            <a:endParaRPr lang="ru-RU" sz="2000" b="1" dirty="0"/>
          </a:p>
        </p:txBody>
      </p:sp>
      <p:pic>
        <p:nvPicPr>
          <p:cNvPr id="5" name="Содержимое 4" descr="0-2003090315315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214942" y="1214422"/>
            <a:ext cx="3209925" cy="324802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500034" y="571480"/>
            <a:ext cx="8215370" cy="4800600"/>
          </a:xfrm>
        </p:spPr>
        <p:txBody>
          <a:bodyPr/>
          <a:lstStyle/>
          <a:p>
            <a:r>
              <a:rPr lang="ru-RU" sz="2400" i="1" dirty="0" smtClean="0"/>
              <a:t>Термин « фалеристика»  долгое время относился  к разделу нумизматики. Применительно к наградам его применил в 1937 г. чехословацкий исследователь </a:t>
            </a:r>
            <a:r>
              <a:rPr lang="ru-RU" sz="2400" i="1" dirty="0" err="1" smtClean="0"/>
              <a:t>Олдржих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Пильц</a:t>
            </a:r>
            <a:r>
              <a:rPr lang="ru-RU" sz="2400" i="1" dirty="0" smtClean="0"/>
              <a:t>.</a:t>
            </a:r>
          </a:p>
          <a:p>
            <a:endParaRPr lang="ru-RU" sz="2400" dirty="0" smtClean="0"/>
          </a:p>
          <a:p>
            <a:pPr algn="ctr"/>
            <a:r>
              <a:rPr lang="ru-RU" sz="2800" b="1" i="1" u="sng" dirty="0" smtClean="0"/>
              <a:t>Периодизация наград в российской фалеристике: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от начала создания наградной системы до 1917 г.;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награды РСФСР и СССР (1917-1990 гг.);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награды РФ ( с1991 г. -по наст. время).</a:t>
            </a:r>
          </a:p>
          <a:p>
            <a:endParaRPr lang="ru-RU" sz="2400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8115328" cy="4800600"/>
          </a:xfrm>
        </p:spPr>
        <p:txBody>
          <a:bodyPr/>
          <a:lstStyle/>
          <a:p>
            <a:pPr algn="ctr"/>
            <a:r>
              <a:rPr lang="ru-RU" sz="2400" dirty="0" smtClean="0"/>
              <a:t>Награда-</a:t>
            </a:r>
          </a:p>
          <a:p>
            <a:pPr marL="342900" indent="-342900">
              <a:buAutoNum type="arabicParenR"/>
            </a:pPr>
            <a:r>
              <a:rPr lang="ru-RU" sz="2400" dirty="0" smtClean="0"/>
              <a:t>исторический источник, символ государства, знак отличия;</a:t>
            </a:r>
          </a:p>
          <a:p>
            <a:pPr marL="342900" indent="-342900">
              <a:buAutoNum type="arabicParenR"/>
            </a:pPr>
            <a:r>
              <a:rPr lang="ru-RU" sz="2400" dirty="0" smtClean="0"/>
              <a:t>знак отличия, отмечающий заслуги отдельных людей и коллективов перед государством и обществом   достойная и заслуженная оценка благородных поступков;</a:t>
            </a:r>
          </a:p>
          <a:p>
            <a:pPr marL="342900" indent="-342900">
              <a:buAutoNum type="arabicParenR"/>
            </a:pPr>
            <a:r>
              <a:rPr lang="ru-RU" sz="2400" dirty="0" smtClean="0"/>
              <a:t>материальная форма поощрения, она служит свидетельством признания заслуг человека., группы лиц, организации и т.д.;</a:t>
            </a:r>
          </a:p>
          <a:p>
            <a:pPr marL="342900" indent="-342900">
              <a:buAutoNum type="arabicParenR"/>
            </a:pPr>
            <a:r>
              <a:rPr lang="ru-RU" sz="2400" dirty="0" smtClean="0"/>
              <a:t>в повседневной жизни награда указывает на образец для поведения для каждого члена общества</a:t>
            </a:r>
          </a:p>
          <a:p>
            <a:pPr marL="342900" indent="-342900">
              <a:buAutoNum type="arabicParenR"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9110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1" i="1" u="sng" dirty="0" smtClean="0"/>
              <a:t>Традиции награждения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варвары получали от вождя добытые в боях золотые украшения и награды;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в римской империи- </a:t>
            </a:r>
            <a:r>
              <a:rPr lang="ru-RU" dirty="0" err="1" smtClean="0"/>
              <a:t>фалеры</a:t>
            </a: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( украшалась сначала конская сбруя, потом доспехи воинов);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часто воины и гражданские лица  награждались  по указанию императора шейными кольцами, оружием, венками…;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X</a:t>
            </a:r>
            <a:r>
              <a:rPr lang="en-US" dirty="0" smtClean="0"/>
              <a:t>III</a:t>
            </a:r>
            <a:r>
              <a:rPr lang="ru-RU" dirty="0" smtClean="0"/>
              <a:t> в.- наградой становится пожалование рыцарского звания;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X</a:t>
            </a:r>
            <a:r>
              <a:rPr lang="en-US" dirty="0" smtClean="0"/>
              <a:t>IV</a:t>
            </a:r>
            <a:r>
              <a:rPr lang="ru-RU" dirty="0" smtClean="0"/>
              <a:t> в.- введение в Европе системы расширенного награждения, т.е. не только аристократии;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X</a:t>
            </a:r>
            <a:r>
              <a:rPr lang="en-US" dirty="0" smtClean="0"/>
              <a:t>VII</a:t>
            </a:r>
            <a:r>
              <a:rPr lang="ru-RU" dirty="0" smtClean="0"/>
              <a:t> в.- награждение особо отличившихся придворных и должностных лиц высокохудожественными медальонами;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Эпоха Просвещения-  оружие и почетные звания вместе и титулами</a:t>
            </a:r>
          </a:p>
          <a:p>
            <a:endParaRPr lang="ru-RU" dirty="0"/>
          </a:p>
        </p:txBody>
      </p:sp>
      <p:pic>
        <p:nvPicPr>
          <p:cNvPr id="5" name="Содержимое 4" descr="dospehi-gospitalyerov-1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786182" y="500042"/>
            <a:ext cx="2057400" cy="2773680"/>
          </a:xfrm>
        </p:spPr>
      </p:pic>
      <p:pic>
        <p:nvPicPr>
          <p:cNvPr id="1026" name="Picture 2" descr="C:\Documents and Settings\Инна\Рабочий стол\ФАЛЕРИСТИКА\2-200309031531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2500306"/>
            <a:ext cx="238125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i="1" dirty="0" smtClean="0"/>
              <a:t>ОРДЕН </a:t>
            </a:r>
            <a:r>
              <a:rPr lang="ru-RU" sz="1800" i="1" dirty="0" smtClean="0"/>
              <a:t>(нем. порядок, строй, организация</a:t>
            </a:r>
            <a:r>
              <a:rPr lang="ru-RU" sz="1800" dirty="0" smtClean="0"/>
              <a:t>)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знак отличия, почетная награда за военные и гражданские заслуги, вручавшийся дворянину или духовному лицу в ознаменование монаршьей милости, позднее - любому  гражданину страны в воздаяние исключительных  великих подвигов и важных заслуг перед государством</a:t>
            </a:r>
            <a:endParaRPr lang="ru-RU" dirty="0"/>
          </a:p>
        </p:txBody>
      </p:sp>
      <p:pic>
        <p:nvPicPr>
          <p:cNvPr id="5" name="Содержимое 4" descr="0000027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86380" y="2143116"/>
            <a:ext cx="3095625" cy="309562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o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357166"/>
            <a:ext cx="3810000" cy="4229100"/>
          </a:xfrm>
        </p:spPr>
      </p:pic>
      <p:pic>
        <p:nvPicPr>
          <p:cNvPr id="9" name="Содержимое 8" descr="0000027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72087" y="2414587"/>
            <a:ext cx="3095625" cy="309562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49482483_48924702_PDMDZZJUKTRN7HX331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142984"/>
            <a:ext cx="4191000" cy="3944067"/>
          </a:xfrm>
        </p:spPr>
      </p:pic>
      <p:pic>
        <p:nvPicPr>
          <p:cNvPr id="6" name="Содержимое 5" descr="img22011ji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48250" y="1600200"/>
            <a:ext cx="3543300" cy="47244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66</TotalTime>
  <Words>431</Words>
  <Application>Microsoft Office PowerPoint</Application>
  <PresentationFormat>Экран (4:3)</PresentationFormat>
  <Paragraphs>41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Фалеристика</vt:lpstr>
      <vt:lpstr>Слайд 2</vt:lpstr>
      <vt:lpstr>Слайд 3</vt:lpstr>
      <vt:lpstr>Слайд 4</vt:lpstr>
      <vt:lpstr>Слайд 5</vt:lpstr>
      <vt:lpstr>Слайд 6</vt:lpstr>
      <vt:lpstr>ОРДЕН (нем. порядок, строй, организация)</vt:lpstr>
      <vt:lpstr>Слайд 8</vt:lpstr>
      <vt:lpstr>Слайд 9</vt:lpstr>
      <vt:lpstr>Слайд 10</vt:lpstr>
      <vt:lpstr>Орденская лента</vt:lpstr>
      <vt:lpstr>Слайд 12</vt:lpstr>
      <vt:lpstr>Слайд 13</vt:lpstr>
      <vt:lpstr>Орденская одежда</vt:lpstr>
      <vt:lpstr>Медаль</vt:lpstr>
      <vt:lpstr>Слайд 16</vt:lpstr>
      <vt:lpstr>Орденская, почетная, Юбилейная медали</vt:lpstr>
      <vt:lpstr>Сувенирные медали</vt:lpstr>
      <vt:lpstr>Слайд 19</vt:lpstr>
    </vt:vector>
  </TitlesOfParts>
  <Company>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Фалеристика</dc:title>
  <dc:creator>Инна</dc:creator>
  <cp:lastModifiedBy>Инна</cp:lastModifiedBy>
  <cp:revision>8</cp:revision>
  <dcterms:created xsi:type="dcterms:W3CDTF">2011-03-03T18:12:40Z</dcterms:created>
  <dcterms:modified xsi:type="dcterms:W3CDTF">2011-11-01T19:02:52Z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