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65" r:id="rId19"/>
    <p:sldId id="266" r:id="rId20"/>
    <p:sldId id="267" r:id="rId21"/>
    <p:sldId id="268" r:id="rId22"/>
    <p:sldId id="274" r:id="rId23"/>
    <p:sldId id="270" r:id="rId24"/>
    <p:sldId id="272" r:id="rId25"/>
    <p:sldId id="273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jessica-Track_Priroda_full_635_195569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495800" cy="6453335"/>
          </a:xfrm>
        </p:spPr>
      </p:pic>
      <p:pic>
        <p:nvPicPr>
          <p:cNvPr id="6" name="Содержимое 5" descr="stranaznaniy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283968" y="908720"/>
            <a:ext cx="4680520" cy="5328592"/>
          </a:xfr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7143768" y="214290"/>
            <a:ext cx="1785950" cy="164307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5072074"/>
            <a:ext cx="1428760" cy="14144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8" name="Блок-схема: извлечение 7"/>
          <p:cNvSpPr/>
          <p:nvPr/>
        </p:nvSpPr>
        <p:spPr>
          <a:xfrm>
            <a:off x="285720" y="142852"/>
            <a:ext cx="1428760" cy="1214446"/>
          </a:xfrm>
          <a:prstGeom prst="flowChartExtra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лыбающееся лицо 8"/>
          <p:cNvSpPr/>
          <p:nvPr/>
        </p:nvSpPr>
        <p:spPr>
          <a:xfrm>
            <a:off x="7500958" y="5286388"/>
            <a:ext cx="1500198" cy="1428760"/>
          </a:xfrm>
          <a:prstGeom prst="smileyFac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22222E-6 L 0.75608 -0.6930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" y="-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6.2963E-6 L -0.75608 0.69305 " pathEditMode="relative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07407E-6 L -0.8033 -0.74537 " pathEditMode="relative" ptsTypes="AA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85185E-6 L 0.7875 0.7456 " pathEditMode="relative" ptsTypes="AA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214282" y="5000636"/>
            <a:ext cx="1785950" cy="164307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7358082" y="285728"/>
            <a:ext cx="1428760" cy="14144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8" name="Блок-схема: извлечение 7"/>
          <p:cNvSpPr/>
          <p:nvPr/>
        </p:nvSpPr>
        <p:spPr>
          <a:xfrm>
            <a:off x="7572396" y="5286388"/>
            <a:ext cx="1428760" cy="1214446"/>
          </a:xfrm>
          <a:prstGeom prst="flowChartExtra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лыбающееся лицо 8"/>
          <p:cNvSpPr/>
          <p:nvPr/>
        </p:nvSpPr>
        <p:spPr>
          <a:xfrm>
            <a:off x="214282" y="214290"/>
            <a:ext cx="1500198" cy="1428760"/>
          </a:xfrm>
          <a:prstGeom prst="smileyFac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11111E-6 L 0.77969 1.11111E-6 " pathEditMode="relative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1562 0.73518 " pathEditMode="relative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46945E-18 L -0.7875 -0.01042 " pathEditMode="relative" ptsTypes="A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81481E-6 L -0.0158 -0.71412 " pathEditMode="relative" ptsTypes="AA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0" y="0"/>
            <a:ext cx="9144000" cy="6858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1214414" y="3000372"/>
            <a:ext cx="571504" cy="57150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33333E-6 C -2.5E-6 0.09791 0.07466 0.1787 0.1658 0.1787 C 0.27292 0.1787 0.31181 0.08935 0.32813 0.03564 L 0.34497 -0.03565 C 0.36181 -0.08936 0.40295 -0.17824 0.52413 -0.17824 C 0.60191 -0.17824 0.69028 -0.09792 0.69028 3.33333E-6 C 0.69028 0.09791 0.60191 0.1787 0.52413 0.1787 C 0.40295 0.1787 0.36181 0.08935 0.34497 0.03564 L 0.32813 -0.03565 C 0.31181 -0.08936 0.27292 -0.17824 0.1658 -0.17824 C 0.07466 -0.17824 -2.5E-6 -0.09792 -2.5E-6 3.33333E-6 Z " pathEditMode="relative" rAng="0" ptsTypes="ffFffffFfff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0" y="0"/>
            <a:ext cx="9144000" cy="6858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1214414" y="3000372"/>
            <a:ext cx="571504" cy="57150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33333E-6 C -2.5E-6 0.09791 0.07466 0.1787 0.1658 0.1787 C 0.27292 0.1787 0.31181 0.08935 0.32813 0.03564 L 0.34497 -0.03565 C 0.36181 -0.08936 0.40295 -0.17824 0.52413 -0.17824 C 0.60191 -0.17824 0.69028 -0.09792 0.69028 3.33333E-6 C 0.69028 0.09791 0.60191 0.1787 0.52413 0.1787 C 0.40295 0.1787 0.36181 0.08935 0.34497 0.03564 L 0.32813 -0.03565 C 0.31181 -0.08936 0.27292 -0.17824 0.1658 -0.17824 C 0.07466 -0.17824 -2.5E-6 -0.09792 -2.5E-6 3.33333E-6 Z " pathEditMode="relative" rAng="0" ptsTypes="ffFffffFfff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0" y="0"/>
            <a:ext cx="9144000" cy="6858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1214414" y="3000372"/>
            <a:ext cx="571504" cy="57150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33333E-6 C -2.5E-6 0.09791 0.07466 0.1787 0.1658 0.1787 C 0.27292 0.1787 0.31181 0.08935 0.32813 0.03564 L 0.34497 -0.03565 C 0.36181 -0.08936 0.40295 -0.17824 0.52413 -0.17824 C 0.60191 -0.17824 0.69028 -0.09792 0.69028 3.33333E-6 C 0.69028 0.09791 0.60191 0.1787 0.52413 0.1787 C 0.40295 0.1787 0.36181 0.08935 0.34497 0.03564 L 0.32813 -0.03565 C 0.31181 -0.08936 0.27292 -0.17824 0.1658 -0.17824 C 0.07466 -0.17824 -2.5E-6 -0.09792 -2.5E-6 3.33333E-6 Z " pathEditMode="relative" rAng="0" ptsTypes="ffFffffFfff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7-конечная звезда 5"/>
          <p:cNvSpPr/>
          <p:nvPr/>
        </p:nvSpPr>
        <p:spPr>
          <a:xfrm>
            <a:off x="3286116" y="2214554"/>
            <a:ext cx="2357454" cy="214314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7-конечная звезда 5"/>
          <p:cNvSpPr/>
          <p:nvPr/>
        </p:nvSpPr>
        <p:spPr>
          <a:xfrm>
            <a:off x="3286116" y="2214554"/>
            <a:ext cx="2357454" cy="214314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7-конечная звезда 5"/>
          <p:cNvSpPr/>
          <p:nvPr/>
        </p:nvSpPr>
        <p:spPr>
          <a:xfrm>
            <a:off x="3286116" y="2214554"/>
            <a:ext cx="2357454" cy="214314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609600"/>
            <a:ext cx="3733800" cy="762000"/>
          </a:xfr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 fontScale="92500" lnSpcReduction="20000"/>
          </a:bodyPr>
          <a:lstStyle/>
          <a:p>
            <a:pPr algn="ctr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5400" i="1" dirty="0" smtClean="0">
                <a:solidFill>
                  <a:srgbClr val="FF0000"/>
                </a:solidFill>
                <a:latin typeface="Monotype Corsiva" pitchFamily="66" charset="0"/>
              </a:rPr>
              <a:t>Маша</a:t>
            </a:r>
            <a:endParaRPr lang="ru-RU" sz="5400" i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grpSp>
        <p:nvGrpSpPr>
          <p:cNvPr id="2" name="Текст 3"/>
          <p:cNvGrpSpPr>
            <a:grpSpLocks noGrp="1"/>
          </p:cNvGrpSpPr>
          <p:nvPr/>
        </p:nvGrpSpPr>
        <p:grpSpPr bwMode="auto">
          <a:xfrm>
            <a:off x="4949825" y="603250"/>
            <a:ext cx="3743325" cy="774700"/>
            <a:chOff x="3118" y="380"/>
            <a:chExt cx="2358" cy="488"/>
          </a:xfrm>
        </p:grpSpPr>
        <p:pic>
          <p:nvPicPr>
            <p:cNvPr id="7177" name="Текст 3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118" y="380"/>
              <a:ext cx="2358" cy="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178" name="Text Box 6"/>
            <p:cNvSpPr txBox="1">
              <a:spLocks noChangeArrowheads="1"/>
            </p:cNvSpPr>
            <p:nvPr/>
          </p:nvSpPr>
          <p:spPr bwMode="auto">
            <a:xfrm>
              <a:off x="3120" y="384"/>
              <a:ext cx="2352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ctr">
                <a:spcBef>
                  <a:spcPts val="575"/>
                </a:spcBef>
                <a:buClr>
                  <a:schemeClr val="accent1"/>
                </a:buClr>
                <a:buSzPct val="85000"/>
                <a:buFont typeface="Wingdings 2" pitchFamily="18" charset="2"/>
                <a:buNone/>
              </a:pPr>
              <a:r>
                <a:rPr lang="ru-RU" sz="5400" b="1" i="1">
                  <a:solidFill>
                    <a:srgbClr val="0070C0"/>
                  </a:solidFill>
                  <a:latin typeface="Monotype Corsiva" pitchFamily="66" charset="0"/>
                </a:rPr>
                <a:t>Миша</a:t>
              </a:r>
            </a:p>
          </p:txBody>
        </p:sp>
      </p:grpSp>
      <p:sp>
        <p:nvSpPr>
          <p:cNvPr id="7174" name="Содержимое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919288"/>
            <a:ext cx="2667000" cy="45386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3"/>
          <p:cNvPicPr>
            <a:picLocks noGrp="1" noChangeAspect="1" noChangeArrowheads="1"/>
          </p:cNvPicPr>
          <p:nvPr>
            <p:ph sz="half" idx="4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410200" y="1981200"/>
            <a:ext cx="2927350" cy="4419600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  <a:gridCol w="1371600"/>
                <a:gridCol w="1371600"/>
                <a:gridCol w="1371600"/>
                <a:gridCol w="1371600"/>
                <a:gridCol w="1371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7200" dirty="0" smtClean="0"/>
                        <a:t>5</a:t>
                      </a:r>
                      <a:endParaRPr lang="ru-RU" sz="7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200" dirty="0" smtClean="0"/>
                        <a:t>9</a:t>
                      </a:r>
                      <a:endParaRPr lang="ru-RU" sz="7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200" dirty="0" smtClean="0"/>
                        <a:t>4</a:t>
                      </a:r>
                      <a:endParaRPr lang="ru-RU" sz="7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200" dirty="0" smtClean="0"/>
                        <a:t>6</a:t>
                      </a:r>
                      <a:endParaRPr lang="ru-RU" sz="7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200" dirty="0" smtClean="0"/>
                        <a:t>3</a:t>
                      </a:r>
                      <a:endParaRPr lang="ru-RU" sz="7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200" dirty="0" smtClean="0"/>
                        <a:t>7</a:t>
                      </a:r>
                      <a:endParaRPr lang="ru-RU" sz="7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7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7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7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7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7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7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62990-izlozhenie-slovo-mama-osoboe-slov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79712" y="692696"/>
            <a:ext cx="5112567" cy="5832648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  <a:gridCol w="1371600"/>
                <a:gridCol w="1371600"/>
                <a:gridCol w="1371600"/>
                <a:gridCol w="1371600"/>
                <a:gridCol w="1371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7200" dirty="0" smtClean="0"/>
                        <a:t>5</a:t>
                      </a:r>
                      <a:endParaRPr lang="ru-RU" sz="7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200" dirty="0" smtClean="0"/>
                        <a:t>9</a:t>
                      </a:r>
                      <a:endParaRPr lang="ru-RU" sz="7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200" dirty="0" smtClean="0"/>
                        <a:t>4</a:t>
                      </a:r>
                      <a:endParaRPr lang="ru-RU" sz="7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200" dirty="0" smtClean="0"/>
                        <a:t>6</a:t>
                      </a:r>
                      <a:endParaRPr lang="ru-RU" sz="7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200" dirty="0" smtClean="0"/>
                        <a:t>3</a:t>
                      </a:r>
                      <a:endParaRPr lang="ru-RU" sz="7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200" dirty="0" smtClean="0"/>
                        <a:t>7</a:t>
                      </a:r>
                      <a:endParaRPr lang="ru-RU" sz="7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7200" b="1" dirty="0" smtClean="0"/>
                        <a:t>20</a:t>
                      </a:r>
                      <a:endParaRPr lang="ru-RU" sz="7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200" b="1" dirty="0" smtClean="0"/>
                        <a:t>36</a:t>
                      </a:r>
                      <a:endParaRPr lang="ru-RU" sz="7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200" b="1" dirty="0" smtClean="0"/>
                        <a:t>16</a:t>
                      </a:r>
                      <a:endParaRPr lang="ru-RU" sz="7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200" b="1" dirty="0" smtClean="0"/>
                        <a:t>24</a:t>
                      </a:r>
                      <a:endParaRPr lang="ru-RU" sz="7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200" b="1" dirty="0" smtClean="0"/>
                        <a:t>12</a:t>
                      </a:r>
                      <a:endParaRPr lang="ru-RU" sz="7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200" b="1" dirty="0" smtClean="0"/>
                        <a:t>28</a:t>
                      </a:r>
                      <a:endParaRPr lang="ru-RU" sz="72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solidFill>
                  <a:srgbClr val="09080C"/>
                </a:solidFill>
              </a:rPr>
              <a:t>Реши задачу</a:t>
            </a:r>
            <a:r>
              <a:rPr lang="en-US">
                <a:solidFill>
                  <a:srgbClr val="09080C"/>
                </a:solidFill>
              </a:rPr>
              <a:t>:</a:t>
            </a:r>
            <a:endParaRPr lang="ru-RU">
              <a:solidFill>
                <a:srgbClr val="09080C"/>
              </a:solidFill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>
                <a:solidFill>
                  <a:srgbClr val="09080C"/>
                </a:solidFill>
              </a:rPr>
              <a:t>В субботу на лыжах во дворе каталось 9 ребят</a:t>
            </a:r>
            <a:r>
              <a:rPr lang="en-US" b="1">
                <a:solidFill>
                  <a:srgbClr val="09080C"/>
                </a:solidFill>
              </a:rPr>
              <a:t>,</a:t>
            </a:r>
            <a:r>
              <a:rPr lang="ru-RU" b="1">
                <a:solidFill>
                  <a:srgbClr val="09080C"/>
                </a:solidFill>
              </a:rPr>
              <a:t> а в воскресенье их количество увеличилось в 3 раза. Сколько ребят каталось на лыжах в воскресенье</a:t>
            </a:r>
            <a:r>
              <a:rPr lang="en-US" b="1">
                <a:solidFill>
                  <a:srgbClr val="09080C"/>
                </a:solidFill>
              </a:rPr>
              <a:t>?</a:t>
            </a:r>
          </a:p>
          <a:p>
            <a:endParaRPr lang="en-US" b="1">
              <a:solidFill>
                <a:srgbClr val="09080C"/>
              </a:solidFill>
            </a:endParaRPr>
          </a:p>
          <a:p>
            <a:r>
              <a:rPr lang="en-US" b="1">
                <a:solidFill>
                  <a:srgbClr val="09080C"/>
                </a:solidFill>
              </a:rPr>
              <a:t>                            9 </a:t>
            </a:r>
            <a:r>
              <a:rPr lang="en-US" b="1">
                <a:solidFill>
                  <a:srgbClr val="09080C"/>
                </a:solidFill>
                <a:cs typeface="Arial" charset="0"/>
              </a:rPr>
              <a:t>• 3 = 27 (</a:t>
            </a:r>
            <a:r>
              <a:rPr lang="ru-RU" b="1">
                <a:solidFill>
                  <a:srgbClr val="09080C"/>
                </a:solidFill>
                <a:cs typeface="Arial" charset="0"/>
              </a:rPr>
              <a:t>р.)</a:t>
            </a:r>
            <a:endParaRPr lang="en-US" b="1">
              <a:solidFill>
                <a:srgbClr val="09080C"/>
              </a:solidFill>
              <a:cs typeface="Arial" charset="0"/>
            </a:endParaRPr>
          </a:p>
        </p:txBody>
      </p:sp>
      <p:pic>
        <p:nvPicPr>
          <p:cNvPr id="14340" name="Picture 4" descr="1263565295_2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4098925"/>
            <a:ext cx="3275856" cy="2759075"/>
          </a:xfrm>
          <a:prstGeom prst="rect">
            <a:avLst/>
          </a:prstGeom>
          <a:noFill/>
        </p:spPr>
      </p:pic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3491881" y="4149080"/>
            <a:ext cx="3816970" cy="108014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785794"/>
            <a:ext cx="6858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Annabelle" pitchFamily="66" charset="0"/>
              </a:rPr>
              <a:t>                   </a:t>
            </a:r>
            <a:r>
              <a:rPr lang="ru-RU" sz="4000" b="1" dirty="0" smtClean="0">
                <a:latin typeface="Annabelle" pitchFamily="66" charset="0"/>
              </a:rPr>
              <a:t>Решаем  задачу:</a:t>
            </a:r>
            <a:endParaRPr lang="ru-RU" sz="4000" b="1" dirty="0">
              <a:latin typeface="Annabelle" pitchFamily="66" charset="0"/>
            </a:endParaRP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357158" y="1614794"/>
            <a:ext cx="8429684" cy="298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 первой четверти 2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« </a:t>
            </a:r>
            <a:r>
              <a:rPr lang="ru-RU" sz="3600" b="1" i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Б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» класс изготовил 5 кормушек, а в</a:t>
            </a:r>
            <a:r>
              <a:rPr kumimoji="0" lang="ru-RU" sz="3600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третьей четверти их количество увеличилось в </a:t>
            </a: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 раза.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-Поставьте вопрос</a:t>
            </a:r>
            <a:r>
              <a:rPr kumimoji="0" lang="ru-RU" sz="36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и реши задачу.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  <p:pic>
        <p:nvPicPr>
          <p:cNvPr id="4" name="Рисунок 3" descr="1.jpeg"/>
          <p:cNvPicPr>
            <a:picLocks noChangeAspect="1"/>
          </p:cNvPicPr>
          <p:nvPr/>
        </p:nvPicPr>
        <p:blipFill>
          <a:blip r:embed="rId2" cstate="print">
            <a:lum bright="-10000" contrast="-10000"/>
          </a:blip>
          <a:stretch>
            <a:fillRect/>
          </a:stretch>
        </p:blipFill>
        <p:spPr>
          <a:xfrm>
            <a:off x="5429256" y="4581128"/>
            <a:ext cx="3000396" cy="2276872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8892480" cy="6669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jessica-Track_Priroda_full_635_195569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495800" cy="6453335"/>
          </a:xfrm>
        </p:spPr>
      </p:pic>
      <p:pic>
        <p:nvPicPr>
          <p:cNvPr id="6" name="Содержимое 5" descr="stranaznaniy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283968" y="908720"/>
            <a:ext cx="4680520" cy="5328592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85728"/>
            <a:ext cx="8286808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>Исследовать – подвергнуть научному изучению.</a:t>
            </a:r>
          </a:p>
          <a:p>
            <a:pPr algn="ctr"/>
            <a:endParaRPr lang="ru-RU" sz="4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>Исследователь – человек, занимающийся научными исследованиями, научным трудом.</a:t>
            </a:r>
            <a:endParaRPr lang="ru-RU" sz="40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>
                <a:solidFill>
                  <a:srgbClr val="09080C"/>
                </a:solidFill>
              </a:rPr>
              <a:t>Что общего в этих числах</a:t>
            </a:r>
            <a:r>
              <a:rPr lang="en-US" sz="4000">
                <a:solidFill>
                  <a:srgbClr val="09080C"/>
                </a:solidFill>
              </a:rPr>
              <a:t>?</a:t>
            </a:r>
            <a:r>
              <a:rPr lang="ru-RU" sz="4000">
                <a:solidFill>
                  <a:srgbClr val="09080C"/>
                </a:solidFill>
              </a:rPr>
              <a:t/>
            </a:r>
            <a:br>
              <a:rPr lang="ru-RU" sz="4000">
                <a:solidFill>
                  <a:srgbClr val="09080C"/>
                </a:solidFill>
              </a:rPr>
            </a:br>
            <a:r>
              <a:rPr lang="ru-RU" sz="4000">
                <a:solidFill>
                  <a:srgbClr val="09080C"/>
                </a:solidFill>
              </a:rPr>
              <a:t>Какое число «лишнее»</a:t>
            </a:r>
            <a:r>
              <a:rPr lang="en-US" sz="4000">
                <a:solidFill>
                  <a:srgbClr val="09080C"/>
                </a:solidFill>
              </a:rPr>
              <a:t>?</a:t>
            </a:r>
            <a:endParaRPr lang="ru-RU" sz="4000">
              <a:solidFill>
                <a:srgbClr val="09080C"/>
              </a:solidFill>
            </a:endParaRP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971550" y="2133600"/>
            <a:ext cx="1008063" cy="10080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6000"/>
              <a:t>24</a:t>
            </a:r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2268538" y="2133600"/>
            <a:ext cx="1008062" cy="10080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6000"/>
              <a:t>27</a:t>
            </a:r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3635375" y="2133600"/>
            <a:ext cx="1008063" cy="10080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6000"/>
              <a:t>23</a:t>
            </a:r>
          </a:p>
        </p:txBody>
      </p:sp>
      <p:sp>
        <p:nvSpPr>
          <p:cNvPr id="8201" name="Rectangle 9"/>
          <p:cNvSpPr>
            <a:spLocks noChangeArrowheads="1"/>
          </p:cNvSpPr>
          <p:nvPr/>
        </p:nvSpPr>
        <p:spPr bwMode="auto">
          <a:xfrm>
            <a:off x="5003800" y="2133600"/>
            <a:ext cx="1008063" cy="10080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6000"/>
              <a:t>21</a:t>
            </a:r>
          </a:p>
        </p:txBody>
      </p:sp>
      <p:sp>
        <p:nvSpPr>
          <p:cNvPr id="8202" name="Rectangle 10"/>
          <p:cNvSpPr>
            <a:spLocks noChangeArrowheads="1"/>
          </p:cNvSpPr>
          <p:nvPr/>
        </p:nvSpPr>
        <p:spPr bwMode="auto">
          <a:xfrm>
            <a:off x="6443663" y="2133600"/>
            <a:ext cx="1008062" cy="10080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6000"/>
              <a:t>28</a:t>
            </a:r>
          </a:p>
        </p:txBody>
      </p:sp>
      <p:sp>
        <p:nvSpPr>
          <p:cNvPr id="8203" name="Rectangle 11"/>
          <p:cNvSpPr>
            <a:spLocks noChangeArrowheads="1"/>
          </p:cNvSpPr>
          <p:nvPr/>
        </p:nvSpPr>
        <p:spPr bwMode="auto">
          <a:xfrm>
            <a:off x="7740650" y="2133600"/>
            <a:ext cx="1008063" cy="10080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6000"/>
              <a:t>25</a:t>
            </a:r>
          </a:p>
        </p:txBody>
      </p:sp>
      <p:pic>
        <p:nvPicPr>
          <p:cNvPr id="8204" name="Picture 12" descr="confused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8238" y="4419600"/>
            <a:ext cx="2925762" cy="243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295  E" pathEditMode="relative" ptsTypes="">
                                      <p:cBhvr>
                                        <p:cTn id="12" dur="2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 animBg="1"/>
      <p:bldP spid="820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solidFill>
                  <a:srgbClr val="09080C"/>
                </a:solidFill>
              </a:rPr>
              <a:t>Внимание!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539750" y="2349500"/>
            <a:ext cx="1152525" cy="10080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6000"/>
              <a:t>24</a:t>
            </a: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2124075" y="2349500"/>
            <a:ext cx="1152525" cy="10080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6000"/>
              <a:t>28</a:t>
            </a:r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3635375" y="2349500"/>
            <a:ext cx="1152525" cy="10080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6000"/>
              <a:t>21</a:t>
            </a:r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5435600" y="2349500"/>
            <a:ext cx="1152525" cy="10080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6000"/>
              <a:t>27</a:t>
            </a:r>
          </a:p>
        </p:txBody>
      </p:sp>
      <p:sp>
        <p:nvSpPr>
          <p:cNvPr id="10249" name="Rectangle 9"/>
          <p:cNvSpPr>
            <a:spLocks noChangeArrowheads="1"/>
          </p:cNvSpPr>
          <p:nvPr/>
        </p:nvSpPr>
        <p:spPr bwMode="auto">
          <a:xfrm>
            <a:off x="7164388" y="2349500"/>
            <a:ext cx="1152525" cy="10080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6000"/>
              <a:t>25</a:t>
            </a:r>
          </a:p>
        </p:txBody>
      </p:sp>
      <p:sp>
        <p:nvSpPr>
          <p:cNvPr id="10250" name="Rectangle 10"/>
          <p:cNvSpPr>
            <a:spLocks noChangeArrowheads="1"/>
          </p:cNvSpPr>
          <p:nvPr/>
        </p:nvSpPr>
        <p:spPr bwMode="auto">
          <a:xfrm>
            <a:off x="3779838" y="4292600"/>
            <a:ext cx="1152525" cy="10080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6000"/>
              <a:t>12</a:t>
            </a:r>
          </a:p>
        </p:txBody>
      </p:sp>
      <p:sp>
        <p:nvSpPr>
          <p:cNvPr id="10251" name="Rectangle 11"/>
          <p:cNvSpPr>
            <a:spLocks noChangeArrowheads="1"/>
          </p:cNvSpPr>
          <p:nvPr/>
        </p:nvSpPr>
        <p:spPr bwMode="auto">
          <a:xfrm>
            <a:off x="2124075" y="4292600"/>
            <a:ext cx="1152525" cy="10080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6000"/>
          </a:p>
        </p:txBody>
      </p:sp>
      <p:sp>
        <p:nvSpPr>
          <p:cNvPr id="10252" name="Rectangle 12"/>
          <p:cNvSpPr>
            <a:spLocks noChangeArrowheads="1"/>
          </p:cNvSpPr>
          <p:nvPr/>
        </p:nvSpPr>
        <p:spPr bwMode="auto">
          <a:xfrm>
            <a:off x="539750" y="4292600"/>
            <a:ext cx="1152525" cy="10080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6000"/>
              <a:t>42</a:t>
            </a:r>
          </a:p>
        </p:txBody>
      </p:sp>
      <p:sp>
        <p:nvSpPr>
          <p:cNvPr id="10253" name="Rectangle 13"/>
          <p:cNvSpPr>
            <a:spLocks noChangeArrowheads="1"/>
          </p:cNvSpPr>
          <p:nvPr/>
        </p:nvSpPr>
        <p:spPr bwMode="auto">
          <a:xfrm>
            <a:off x="7164388" y="4221163"/>
            <a:ext cx="1152525" cy="10080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54" name="Rectangle 14"/>
          <p:cNvSpPr>
            <a:spLocks noChangeArrowheads="1"/>
          </p:cNvSpPr>
          <p:nvPr/>
        </p:nvSpPr>
        <p:spPr bwMode="auto">
          <a:xfrm>
            <a:off x="5435600" y="4221163"/>
            <a:ext cx="1152525" cy="10080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6000"/>
              <a:t>72</a:t>
            </a:r>
          </a:p>
        </p:txBody>
      </p:sp>
      <p:sp>
        <p:nvSpPr>
          <p:cNvPr id="10255" name="Rectangle 15"/>
          <p:cNvSpPr>
            <a:spLocks noChangeArrowheads="1"/>
          </p:cNvSpPr>
          <p:nvPr/>
        </p:nvSpPr>
        <p:spPr bwMode="auto">
          <a:xfrm>
            <a:off x="468313" y="4221163"/>
            <a:ext cx="1223962" cy="1123950"/>
          </a:xfrm>
          <a:prstGeom prst="rect">
            <a:avLst/>
          </a:prstGeom>
          <a:solidFill>
            <a:srgbClr val="FF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56" name="Rectangle 16"/>
          <p:cNvSpPr>
            <a:spLocks noChangeArrowheads="1"/>
          </p:cNvSpPr>
          <p:nvPr/>
        </p:nvSpPr>
        <p:spPr bwMode="auto">
          <a:xfrm>
            <a:off x="7164388" y="4221163"/>
            <a:ext cx="1152525" cy="1008062"/>
          </a:xfrm>
          <a:prstGeom prst="rect">
            <a:avLst/>
          </a:prstGeom>
          <a:solidFill>
            <a:srgbClr val="FF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57" name="Rectangle 17"/>
          <p:cNvSpPr>
            <a:spLocks noChangeArrowheads="1"/>
          </p:cNvSpPr>
          <p:nvPr/>
        </p:nvSpPr>
        <p:spPr bwMode="auto">
          <a:xfrm>
            <a:off x="5435600" y="4221163"/>
            <a:ext cx="1152525" cy="1008062"/>
          </a:xfrm>
          <a:prstGeom prst="rect">
            <a:avLst/>
          </a:prstGeom>
          <a:solidFill>
            <a:srgbClr val="FF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58" name="Rectangle 18"/>
          <p:cNvSpPr>
            <a:spLocks noChangeArrowheads="1"/>
          </p:cNvSpPr>
          <p:nvPr/>
        </p:nvSpPr>
        <p:spPr bwMode="auto">
          <a:xfrm>
            <a:off x="3779838" y="4292600"/>
            <a:ext cx="1152525" cy="1008063"/>
          </a:xfrm>
          <a:prstGeom prst="rect">
            <a:avLst/>
          </a:prstGeom>
          <a:solidFill>
            <a:srgbClr val="FF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59" name="Rectangle 19"/>
          <p:cNvSpPr>
            <a:spLocks noChangeArrowheads="1"/>
          </p:cNvSpPr>
          <p:nvPr/>
        </p:nvSpPr>
        <p:spPr bwMode="auto">
          <a:xfrm>
            <a:off x="2124075" y="4292600"/>
            <a:ext cx="1152525" cy="1008063"/>
          </a:xfrm>
          <a:prstGeom prst="rect">
            <a:avLst/>
          </a:prstGeom>
          <a:solidFill>
            <a:srgbClr val="FF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60" name="Line 20"/>
          <p:cNvSpPr>
            <a:spLocks noChangeShapeType="1"/>
          </p:cNvSpPr>
          <p:nvPr/>
        </p:nvSpPr>
        <p:spPr bwMode="auto">
          <a:xfrm>
            <a:off x="1187450" y="3429000"/>
            <a:ext cx="0" cy="576263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261" name="Line 21"/>
          <p:cNvSpPr>
            <a:spLocks noChangeShapeType="1"/>
          </p:cNvSpPr>
          <p:nvPr/>
        </p:nvSpPr>
        <p:spPr bwMode="auto">
          <a:xfrm>
            <a:off x="2700338" y="3500438"/>
            <a:ext cx="0" cy="43338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262" name="Line 22"/>
          <p:cNvSpPr>
            <a:spLocks noChangeShapeType="1"/>
          </p:cNvSpPr>
          <p:nvPr/>
        </p:nvSpPr>
        <p:spPr bwMode="auto">
          <a:xfrm>
            <a:off x="4356100" y="3500438"/>
            <a:ext cx="0" cy="43338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263" name="Line 23"/>
          <p:cNvSpPr>
            <a:spLocks noChangeShapeType="1"/>
          </p:cNvSpPr>
          <p:nvPr/>
        </p:nvSpPr>
        <p:spPr bwMode="auto">
          <a:xfrm>
            <a:off x="6084888" y="3573463"/>
            <a:ext cx="0" cy="360362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264" name="Line 24"/>
          <p:cNvSpPr>
            <a:spLocks noChangeShapeType="1"/>
          </p:cNvSpPr>
          <p:nvPr/>
        </p:nvSpPr>
        <p:spPr bwMode="auto">
          <a:xfrm>
            <a:off x="7812088" y="3573463"/>
            <a:ext cx="0" cy="360362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10265" name="Picture 25" descr="1288079926_120912364_1----D--1288079926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88913"/>
            <a:ext cx="2627312" cy="1943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02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102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5" grpId="0" animBg="1"/>
      <p:bldP spid="10256" grpId="0" animBg="1"/>
      <p:bldP spid="10257" grpId="0" animBg="1"/>
      <p:bldP spid="10258" grpId="0" animBg="1"/>
      <p:bldP spid="1025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solidFill>
                  <a:srgbClr val="09080C"/>
                </a:solidFill>
              </a:rPr>
              <a:t>Проверь</a:t>
            </a:r>
            <a:r>
              <a:rPr lang="ru-RU"/>
              <a:t> </a:t>
            </a:r>
            <a:r>
              <a:rPr lang="ru-RU">
                <a:solidFill>
                  <a:srgbClr val="09080C"/>
                </a:solidFill>
              </a:rPr>
              <a:t>себя!</a:t>
            </a: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900113" y="2565400"/>
            <a:ext cx="1223962" cy="10080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6000"/>
              <a:t>48</a:t>
            </a: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2916238" y="2565400"/>
            <a:ext cx="1223962" cy="10080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6000"/>
              <a:t>17</a:t>
            </a:r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5148263" y="2565400"/>
            <a:ext cx="1223962" cy="10080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6000"/>
              <a:t>53</a:t>
            </a:r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7235825" y="2565400"/>
            <a:ext cx="1223963" cy="10080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6000"/>
              <a:t>51</a:t>
            </a:r>
          </a:p>
        </p:txBody>
      </p:sp>
      <p:pic>
        <p:nvPicPr>
          <p:cNvPr id="12296" name="Picture 8" descr="arg-5-50-trans[1]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4005263"/>
            <a:ext cx="2303462" cy="2651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06490"/>
          </a:xfrm>
        </p:spPr>
        <p:txBody>
          <a:bodyPr>
            <a:normAutofit/>
          </a:bodyPr>
          <a:lstStyle/>
          <a:p>
            <a:r>
              <a:rPr lang="ru-RU" sz="8000" b="1" dirty="0" smtClean="0"/>
              <a:t>Увеличение числа в несколько раз</a:t>
            </a:r>
            <a:endParaRPr lang="ru-RU" sz="8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9080C"/>
                </a:solidFill>
              </a:rPr>
              <a:t>Будь внимателен!</a:t>
            </a:r>
          </a:p>
        </p:txBody>
      </p:sp>
      <p:sp>
        <p:nvSpPr>
          <p:cNvPr id="22540" name="Rectangle 1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ru-RU"/>
          </a:p>
          <a:p>
            <a:pPr>
              <a:lnSpc>
                <a:spcPct val="90000"/>
              </a:lnSpc>
            </a:pPr>
            <a:endParaRPr lang="ru-RU"/>
          </a:p>
          <a:p>
            <a:pPr>
              <a:lnSpc>
                <a:spcPct val="90000"/>
              </a:lnSpc>
            </a:pPr>
            <a:endParaRPr lang="ru-RU"/>
          </a:p>
          <a:p>
            <a:pPr>
              <a:lnSpc>
                <a:spcPct val="90000"/>
              </a:lnSpc>
            </a:pPr>
            <a:endParaRPr lang="ru-RU"/>
          </a:p>
          <a:p>
            <a:pPr>
              <a:lnSpc>
                <a:spcPct val="90000"/>
              </a:lnSpc>
            </a:pPr>
            <a:endParaRPr lang="ru-RU"/>
          </a:p>
          <a:p>
            <a:pPr>
              <a:lnSpc>
                <a:spcPct val="90000"/>
              </a:lnSpc>
            </a:pPr>
            <a:endParaRPr lang="ru-RU"/>
          </a:p>
          <a:p>
            <a:pPr>
              <a:lnSpc>
                <a:spcPct val="90000"/>
              </a:lnSpc>
            </a:pPr>
            <a:endParaRPr lang="ru-RU"/>
          </a:p>
          <a:p>
            <a:pPr>
              <a:lnSpc>
                <a:spcPct val="90000"/>
              </a:lnSpc>
              <a:buFontTx/>
              <a:buNone/>
            </a:pPr>
            <a:r>
              <a:rPr lang="ru-RU"/>
              <a:t>     </a:t>
            </a:r>
            <a:r>
              <a:rPr lang="ru-RU" b="1">
                <a:solidFill>
                  <a:srgbClr val="09080C"/>
                </a:solidFill>
              </a:rPr>
              <a:t>Число кругов увеличилось </a:t>
            </a:r>
            <a:r>
              <a:rPr lang="ru-RU" b="1">
                <a:solidFill>
                  <a:srgbClr val="FF0000"/>
                </a:solidFill>
              </a:rPr>
              <a:t>в</a:t>
            </a:r>
            <a:r>
              <a:rPr lang="ru-RU" b="1">
                <a:solidFill>
                  <a:srgbClr val="09080C"/>
                </a:solidFill>
              </a:rPr>
              <a:t> 3 раза.</a:t>
            </a:r>
          </a:p>
        </p:txBody>
      </p:sp>
      <p:sp>
        <p:nvSpPr>
          <p:cNvPr id="22532" name="Oval 4"/>
          <p:cNvSpPr>
            <a:spLocks noChangeArrowheads="1"/>
          </p:cNvSpPr>
          <p:nvPr/>
        </p:nvSpPr>
        <p:spPr bwMode="auto">
          <a:xfrm>
            <a:off x="755650" y="1628775"/>
            <a:ext cx="863600" cy="863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2533" name="Oval 5"/>
          <p:cNvSpPr>
            <a:spLocks noChangeArrowheads="1"/>
          </p:cNvSpPr>
          <p:nvPr/>
        </p:nvSpPr>
        <p:spPr bwMode="auto">
          <a:xfrm>
            <a:off x="2124075" y="1628775"/>
            <a:ext cx="863600" cy="863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2534" name="Oval 6"/>
          <p:cNvSpPr>
            <a:spLocks noChangeArrowheads="1"/>
          </p:cNvSpPr>
          <p:nvPr/>
        </p:nvSpPr>
        <p:spPr bwMode="auto">
          <a:xfrm>
            <a:off x="6588125" y="4076700"/>
            <a:ext cx="863600" cy="863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2535" name="Oval 7"/>
          <p:cNvSpPr>
            <a:spLocks noChangeArrowheads="1"/>
          </p:cNvSpPr>
          <p:nvPr/>
        </p:nvSpPr>
        <p:spPr bwMode="auto">
          <a:xfrm>
            <a:off x="5076825" y="4076700"/>
            <a:ext cx="863600" cy="863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2536" name="Oval 8"/>
          <p:cNvSpPr>
            <a:spLocks noChangeArrowheads="1"/>
          </p:cNvSpPr>
          <p:nvPr/>
        </p:nvSpPr>
        <p:spPr bwMode="auto">
          <a:xfrm>
            <a:off x="6516688" y="2781300"/>
            <a:ext cx="863600" cy="863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2537" name="Oval 9"/>
          <p:cNvSpPr>
            <a:spLocks noChangeArrowheads="1"/>
          </p:cNvSpPr>
          <p:nvPr/>
        </p:nvSpPr>
        <p:spPr bwMode="auto">
          <a:xfrm>
            <a:off x="5076825" y="2852738"/>
            <a:ext cx="863600" cy="863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2538" name="Oval 10"/>
          <p:cNvSpPr>
            <a:spLocks noChangeArrowheads="1"/>
          </p:cNvSpPr>
          <p:nvPr/>
        </p:nvSpPr>
        <p:spPr bwMode="auto">
          <a:xfrm>
            <a:off x="6443663" y="1628775"/>
            <a:ext cx="863600" cy="863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2539" name="Oval 11"/>
          <p:cNvSpPr>
            <a:spLocks noChangeArrowheads="1"/>
          </p:cNvSpPr>
          <p:nvPr/>
        </p:nvSpPr>
        <p:spPr bwMode="auto">
          <a:xfrm>
            <a:off x="5076825" y="1628775"/>
            <a:ext cx="863600" cy="863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2541" name="Rectangle 13"/>
          <p:cNvSpPr>
            <a:spLocks noChangeArrowheads="1"/>
          </p:cNvSpPr>
          <p:nvPr/>
        </p:nvSpPr>
        <p:spPr bwMode="auto">
          <a:xfrm>
            <a:off x="900113" y="5373688"/>
            <a:ext cx="7561262" cy="5762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4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</a:rPr>
              <a:t>Зарядка для глаз</a:t>
            </a:r>
            <a:endParaRPr lang="ru-RU" sz="7200" b="1" dirty="0">
              <a:solidFill>
                <a:srgbClr val="FF0000"/>
              </a:solidFill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3714744" y="3357562"/>
            <a:ext cx="4851252" cy="2571768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6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160</Words>
  <Application>Microsoft Office PowerPoint</Application>
  <PresentationFormat>Экран (4:3)</PresentationFormat>
  <Paragraphs>62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Слайд 1</vt:lpstr>
      <vt:lpstr>Слайд 2</vt:lpstr>
      <vt:lpstr>Слайд 3</vt:lpstr>
      <vt:lpstr>Что общего в этих числах? Какое число «лишнее»?</vt:lpstr>
      <vt:lpstr>Внимание!</vt:lpstr>
      <vt:lpstr>Проверь себя!</vt:lpstr>
      <vt:lpstr>Увеличение числа в несколько раз</vt:lpstr>
      <vt:lpstr>Будь внимателен!</vt:lpstr>
      <vt:lpstr>Зарядка для глаз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Реши задачу:</vt:lpstr>
      <vt:lpstr>Слайд 22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8</cp:revision>
  <dcterms:created xsi:type="dcterms:W3CDTF">2016-01-20T14:18:14Z</dcterms:created>
  <dcterms:modified xsi:type="dcterms:W3CDTF">2016-02-10T07:52:48Z</dcterms:modified>
</cp:coreProperties>
</file>