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sldIdLst>
    <p:sldId id="288" r:id="rId3"/>
    <p:sldId id="282" r:id="rId4"/>
    <p:sldId id="280" r:id="rId5"/>
    <p:sldId id="256" r:id="rId6"/>
    <p:sldId id="284" r:id="rId7"/>
    <p:sldId id="257" r:id="rId8"/>
    <p:sldId id="258" r:id="rId9"/>
    <p:sldId id="259" r:id="rId10"/>
    <p:sldId id="260" r:id="rId11"/>
    <p:sldId id="263" r:id="rId12"/>
    <p:sldId id="261" r:id="rId13"/>
    <p:sldId id="262" r:id="rId14"/>
    <p:sldId id="298" r:id="rId15"/>
    <p:sldId id="264" r:id="rId16"/>
    <p:sldId id="294" r:id="rId17"/>
    <p:sldId id="295" r:id="rId18"/>
    <p:sldId id="296" r:id="rId19"/>
    <p:sldId id="297" r:id="rId20"/>
    <p:sldId id="285" r:id="rId21"/>
    <p:sldId id="265" r:id="rId22"/>
    <p:sldId id="266" r:id="rId23"/>
    <p:sldId id="293" r:id="rId24"/>
    <p:sldId id="268" r:id="rId25"/>
    <p:sldId id="278" r:id="rId26"/>
    <p:sldId id="267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86" r:id="rId37"/>
    <p:sldId id="279" r:id="rId38"/>
    <p:sldId id="289" r:id="rId39"/>
    <p:sldId id="290" r:id="rId40"/>
    <p:sldId id="291" r:id="rId41"/>
    <p:sldId id="292" r:id="rId42"/>
    <p:sldId id="287" r:id="rId43"/>
    <p:sldId id="283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3300"/>
    <a:srgbClr val="006600"/>
    <a:srgbClr val="3F3B95"/>
    <a:srgbClr val="F0FFC1"/>
    <a:srgbClr val="FFEFBD"/>
    <a:srgbClr val="FA721E"/>
    <a:srgbClr val="CC6600"/>
    <a:srgbClr val="66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9C234-934B-4313-8649-63117AECC3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54392-BABF-42A4-B792-5E23018519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00FC9-F555-478D-9255-CD6DF719ED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AE613-97CC-4559-9E68-F6FD27EF9D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20B5A-6653-4EEC-A903-CBE841963E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D2036-8AA3-4BA8-B64A-054237D810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E6DC2-0C3E-40AA-87EF-7B6F6361AD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9F896-11DE-441E-9317-F6637CB504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86C0B-643D-44BD-9778-DD2A15AB9E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1C963-6DBB-43F9-984C-D85D9F0FB3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5150" y="274638"/>
            <a:ext cx="21526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055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779CE-7C32-48D9-9B1C-56122BA0BD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F98D39-C144-4768-B2C7-038004639C5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www.amazingbook.ru/products_pictures/malch63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.png"/><Relationship Id="rId2" Type="http://schemas.openxmlformats.org/officeDocument/2006/relationships/hyperlink" Target="http://www.goodclipart.ru/files/preview/EDUCATION/EDCATION3/ED2602.png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http://www.goodclipart.ru/files/preview/EDUCATION/EDCATION3/ED2602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hyperlink" Target="http://456spb.edusite.ru/images/c09-32.gif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http://456spb.edusite.ru/images/c09-32.gif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0.png"/><Relationship Id="rId7" Type="http://schemas.openxmlformats.org/officeDocument/2006/relationships/image" Target="../media/image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592935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i="1" kern="10" dirty="0" smtClean="0">
                <a:ln w="12700">
                  <a:solidFill>
                    <a:srgbClr val="5F497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974706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572008"/>
            <a:ext cx="264318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637324">
            <a:off x="7129439" y="350114"/>
            <a:ext cx="1332985" cy="124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1428736"/>
            <a:ext cx="80010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итал</a:t>
            </a:r>
            <a:r>
              <a:rPr lang="ru-RU" b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it-IT" b="1" i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portfolio</a:t>
            </a:r>
            <a:r>
              <a:rPr lang="ru-RU" b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lang="ru-RU" b="1" i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портфель,</a:t>
            </a:r>
            <a:r>
              <a:rPr lang="ru-RU" b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 </a:t>
            </a:r>
            <a:r>
              <a:rPr lang="ru-RU" b="1" i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англ.</a:t>
            </a:r>
            <a:r>
              <a:rPr lang="ru-RU" b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b="1" i="1" dirty="0" smtClean="0">
                <a:solidFill>
                  <a:srgbClr val="3F3B9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папка для документов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современная форма оценивания образовательных результатов по продукту, созданному учащимися в ходе учебной, творческой, социальной, исследовательской и других видов деятельности.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928934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это способ фиксирования, накопления и оценки индивидуальных образовательных достижений обучающихся. </a:t>
            </a:r>
            <a:r>
              <a:rPr lang="ru-RU" sz="2000" b="1" dirty="0" smtClean="0">
                <a:solidFill>
                  <a:srgbClr val="00008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indent="3619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361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коллекция работ и результатов учащегося, которая демонстрирует его усилия, прогресс, достижения в различных областях.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857760"/>
            <a:ext cx="51435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смысл 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"Показать все, </a:t>
            </a:r>
          </a:p>
          <a:p>
            <a:pPr lvl="0" indent="3619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что ты способен!"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1571604" y="500042"/>
            <a:ext cx="5857916" cy="128588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72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МОИ ДРУЗЬЯ</a:t>
            </a:r>
            <a:endParaRPr lang="ru-RU" sz="7200" kern="10" spc="0" dirty="0">
              <a:ln w="19050">
                <a:solidFill>
                  <a:srgbClr val="974706"/>
                </a:solidFill>
                <a:round/>
                <a:headEnd/>
                <a:tailEnd/>
              </a:ln>
              <a:solidFill>
                <a:srgbClr val="7030A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483" name="Text Box 3" descr="миапркен"/>
          <p:cNvSpPr txBox="1">
            <a:spLocks noChangeArrowheads="1"/>
          </p:cNvSpPr>
          <p:nvPr/>
        </p:nvSpPr>
        <p:spPr bwMode="auto">
          <a:xfrm>
            <a:off x="1357290" y="1643050"/>
            <a:ext cx="6215106" cy="4714907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76200" cmpd="tri">
            <a:solidFill>
              <a:srgbClr val="800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------------------------------------------------------------------------------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------------------------------------------------------------------------------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------------------------------------------------------------------------------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--------------------------------------------------------------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-----------------------------------------------------------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-----------------------------------------------------------------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Calibri" pitchFamily="34" charset="0"/>
              </a:rPr>
              <a:t>                                                        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Calibri" pitchFamily="34" charset="0"/>
              </a:rPr>
              <a:t>                                                        _______________________________________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_____________________________________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Calibri" pitchFamily="34" charset="0"/>
              </a:rPr>
              <a:t>                                                        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Calibri" pitchFamily="34" charset="0"/>
              </a:rPr>
              <a:t>                                                        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____________________________________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Calibri" pitchFamily="34" charset="0"/>
              </a:rPr>
              <a:t>                                                        ______________________________________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73462">
            <a:off x="6298542" y="1434278"/>
            <a:ext cx="1116671" cy="119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9598197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7356" y="4857760"/>
            <a:ext cx="5072099" cy="141446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100" y="357166"/>
            <a:ext cx="7072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МОИ  УВЛЕЧЕНИЯ</a:t>
            </a:r>
            <a:endParaRPr lang="ru-RU" sz="4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1000108"/>
            <a:ext cx="6215107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этих квадратиках нарисуй, что ты больше всего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любишь делать, или вырежи картинки из журнала и наклей их.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85852" y="1500174"/>
          <a:ext cx="5857918" cy="350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9"/>
                <a:gridCol w="2928959"/>
              </a:tblGrid>
              <a:tr h="1750231">
                <a:tc>
                  <a:txBody>
                    <a:bodyPr/>
                    <a:lstStyle/>
                    <a:p>
                      <a:endParaRPr lang="ru-RU" sz="1800" dirty="0">
                        <a:ln w="38100">
                          <a:solidFill>
                            <a:srgbClr val="7030A0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0231">
                <a:tc>
                  <a:txBody>
                    <a:bodyPr/>
                    <a:lstStyle/>
                    <a:p>
                      <a:endParaRPr lang="ru-RU" sz="1800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08744">
            <a:off x="7355339" y="1059013"/>
            <a:ext cx="998146" cy="87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08744" flipH="1" flipV="1">
            <a:off x="700633" y="1958588"/>
            <a:ext cx="504317" cy="49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93997">
            <a:off x="1256115" y="5063608"/>
            <a:ext cx="675088" cy="64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mazingbook.ru/products_pictures/malch63.jpg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643571" y="500042"/>
            <a:ext cx="235745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958922"/>
            <a:ext cx="685804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Лучше всего я умею: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1.______________________________________________________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2.______________________________________________________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3._________________________________________________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4.________________________________________________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5._________________________________________________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Я не очень хорошо умею: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1._________________________________________________________________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2._________________________________________________________________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3._________________________________________________________________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4._________________________________________________________________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5._________________________________________________________________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Больше всего я хочу научиться лучше....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1._________________________________________________________________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2._________________________________________________________________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3._________________________________________________________________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4._________________________________________________________________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5._________________________________________________________________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Вот, что мне для этого нужно: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1._________________________________________________________________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2._________________________________________________________________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3._________________________________________________________________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4._________________________________________________________________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</a:rPr>
              <a:t>      5. _________________________________________________________________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08744">
            <a:off x="7510972" y="5602963"/>
            <a:ext cx="675088" cy="47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92065">
            <a:off x="4994781" y="562400"/>
            <a:ext cx="675088" cy="68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214686"/>
            <a:ext cx="450059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85786" y="285728"/>
            <a:ext cx="75724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</a:t>
            </a:r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</a:t>
            </a:r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СЕКРЕТУ</a:t>
            </a:r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</a:t>
            </a:r>
            <a:r>
              <a:rPr lang="ru-RU" sz="60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44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ВСЕМУ </a:t>
            </a:r>
            <a:r>
              <a:rPr lang="ru-RU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                                                  </a:t>
            </a:r>
            <a:r>
              <a:rPr lang="ru-RU" sz="7200" kern="10" dirty="0" smtClean="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СВЕТУ…</a:t>
            </a:r>
            <a:endParaRPr lang="ru-RU" sz="7200" dirty="0">
              <a:ln w="9525">
                <a:solidFill>
                  <a:srgbClr val="CC3300"/>
                </a:solidFill>
                <a:round/>
                <a:headEnd/>
                <a:tailEnd/>
              </a:ln>
              <a:solidFill>
                <a:schemeClr val="bg1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7585" flipH="1" flipV="1">
            <a:off x="6312164" y="671352"/>
            <a:ext cx="1834538" cy="178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85852" y="5572140"/>
            <a:ext cx="7000924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ТВОРИМ,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играем,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ДУМАЕМ,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фантазируем,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УЧИМСЯ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  <a:latin typeface="Comic Sans MS" pitchFamily="66" charset="0"/>
              </a:rPr>
              <a:t>вместе С РОДИТЕЛЯМИ!</a:t>
            </a:r>
            <a:endParaRPr lang="ru-RU" sz="24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 descr="Зеленый мрамор"/>
          <p:cNvSpPr>
            <a:spLocks noChangeArrowheads="1" noChangeShapeType="1" noTextEdit="1"/>
          </p:cNvSpPr>
          <p:nvPr/>
        </p:nvSpPr>
        <p:spPr bwMode="auto">
          <a:xfrm>
            <a:off x="1571604" y="500042"/>
            <a:ext cx="5857916" cy="1857364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7200" kern="10" spc="0" dirty="0" smtClean="0">
                <a:ln w="12700">
                  <a:solidFill>
                    <a:srgbClr val="00B05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МОЁ ЗДОРОВЬЕ</a:t>
            </a:r>
            <a:endParaRPr lang="ru-RU" sz="7200" kern="10" spc="0" dirty="0">
              <a:ln w="12700">
                <a:solidFill>
                  <a:srgbClr val="00B05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Рисунок 2" descr="25232105_normal-1-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71737" y="2643182"/>
            <a:ext cx="3786215" cy="2857519"/>
          </a:xfrm>
          <a:prstGeom prst="rect">
            <a:avLst/>
          </a:prstGeom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476058" flipH="1" flipV="1">
            <a:off x="6045282" y="1774173"/>
            <a:ext cx="907756" cy="97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00608">
            <a:off x="6908190" y="3565903"/>
            <a:ext cx="1203834" cy="128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73462">
            <a:off x="1244954" y="5083656"/>
            <a:ext cx="571083" cy="61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500042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28728" y="571480"/>
            <a:ext cx="4524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ПАСПОРТ ЗДОРОВЬЯ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214422"/>
            <a:ext cx="4234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1. Антропометрические данные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1643050"/>
          <a:ext cx="5929354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517"/>
                <a:gridCol w="761514"/>
                <a:gridCol w="623057"/>
                <a:gridCol w="692286"/>
                <a:gridCol w="876402"/>
                <a:gridCol w="642942"/>
                <a:gridCol w="857256"/>
                <a:gridCol w="714380"/>
              </a:tblGrid>
              <a:tr h="62774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Данные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(см)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Вес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(кг)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Окруж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гр.клетки  (см)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Талия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(см)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Окруж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запястья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Осанка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929066"/>
            <a:ext cx="2190752" cy="238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571480"/>
            <a:ext cx="3831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2. Функциональные показатели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1000105"/>
          <a:ext cx="5929354" cy="4357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14380"/>
                <a:gridCol w="1214446"/>
                <a:gridCol w="214314"/>
                <a:gridCol w="1214446"/>
                <a:gridCol w="214314"/>
                <a:gridCol w="857256"/>
                <a:gridCol w="714380"/>
              </a:tblGrid>
              <a:tr h="64902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Данные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Систоли-ческое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АД покоя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Диастоли-ческое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АД покоя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ЧСС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покоя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Проба</a:t>
                      </a:r>
                    </a:p>
                    <a:p>
                      <a:pPr algn="ctr"/>
                      <a:r>
                        <a:rPr lang="ru-RU" sz="1200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Ромберга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(сек)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35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103605">
            <a:off x="6425775" y="2413154"/>
            <a:ext cx="1816273" cy="181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571480"/>
            <a:ext cx="2935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3. Показатель здоровья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1000108"/>
          <a:ext cx="5929354" cy="4285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857256"/>
                <a:gridCol w="1071570"/>
                <a:gridCol w="214314"/>
                <a:gridCol w="1214446"/>
                <a:gridCol w="214314"/>
                <a:gridCol w="1357322"/>
                <a:gridCol w="214314"/>
              </a:tblGrid>
              <a:tr h="62774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Данные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здоровья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Частота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заболеваний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Число </a:t>
                      </a:r>
                      <a:r>
                        <a:rPr lang="ru-RU" sz="1200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пропущ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болезни дней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87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1643050"/>
            <a:ext cx="18192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500042"/>
            <a:ext cx="3985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4. Физическая подготовленность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928670"/>
          <a:ext cx="6286544" cy="4857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392"/>
                <a:gridCol w="807389"/>
                <a:gridCol w="660590"/>
                <a:gridCol w="733990"/>
                <a:gridCol w="929197"/>
                <a:gridCol w="833156"/>
                <a:gridCol w="1287606"/>
                <a:gridCol w="227224"/>
              </a:tblGrid>
              <a:tr h="11915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Данные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30м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(сек)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Челночный бег (сек)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Прыжок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длину с места  (см)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Наклон вперёд сидя 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(кол-во раз)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Сгибание и разгибание рук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упоре лёжа с опорой на колени </a:t>
                      </a:r>
                    </a:p>
                    <a:p>
                      <a:pPr algn="ctr"/>
                      <a:r>
                        <a:rPr lang="ru-RU" sz="12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(кол-во раз)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828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Конец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500042"/>
            <a:ext cx="1980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500174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МОЙ ПУТЬ </a:t>
            </a:r>
          </a:p>
          <a:p>
            <a:pPr algn="ctr"/>
            <a:r>
              <a:rPr lang="ru-RU" sz="72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 УСПЕХУ!</a:t>
            </a:r>
            <a:endParaRPr lang="ru-RU" sz="72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A721E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553691">
            <a:off x="613091" y="1259001"/>
            <a:ext cx="1635214" cy="173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786190"/>
            <a:ext cx="2445117" cy="248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00562" y="511054"/>
            <a:ext cx="407196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«Ребенок – это не сосуд, который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 наполнить, а факел,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 зажечь»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Древняя мудрость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00034" y="1872020"/>
            <a:ext cx="821537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Памятка   по ведению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Начни свою работу   с рассказа о себе, своей семье,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своих увлечениях.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не гонка за всевозможными грамотами. Важен сам процесс участия, хотя высокий результат, конечно, радует.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Заполняй страницы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аккуратно, прояви, где надо, фантазию и творческую выдумку, ведь твой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должен отличаться от других.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Умей замечать свои даже маленькие успехи, радуйся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Обращайся к заполнению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хорошем настроении!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2" y="5632548"/>
            <a:ext cx="829766" cy="71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41-02_kopiy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1" y="4786323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57225" y="357167"/>
            <a:ext cx="5745163" cy="142873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7200" kern="10" spc="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МОЯ УЧЁБА</a:t>
            </a:r>
            <a:endParaRPr lang="ru-RU" sz="7200" kern="10" spc="0" dirty="0">
              <a:ln w="9525">
                <a:solidFill>
                  <a:srgbClr val="FF0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2977" y="1785927"/>
          <a:ext cx="5286419" cy="4233441"/>
        </p:xfrm>
        <a:graphic>
          <a:graphicData uri="http://schemas.openxmlformats.org/drawingml/2006/table">
            <a:tbl>
              <a:tblPr/>
              <a:tblGrid>
                <a:gridCol w="349436"/>
                <a:gridCol w="1442077"/>
                <a:gridCol w="349439"/>
                <a:gridCol w="348923"/>
                <a:gridCol w="348923"/>
                <a:gridCol w="349955"/>
                <a:gridCol w="349955"/>
                <a:gridCol w="349439"/>
                <a:gridCol w="349439"/>
                <a:gridCol w="348923"/>
                <a:gridCol w="349955"/>
                <a:gridCol w="349955"/>
              </a:tblGrid>
              <a:tr h="44577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Наименование    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Учебный год  2011/2012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Учебный год    2012/2013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1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2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3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4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Год.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1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2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3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4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Год.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95617">
            <a:off x="7312285" y="3572443"/>
            <a:ext cx="910968" cy="82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 flipH="1" flipV="1">
            <a:off x="6875349" y="1125651"/>
            <a:ext cx="1152762" cy="104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14" descr="360d90ada58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786190"/>
            <a:ext cx="2357455" cy="2428892"/>
          </a:xfrm>
          <a:prstGeom prst="rect">
            <a:avLst/>
          </a:prstGeom>
          <a:noFill/>
        </p:spPr>
      </p:pic>
      <p:sp>
        <p:nvSpPr>
          <p:cNvPr id="1026" name="WordArt 2" descr="Пробка"/>
          <p:cNvSpPr>
            <a:spLocks noChangeArrowheads="1" noChangeShapeType="1" noTextEdit="1"/>
          </p:cNvSpPr>
          <p:nvPr/>
        </p:nvSpPr>
        <p:spPr bwMode="auto">
          <a:xfrm>
            <a:off x="785786" y="357166"/>
            <a:ext cx="5857916" cy="141762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7200" kern="10" spc="0" dirty="0" smtClean="0">
                <a:ln w="19050">
                  <a:solidFill>
                    <a:srgbClr val="974706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МОЯ УЧЁБА</a:t>
            </a:r>
            <a:endParaRPr lang="ru-RU" sz="7200" kern="10" spc="0" dirty="0">
              <a:ln w="19050">
                <a:solidFill>
                  <a:srgbClr val="974706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7224" y="1857365"/>
          <a:ext cx="5599733" cy="4288116"/>
        </p:xfrm>
        <a:graphic>
          <a:graphicData uri="http://schemas.openxmlformats.org/drawingml/2006/table">
            <a:tbl>
              <a:tblPr/>
              <a:tblGrid>
                <a:gridCol w="370149"/>
                <a:gridCol w="1527548"/>
                <a:gridCol w="370149"/>
                <a:gridCol w="369603"/>
                <a:gridCol w="369603"/>
                <a:gridCol w="370695"/>
                <a:gridCol w="370695"/>
                <a:gridCol w="370149"/>
                <a:gridCol w="370149"/>
                <a:gridCol w="369603"/>
                <a:gridCol w="370695"/>
                <a:gridCol w="370695"/>
              </a:tblGrid>
              <a:tr h="44577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Наименование    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Учебный год  2013/2014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Учебный год    2014/2015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1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2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3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4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Год.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1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2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3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4 ч.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Год.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7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63" marR="589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558732">
            <a:off x="6819383" y="1188700"/>
            <a:ext cx="1548748" cy="147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071538" y="428604"/>
            <a:ext cx="64294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ЛИСТОК  ДОСТИЖЕНИЙ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ученика  _______________________________           </a:t>
            </a: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класса </a:t>
            </a:r>
            <a:r>
              <a:rPr kumimoji="0" lang="ru-RU" sz="12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__б__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928670"/>
          <a:ext cx="7929616" cy="4419485"/>
        </p:xfrm>
        <a:graphic>
          <a:graphicData uri="http://schemas.openxmlformats.org/drawingml/2006/table">
            <a:tbl>
              <a:tblPr/>
              <a:tblGrid>
                <a:gridCol w="4034367"/>
                <a:gridCol w="1391161"/>
                <a:gridCol w="1252044"/>
                <a:gridCol w="1252044"/>
              </a:tblGrid>
              <a:tr h="380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Учебные </a:t>
                      </a:r>
                      <a:r>
                        <a:rPr lang="ru-RU" sz="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предметы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i="1">
                          <a:latin typeface="Times New Roman"/>
                          <a:ea typeface="Times New Roman"/>
                          <a:cs typeface="Times New Roman"/>
                        </a:rPr>
                        <a:t>Период обучения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Начало </a:t>
                      </a:r>
                      <a:r>
                        <a:rPr lang="ru-RU" sz="600" b="1" i="1" dirty="0">
                          <a:latin typeface="Times New Roman"/>
                          <a:ea typeface="Times New Roman"/>
                          <a:cs typeface="Times New Roman"/>
                        </a:rPr>
                        <a:t>учебного года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600" b="1" i="1" dirty="0">
                          <a:latin typeface="Times New Roman"/>
                          <a:ea typeface="Times New Roman"/>
                          <a:cs typeface="Times New Roman"/>
                        </a:rPr>
                        <a:t>полугодие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600" b="1" i="1" dirty="0">
                          <a:latin typeface="Times New Roman"/>
                          <a:ea typeface="Times New Roman"/>
                          <a:cs typeface="Times New Roman"/>
                        </a:rPr>
                        <a:t>полугодие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Times New Roman"/>
                          <a:cs typeface="Times New Roman"/>
                        </a:rPr>
                        <a:t>Чтение: </a:t>
                      </a: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осознанность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правильность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выразительность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темп чтения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09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язык:</a:t>
                      </a: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каллиграфия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орфография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развитие устной речи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Times New Roman"/>
                          <a:cs typeface="Times New Roman"/>
                        </a:rPr>
                        <a:t>Математика: </a:t>
                      </a: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>
                          <a:latin typeface="Times New Roman"/>
                          <a:ea typeface="Times New Roman"/>
                          <a:cs typeface="Times New Roman"/>
                        </a:rPr>
                        <a:t> устный счёт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>
                          <a:latin typeface="Times New Roman"/>
                          <a:ea typeface="Times New Roman"/>
                          <a:cs typeface="Times New Roman"/>
                        </a:rPr>
                        <a:t> письменные вычислительные навыки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>
                          <a:latin typeface="Times New Roman"/>
                          <a:ea typeface="Times New Roman"/>
                          <a:cs typeface="Times New Roman"/>
                        </a:rPr>
                        <a:t> решение задач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>
                          <a:latin typeface="Times New Roman"/>
                          <a:ea typeface="Times New Roman"/>
                          <a:cs typeface="Times New Roman"/>
                        </a:rPr>
                        <a:t> логические задачи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>
                          <a:latin typeface="Times New Roman"/>
                          <a:ea typeface="Times New Roman"/>
                          <a:cs typeface="Times New Roman"/>
                        </a:rPr>
                        <a:t> геометрический материал</a:t>
                      </a:r>
                      <a:endParaRPr lang="ru-RU" sz="7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Times New Roman"/>
                          <a:cs typeface="Times New Roman"/>
                        </a:rPr>
                        <a:t>Окружающий мир:</a:t>
                      </a: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наблюдать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устанавливать причинно-следственные связи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применять полученные знания на практике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Учебно-организационные умения: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определять цель деятельности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умение планировать предстоящую деятельность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осуществлять запланированные действия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контролировать ход и результаты деятельности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умение оценивать ход и результаты</a:t>
                      </a:r>
                      <a:r>
                        <a:rPr lang="ru-RU" sz="600" b="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деятельности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71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Сформированность</a:t>
                      </a: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 познавательной активности и ценностных отношений: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500" b="0" dirty="0">
                          <a:latin typeface="Times New Roman"/>
                          <a:ea typeface="Times New Roman"/>
                          <a:cs typeface="Times New Roman"/>
                        </a:rPr>
                        <a:t>активность познания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500" b="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500" b="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к учению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500" b="0" dirty="0">
                          <a:latin typeface="Times New Roman"/>
                          <a:ea typeface="Times New Roman"/>
                          <a:cs typeface="Times New Roman"/>
                        </a:rPr>
                        <a:t> отношение к труду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14400" algn="r">
                        <a:spcAft>
                          <a:spcPts val="0"/>
                        </a:spcAft>
                      </a:pPr>
                      <a:r>
                        <a:rPr lang="ru-RU" sz="500" b="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к людям</a:t>
                      </a: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497" marR="36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5429264"/>
          <a:ext cx="1856740" cy="214314"/>
        </p:xfrm>
        <a:graphic>
          <a:graphicData uri="http://schemas.openxmlformats.org/drawingml/2006/table">
            <a:tbl>
              <a:tblPr/>
              <a:tblGrid>
                <a:gridCol w="464185"/>
                <a:gridCol w="464185"/>
                <a:gridCol w="464185"/>
                <a:gridCol w="464185"/>
              </a:tblGrid>
              <a:tr h="214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5786454"/>
          <a:ext cx="5292725" cy="548640"/>
        </p:xfrm>
        <a:graphic>
          <a:graphicData uri="http://schemas.openxmlformats.org/drawingml/2006/table">
            <a:tbl>
              <a:tblPr/>
              <a:tblGrid>
                <a:gridCol w="1322705"/>
                <a:gridCol w="1323340"/>
                <a:gridCol w="1323340"/>
                <a:gridCol w="132334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1 уровень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2 уровень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3 уровень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4 уровень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все задания выполнены неверно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8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(синий)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верно выполнены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меньше половины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заданий       </a:t>
                      </a: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(красный)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верно выполнены больше половины  заданий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900" b="1" dirty="0">
                          <a:solidFill>
                            <a:srgbClr val="FFCC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(жёлтый)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все задания работы выполнены верно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(зелёный)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10" y="5572140"/>
            <a:ext cx="19094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itchFamily="34" charset="0"/>
                <a:ea typeface="Times New Roman" pitchFamily="18" charset="0"/>
              </a:rPr>
              <a:t>1          2             3         4</a:t>
            </a:r>
            <a:endParaRPr lang="ru-RU" sz="1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1357290" y="714356"/>
            <a:ext cx="5929353" cy="221457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8064A2"/>
                    </a:gs>
                    <a:gs pos="100000">
                      <a:srgbClr val="5F497A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ЛИТЕРАТУРНОЕ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8064A2"/>
                    </a:gs>
                    <a:gs pos="100000">
                      <a:srgbClr val="5F497A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ЧТЕНИЕ</a:t>
            </a:r>
            <a:endParaRPr lang="ru-RU" sz="3600" kern="10" spc="0" dirty="0">
              <a:ln w="9525">
                <a:solidFill>
                  <a:srgbClr val="A5002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8064A2"/>
                  </a:gs>
                  <a:gs pos="100000">
                    <a:srgbClr val="5F497A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3" name="i-main-pic" descr="Картинка 1248 из 4754">
            <a:hlinkClick r:id="rId2" tgtFrame="_blank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714612" y="2928934"/>
            <a:ext cx="3571899" cy="263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96674">
            <a:off x="2196448" y="2318321"/>
            <a:ext cx="1077982" cy="11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574709" y="4925962"/>
            <a:ext cx="1422291" cy="15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52830">
            <a:off x="6959989" y="1396604"/>
            <a:ext cx="1008613" cy="111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5820389" y="4680941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7617">
            <a:off x="6609690" y="5074730"/>
            <a:ext cx="1029625" cy="86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5214950"/>
            <a:ext cx="400052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09" y="1669593"/>
          <a:ext cx="4848231" cy="1797557"/>
        </p:xfrm>
        <a:graphic>
          <a:graphicData uri="http://schemas.openxmlformats.org/drawingml/2006/table">
            <a:tbl>
              <a:tblPr/>
              <a:tblGrid>
                <a:gridCol w="380216"/>
                <a:gridCol w="834231"/>
                <a:gridCol w="304513"/>
                <a:gridCol w="893095"/>
                <a:gridCol w="407511"/>
                <a:gridCol w="810577"/>
                <a:gridCol w="407511"/>
                <a:gridCol w="810577"/>
              </a:tblGrid>
              <a:tr h="53568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Сентябрь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Ноябрь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solidFill>
                            <a:srgbClr val="5F497A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71604" y="3643314"/>
          <a:ext cx="6096004" cy="1683556"/>
        </p:xfrm>
        <a:graphic>
          <a:graphicData uri="http://schemas.openxmlformats.org/drawingml/2006/table">
            <a:tbl>
              <a:tblPr/>
              <a:tblGrid>
                <a:gridCol w="368207"/>
                <a:gridCol w="739487"/>
                <a:gridCol w="363289"/>
                <a:gridCol w="864887"/>
                <a:gridCol w="394639"/>
                <a:gridCol w="784975"/>
                <a:gridCol w="394639"/>
                <a:gridCol w="784975"/>
                <a:gridCol w="567985"/>
                <a:gridCol w="832921"/>
              </a:tblGrid>
              <a:tr h="46177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Январь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548DD4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Февраль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E36C0A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31849B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 dirty="0">
                          <a:solidFill>
                            <a:srgbClr val="C0504D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700" b="1" i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401" marR="66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000233" y="282905"/>
            <a:ext cx="528641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Техника чтения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учебным годам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927079">
            <a:off x="6708333" y="2214190"/>
            <a:ext cx="1646918" cy="137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25723" y="965707"/>
            <a:ext cx="1074364" cy="89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71736" y="3071810"/>
            <a:ext cx="3671324" cy="3208797"/>
          </a:xfrm>
          <a:prstGeom prst="rect">
            <a:avLst/>
          </a:prstGeom>
        </p:spPr>
      </p:pic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643041" y="357166"/>
            <a:ext cx="5357851" cy="285752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79646"/>
                    </a:gs>
                    <a:gs pos="100000">
                      <a:srgbClr val="E36C0A"/>
                    </a:gs>
                  </a:gsLst>
                  <a:lin ang="5400000" scaled="1"/>
                </a:gra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РУССКИЙ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79646"/>
                    </a:gs>
                    <a:gs pos="100000">
                      <a:srgbClr val="E36C0A"/>
                    </a:gs>
                  </a:gsLst>
                  <a:lin ang="5400000" scaled="1"/>
                </a:gra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ЯЗЫК</a:t>
            </a:r>
            <a:endParaRPr lang="ru-RU" sz="3600" kern="10" spc="0" dirty="0">
              <a:ln w="9525">
                <a:solidFill>
                  <a:srgbClr val="A5002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79646"/>
                  </a:gs>
                  <a:gs pos="100000">
                    <a:srgbClr val="E36C0A"/>
                  </a:gs>
                </a:gsLst>
                <a:lin ang="5400000" scaled="1"/>
              </a:gradFill>
              <a:effectLst>
                <a:outerShdw dist="107763" dir="18900000" algn="ctr" rotWithShape="0">
                  <a:srgbClr val="C0C0C0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14818" flipH="1" flipV="1">
            <a:off x="6994541" y="4643891"/>
            <a:ext cx="861014" cy="86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73462">
            <a:off x="1374532" y="2108481"/>
            <a:ext cx="1046510" cy="95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1214414" y="500042"/>
            <a:ext cx="5929353" cy="1714513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/>
                <a:latin typeface="Times New Roman"/>
                <a:cs typeface="Times New Roman"/>
              </a:rPr>
              <a:t>МАТЕМАТИКА</a:t>
            </a:r>
            <a:endParaRPr lang="ru-RU" sz="3600" kern="10" spc="0" dirty="0">
              <a:ln w="9525">
                <a:solidFill>
                  <a:srgbClr val="A50021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/>
              <a:latin typeface="Times New Roman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428868"/>
            <a:ext cx="35004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70448">
            <a:off x="1358279" y="3469355"/>
            <a:ext cx="828675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22124">
            <a:off x="600264" y="2053712"/>
            <a:ext cx="1629500" cy="180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82026">
            <a:off x="1580726" y="2910996"/>
            <a:ext cx="969743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1785920" y="357166"/>
            <a:ext cx="5357849" cy="2643206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7200" kern="10" spc="1441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ОКРУЖАЮЩИЙ</a:t>
            </a:r>
          </a:p>
          <a:p>
            <a:pPr algn="ctr" rtl="0"/>
            <a:r>
              <a:rPr lang="ru-RU" sz="7200" kern="10" spc="1441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МИР</a:t>
            </a:r>
            <a:endParaRPr lang="ru-RU" sz="7200" kern="10" spc="1441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" name="Рисунок 2" descr="1191269179_c4125"/>
          <p:cNvPicPr/>
          <p:nvPr/>
        </p:nvPicPr>
        <p:blipFill>
          <a:blip r:embed="rId2" cstate="print"/>
          <a:srcRect b="10899"/>
          <a:stretch>
            <a:fillRect/>
          </a:stretch>
        </p:blipFill>
        <p:spPr bwMode="auto">
          <a:xfrm>
            <a:off x="3214678" y="3214686"/>
            <a:ext cx="2571769" cy="296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31001">
            <a:off x="7676008" y="3035393"/>
            <a:ext cx="691528" cy="57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2396" y="3278172"/>
            <a:ext cx="948386" cy="7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31001">
            <a:off x="5757873" y="2148293"/>
            <a:ext cx="1248892" cy="103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558011">
            <a:off x="1777949" y="5358575"/>
            <a:ext cx="630797" cy="57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95617">
            <a:off x="6866660" y="4658433"/>
            <a:ext cx="1036835" cy="93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700498">
            <a:off x="2287746" y="1335595"/>
            <a:ext cx="864409" cy="78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95617">
            <a:off x="894984" y="2767378"/>
            <a:ext cx="1085279" cy="98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1857356" y="785794"/>
            <a:ext cx="4786347" cy="2214578"/>
          </a:xfrm>
          <a:prstGeom prst="rect">
            <a:avLst/>
          </a:prstGeom>
        </p:spPr>
        <p:txBody>
          <a:bodyPr wrap="none" fromWordArt="1">
            <a:prstTxWarp prst="textDeflateInflate">
              <a:avLst>
                <a:gd name="adj" fmla="val 28028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АНГЛИЙСКИЙ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ЯЗЫК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Рисунок 2" descr="1243583761_037001045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489" y="3214687"/>
            <a:ext cx="3214711" cy="2771781"/>
          </a:xfrm>
          <a:prstGeom prst="rect">
            <a:avLst/>
          </a:prstGeom>
        </p:spPr>
      </p:pic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5718243" y="3282888"/>
            <a:ext cx="1422291" cy="15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2177051" y="1966297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1170131" y="4330540"/>
            <a:ext cx="517198" cy="57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c3ceb7813bd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571744"/>
            <a:ext cx="258764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WordArt 2"/>
          <p:cNvSpPr>
            <a:spLocks noChangeArrowheads="1" noChangeShapeType="1" noTextEdit="1"/>
          </p:cNvSpPr>
          <p:nvPr/>
        </p:nvSpPr>
        <p:spPr bwMode="auto">
          <a:xfrm>
            <a:off x="1928794" y="3714752"/>
            <a:ext cx="6286544" cy="2487611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242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A5002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262120">
            <a:off x="5248884" y="5395321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6737821" y="4308935"/>
            <a:ext cx="928694" cy="102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08512">
            <a:off x="1391234" y="4609503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34379">
            <a:off x="7177711" y="823289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122271">
            <a:off x="6464881" y="3485457"/>
            <a:ext cx="404391" cy="44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72810">
            <a:off x="2194999" y="2859948"/>
            <a:ext cx="801199" cy="88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-25316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57166"/>
            <a:ext cx="19806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928670"/>
            <a:ext cx="70009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КОПИЛКА </a:t>
            </a:r>
          </a:p>
          <a:p>
            <a:pPr algn="ctr"/>
            <a:r>
              <a:rPr lang="ru-RU" sz="6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ДОСТИЖЕНИЙ</a:t>
            </a:r>
            <a:endParaRPr lang="ru-RU" sz="6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A721E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5473">
            <a:off x="5912563" y="1312067"/>
            <a:ext cx="2172688" cy="1757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500042"/>
            <a:ext cx="65722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kern="10" dirty="0" smtClean="0">
                <a:ln w="12700">
                  <a:solidFill>
                    <a:srgbClr val="5F497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974706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kern="10" dirty="0" smtClean="0">
                <a:ln w="12700">
                  <a:solidFill>
                    <a:srgbClr val="5F497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974706"/>
                    </a:gs>
                  </a:gsLst>
                  <a:lin ang="5400000" scaled="1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Мой портрет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Мой мир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Мой путь к успеху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IV.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Копилка достижений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V.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Коллектор</a:t>
            </a:r>
          </a:p>
          <a:p>
            <a:pPr>
              <a:defRPr/>
            </a:pPr>
            <a:r>
              <a:rPr lang="en-US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VI. </a:t>
            </a:r>
            <a:r>
              <a:rPr lang="ru-RU" sz="4400" i="1" kern="10" dirty="0" smtClean="0">
                <a:ln w="12700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Отзывы и пожелания</a:t>
            </a:r>
            <a:endParaRPr lang="ru-RU" sz="4400" i="1" dirty="0">
              <a:ln w="12700">
                <a:solidFill>
                  <a:srgbClr val="CC3300"/>
                </a:solidFill>
                <a:round/>
                <a:headEnd/>
                <a:tailEnd/>
              </a:ln>
              <a:solidFill>
                <a:schemeClr val="tx2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96623">
            <a:off x="903905" y="5522591"/>
            <a:ext cx="948911" cy="985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37497">
            <a:off x="5429931" y="5131343"/>
            <a:ext cx="847481" cy="78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929198"/>
            <a:ext cx="514353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571604" y="261481"/>
            <a:ext cx="5715040" cy="126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Сведения об участии в проектной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деятельности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31849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43042" y="1214422"/>
          <a:ext cx="5590434" cy="4451020"/>
        </p:xfrm>
        <a:graphic>
          <a:graphicData uri="http://schemas.openxmlformats.org/drawingml/2006/table">
            <a:tbl>
              <a:tblPr/>
              <a:tblGrid>
                <a:gridCol w="308811"/>
                <a:gridCol w="574431"/>
                <a:gridCol w="686724"/>
                <a:gridCol w="930364"/>
                <a:gridCol w="737317"/>
                <a:gridCol w="1136983"/>
                <a:gridCol w="431363"/>
                <a:gridCol w="784441"/>
              </a:tblGrid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участия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 работы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Уровень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грамоты, диплома лауреата и т.д.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Подпись  </a:t>
                      </a:r>
                      <a:r>
                        <a:rPr lang="ru-RU" sz="9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</a:t>
                      </a: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</a:t>
                      </a:r>
                      <a:r>
                        <a:rPr lang="ru-RU" sz="9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</a:t>
                      </a:r>
                      <a:r>
                        <a:rPr lang="ru-RU" sz="9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335" marR="583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35" marR="58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2" name="Rectangle 2"/>
          <p:cNvSpPr>
            <a:spLocks noChangeArrowheads="1"/>
          </p:cNvSpPr>
          <p:nvPr/>
        </p:nvSpPr>
        <p:spPr bwMode="auto">
          <a:xfrm rot="10800000">
            <a:off x="1142976" y="490563"/>
            <a:ext cx="6500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577387">
            <a:off x="819728" y="2609239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526570">
            <a:off x="7320587" y="608975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7677777" y="4109438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500570"/>
            <a:ext cx="1944051" cy="177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71670" y="428604"/>
            <a:ext cx="57150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СВЕДЕНИЯ  ОБ  УЧАСТИИ  В  ОЛИМПИАДАХ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71670" y="1571612"/>
          <a:ext cx="5876414" cy="4549140"/>
        </p:xfrm>
        <a:graphic>
          <a:graphicData uri="http://schemas.openxmlformats.org/drawingml/2006/table">
            <a:tbl>
              <a:tblPr/>
              <a:tblGrid>
                <a:gridCol w="503728"/>
                <a:gridCol w="670075"/>
                <a:gridCol w="801344"/>
                <a:gridCol w="809035"/>
                <a:gridCol w="1252272"/>
                <a:gridCol w="687101"/>
                <a:gridCol w="1152859"/>
              </a:tblGrid>
              <a:tr h="8915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участия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Занятое место, участие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Подпись </a:t>
                      </a:r>
                      <a:r>
                        <a:rPr lang="ru-RU" sz="1000" b="1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</a:t>
                      </a:r>
                      <a:r>
                        <a:rPr lang="ru-RU" sz="1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руководителя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70448">
            <a:off x="690941" y="634886"/>
            <a:ext cx="755925" cy="65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838122">
            <a:off x="928191" y="2831735"/>
            <a:ext cx="639841" cy="57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Documents and Settings\Admin\Мои документы\Мои рисунки\дети\учитель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572008"/>
            <a:ext cx="2571768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14348" y="438488"/>
            <a:ext cx="6786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СВЕДЕНИЯ  ОБ  УЧАСТИИ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КОНКУРСАХ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1643051"/>
          <a:ext cx="5643603" cy="4549140"/>
        </p:xfrm>
        <a:graphic>
          <a:graphicData uri="http://schemas.openxmlformats.org/drawingml/2006/table">
            <a:tbl>
              <a:tblPr/>
              <a:tblGrid>
                <a:gridCol w="360852"/>
                <a:gridCol w="670075"/>
                <a:gridCol w="801344"/>
                <a:gridCol w="809035"/>
                <a:gridCol w="1252272"/>
                <a:gridCol w="687101"/>
                <a:gridCol w="1062924"/>
              </a:tblGrid>
              <a:tr h="8915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000" b="1" i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Дата участия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 dirty="0">
                          <a:latin typeface="Calibri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Занятое место, участие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Calibri"/>
                          <a:ea typeface="Calibri"/>
                          <a:cs typeface="Times New Roman"/>
                        </a:rPr>
                        <a:t>Подпись кл. руководителя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312" marR="59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89774">
            <a:off x="743851" y="919654"/>
            <a:ext cx="672437" cy="55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273462">
            <a:off x="6673387" y="1486014"/>
            <a:ext cx="1379448" cy="147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464622">
            <a:off x="7395649" y="2259077"/>
            <a:ext cx="1061291" cy="103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643446"/>
            <a:ext cx="285752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1" y="1500182"/>
          <a:ext cx="5143540" cy="4480366"/>
        </p:xfrm>
        <a:graphic>
          <a:graphicData uri="http://schemas.openxmlformats.org/drawingml/2006/table">
            <a:tbl>
              <a:tblPr/>
              <a:tblGrid>
                <a:gridCol w="289261"/>
                <a:gridCol w="445463"/>
                <a:gridCol w="643123"/>
                <a:gridCol w="1285763"/>
                <a:gridCol w="643123"/>
                <a:gridCol w="734723"/>
                <a:gridCol w="1102084"/>
              </a:tblGrid>
              <a:tr h="7543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Класс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Дата участия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Наименование соревнований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Дипломы, грамоты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800" b="1">
                          <a:latin typeface="Calibri"/>
                          <a:ea typeface="Calibri"/>
                          <a:cs typeface="Times New Roman"/>
                        </a:rPr>
                        <a:t>Подпись учителя физической культуры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28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4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1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5240" algn="l"/>
                        </a:tabLs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27" marR="460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28596" y="428605"/>
            <a:ext cx="7715304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 В  СПОРТИВНЫХ  КОНКУРСАХ  И СОРЕВНОВАНИЯХ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57593">
            <a:off x="7286644" y="2786058"/>
            <a:ext cx="1034306" cy="93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909097">
            <a:off x="6013646" y="1532747"/>
            <a:ext cx="1674180" cy="139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3146">
            <a:off x="6232571" y="3544669"/>
            <a:ext cx="794349" cy="66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500167" y="295611"/>
            <a:ext cx="7000924" cy="151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СВЕДЕНИЯ О ЗАНЯТОСТИ  ВО ВНЕУРОЧНОЕ ВРЕМЯ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31849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71670" y="1571612"/>
          <a:ext cx="6429420" cy="4234815"/>
        </p:xfrm>
        <a:graphic>
          <a:graphicData uri="http://schemas.openxmlformats.org/drawingml/2006/table">
            <a:tbl>
              <a:tblPr/>
              <a:tblGrid>
                <a:gridCol w="952757"/>
                <a:gridCol w="3813480"/>
                <a:gridCol w="1663183"/>
              </a:tblGrid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1" dirty="0">
                          <a:latin typeface="Calibri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1">
                          <a:latin typeface="Calibri"/>
                          <a:ea typeface="Calibri"/>
                          <a:cs typeface="Times New Roman"/>
                        </a:rPr>
                        <a:t>Название кружка, секции, клуба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1">
                          <a:latin typeface="Calibri"/>
                          <a:ea typeface="Calibri"/>
                          <a:cs typeface="Times New Roman"/>
                        </a:rPr>
                        <a:t>Название   учреждения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21" marR="628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i-main-pic" descr="Картинка 277 из 5182">
            <a:hlinkClick r:id="rId2" tgtFrame="_blank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00035" y="4429132"/>
            <a:ext cx="235745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187475">
            <a:off x="989631" y="2389603"/>
            <a:ext cx="1074364" cy="89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195183">
            <a:off x="634855" y="946517"/>
            <a:ext cx="828675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57299"/>
          <a:ext cx="4214842" cy="4929217"/>
        </p:xfrm>
        <a:graphic>
          <a:graphicData uri="http://schemas.openxmlformats.org/drawingml/2006/table">
            <a:tbl>
              <a:tblPr/>
              <a:tblGrid>
                <a:gridCol w="421458"/>
                <a:gridCol w="1507368"/>
                <a:gridCol w="928694"/>
                <a:gridCol w="1357322"/>
              </a:tblGrid>
              <a:tr h="2716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Предмет, курс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Calibri"/>
                          <a:cs typeface="Times New Roman"/>
                        </a:rPr>
                        <a:t>Ответственный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5DFEC"/>
                    </a:solidFill>
                  </a:tcPr>
                </a:tc>
              </a:tr>
              <a:tr h="258139"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понедельник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Литературное чтение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«Юный эколог»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9:50-10:30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Исаева О. П.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10:50-11:30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Илимбаева Л.В.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11:40-12:20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Борьба. МОУ «ФСОШ №2»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16:00-17:00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Родители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Кукольный театр 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«Арлекино»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14:30-15:10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Ильина Е.Н.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вторник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Литературное чтение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«Народные игры и забавы»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9:50-10:30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10:50-11:30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r>
                        <a:rPr lang="ru-RU" sz="80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11:40-12:20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Кукольный театр 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«Арлекино»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14:30-15:10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Ильина Е.Н.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1F497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rowSpan="7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среда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Литературное чтение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«Успешное чтение»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9:50-10:30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10:50-11:30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Технология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11:40-12:20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Донскова Э.Г.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Ритмика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12:30-13:10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Calibri"/>
                          <a:cs typeface="Times New Roman"/>
                        </a:rPr>
                        <a:t>Соколова С.Р.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Борьба. МОУ «ФСОШ №2»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16:00-17:00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Родители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857" marR="478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86314" y="1357298"/>
          <a:ext cx="3786214" cy="4929220"/>
        </p:xfrm>
        <a:graphic>
          <a:graphicData uri="http://schemas.openxmlformats.org/drawingml/2006/table">
            <a:tbl>
              <a:tblPr/>
              <a:tblGrid>
                <a:gridCol w="315517"/>
                <a:gridCol w="1325176"/>
                <a:gridCol w="694139"/>
                <a:gridCol w="1451382"/>
              </a:tblGrid>
              <a:tr h="18976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Предмет, курс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Ответственный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  <a:tr h="195470">
                <a:tc rowSpan="7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четверг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Литературное чтение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Calibri"/>
                          <a:cs typeface="Times New Roman"/>
                        </a:rPr>
                        <a:t>«Развитие творческих способностей»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9:50-10:30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Рангулова А.Х.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Изобразительное искусство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10:50-11:30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11:40-12:20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Борьба. МОУ «ФСОШ №2»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16:00-17:00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Родители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Кукольный театр 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«Арлекино»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14:30-15:10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Ильина Е.Н.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0">
                <a:tc rowSpan="8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пятница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«Азбука общения»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9:50-10:30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Calibri"/>
                          <a:cs typeface="Times New Roman"/>
                        </a:rPr>
                        <a:t>Ильина Е.Н.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10:50-11:30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Илимбаева Л.В.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Музыка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1F497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Соколова С.Р.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Борьба. МОУ «ФСОШ №2»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16:00-17:00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Родители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1F497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66"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суббота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«Тропинка к своему Я»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8:00-8:40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Поддубная М.В.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«Развитие познавательных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способностей»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8:50-9:30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Кл.руководитель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«Спортивный час»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rgbClr val="1F497D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9:40-10:20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Илимбаева Л.В.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rgbClr val="1F497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solidFill>
                          <a:srgbClr val="1F497D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427" marR="494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714348" y="500042"/>
            <a:ext cx="78581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образовательный маршрут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963768">
            <a:off x="304408" y="733429"/>
            <a:ext cx="820712" cy="82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1142976" y="857232"/>
            <a:ext cx="6786610" cy="1362089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/>
            <a:r>
              <a:rPr lang="ru-RU" sz="7200" b="1" kern="10" spc="0" dirty="0" smtClean="0">
                <a:ln w="28575">
                  <a:solidFill>
                    <a:srgbClr val="943634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CC66"/>
                    </a:gs>
                    <a:gs pos="100000">
                      <a:srgbClr val="943634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КОЛЛЕКТОР</a:t>
            </a:r>
            <a:endParaRPr lang="ru-RU" sz="7200" b="1" kern="10" spc="0" dirty="0">
              <a:ln w="28575">
                <a:solidFill>
                  <a:srgbClr val="943634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CC66"/>
                  </a:gs>
                  <a:gs pos="100000">
                    <a:srgbClr val="943634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500306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5429256" y="2500306"/>
            <a:ext cx="15716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CC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 ВСЁМ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83799">
            <a:off x="935683" y="2640045"/>
            <a:ext cx="2137902" cy="201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95617">
            <a:off x="849255" y="5572889"/>
            <a:ext cx="630797" cy="57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070448">
            <a:off x="7422258" y="3272421"/>
            <a:ext cx="828675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127635">
            <a:off x="3913802" y="1653124"/>
            <a:ext cx="563296" cy="51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7" y="5755724"/>
            <a:ext cx="785818" cy="70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31001">
            <a:off x="2570957" y="4861895"/>
            <a:ext cx="948386" cy="7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7963530" y="1251917"/>
            <a:ext cx="646496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285728"/>
            <a:ext cx="17888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571472" y="285728"/>
            <a:ext cx="7929618" cy="602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Законы  жизни   класса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Попросили – дай, пытаются отнять – старайся защищаться.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дерись без обиды, не обижайся без  дела.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Чаще говори: «Давай дружить! Давай играть! Давай вместе домой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пойдем».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 ни к кому не приставай.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Зовут играть – иди, не зовут – попроси, чтобы приняли, это не стыдно.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Никого не дразни,  не выпрашивай ничего. Никого дважды ни о чём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проси.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Из-за отметки не плачь, будь гордым.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  учителем  из-за  отметки  не  спорь  и  на  учителя  из-за  отметки  не  обижайся.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Никогда не ябедничай.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  будь  </a:t>
            </a:r>
            <a:r>
              <a:rPr kumimoji="0" lang="ru-RU" sz="20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грязнулей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 дети  </a:t>
            </a:r>
            <a:r>
              <a:rPr kumimoji="0" lang="ru-RU" sz="20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грязнуль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не  любят.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воображай. Ты не лучше всех, ты не хуже всех.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Уважай  старших,  заботься  о  малышах.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1050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Иди  в  школу  с  хорошим  настроением.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8647">
            <a:off x="6554139" y="4995082"/>
            <a:ext cx="1808982" cy="1486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1357290" y="500042"/>
            <a:ext cx="6858048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kumimoji="0" lang="ru-RU" sz="22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Narrow" pitchFamily="34" charset="0"/>
                <a:cs typeface="Arial" pitchFamily="34" charset="0"/>
              </a:rPr>
              <a:t>СОВЕТЫ ЗНАЙКИ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          Если ты один дома и тебе страшно, действуй так: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сделай дыхательную гимнастику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(несколько глубоких вдохов и выдохов)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чтобы расслабиться;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рассуди: есть ли реальная угроза твоей жизни, или она только в твоём воображении;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используй заклинание “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НЕ БОЮСЬ!”;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займись какой-нибудь работой: уборкой квартиры, разборкой своих книг. При этом хорошо напевать что-нибудь весёлое;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поговори по телефону с друзьями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1143008" cy="1214446"/>
          </a:xfrm>
          <a:prstGeom prst="rect">
            <a:avLst/>
          </a:prstGeom>
          <a:noFill/>
        </p:spPr>
      </p:pic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714348" y="3106964"/>
            <a:ext cx="757242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191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ты неспокойно спишь по ночам, часто просыпаешься от страха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8191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обязательно расскажи об этом родителям, не мучься один. Может быть, тебе нужна помощь врача-невропатолога;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8191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забывай, что здоровье нервной системы очень зависит от здоровья тела. Поэтому закаляй своё тело, тренируй его, укрепляй;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8191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подумай: не слишком ли ты увлекаешься чтением “ужастиков” и телевизионными “страшилками”? Для людей с богатым воображением (а у тебя оно богатое) это вредно –  плохо действует на нервную систему.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91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самый главный совет такой: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побольше радуйся.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91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 жизни очень много хорошего.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91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Учись это видеть – БУДЬ ОПТИМИСТОМ!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91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571472" y="428604"/>
            <a:ext cx="792961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ДЛЯ УЧАЩИХСЯ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   обязаны: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Прилежно учиться. Внимательно слушать объяснения учителя, выполнять его задания.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Оберегать родную природу.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Бережно относиться к школьному и другому общественному имуществу, к своим и чужим вещам.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Соблюдать режим дня. С пользой проводить свободное время, читать, рисовать, играть с товарищами.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Соблюдать правила личной гигиены. Ежедневно делать зарядку, заниматься физической культурой и спортом.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быть опрятным, аккуратно одетым и причёсанным, на уроки приходить в школьной форме.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Примерно вести себя в школе, общественных местах, на улице. Быть внимательным, вежливым, уступать старшим дорогу и место в общественном транспорте. Выполнять требования учителей, дежурных учащихся.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Помогать товарищам в учении и труде.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Быть честным и правдивым.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Принимать участие в полезных делах своего класса.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Соблюдать правила дорожного движения.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Быть осторожным с огнём, газом, электронагревательными приборами.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990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Старательно трудиться, участвовать в самообслуживании. Стремиться больше узнавать о людях труда, их профессии.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397964">
            <a:off x="6893737" y="250009"/>
            <a:ext cx="85725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Koloko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43174" y="3696892"/>
            <a:ext cx="3500462" cy="2018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743177" y="656899"/>
            <a:ext cx="4608000" cy="82800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fromWordArt="1">
            <a:prstTxWarp prst="textCanUp">
              <a:avLst>
                <a:gd name="adj" fmla="val 100000"/>
              </a:avLst>
            </a:prstTxWarp>
          </a:bodyPr>
          <a:lstStyle/>
          <a:p>
            <a:pPr rtl="0"/>
            <a:endParaRPr lang="ru-RU" sz="7200" kern="10" spc="0" dirty="0">
              <a:ln w="12700">
                <a:solidFill>
                  <a:srgbClr val="5F497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100000">
                    <a:srgbClr val="974706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4357686" y="1714488"/>
            <a:ext cx="3643338" cy="1963736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928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ВЛАСОВА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ЕГОРА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ВЛАДИМИРОВИЧА</a:t>
            </a: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943634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27.01.2005г.</a:t>
            </a:r>
            <a:endParaRPr lang="ru-RU" sz="3600" kern="10" spc="0" dirty="0">
              <a:ln w="12700">
                <a:solidFill>
                  <a:srgbClr val="943634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85787" y="1643050"/>
            <a:ext cx="2786082" cy="2000264"/>
          </a:xfrm>
          <a:prstGeom prst="rect">
            <a:avLst/>
          </a:prstGeom>
          <a:noFill/>
          <a:ln>
            <a:prstDash val="sysDash"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57224" y="1714488"/>
            <a:ext cx="2643204" cy="1875247"/>
          </a:xfrm>
          <a:prstGeom prst="rect">
            <a:avLst/>
          </a:prstGeom>
          <a:noFill/>
          <a:ln w="28575" cap="rnd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643041" y="5768710"/>
            <a:ext cx="56436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«ФНОШ №4»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г.п. Фёдоровский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5072" y="535054"/>
            <a:ext cx="6595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kern="10" dirty="0">
                <a:ln w="12700">
                  <a:solidFill>
                    <a:srgbClr val="5F497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974706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785786" y="1803149"/>
            <a:ext cx="71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Учащимся запрещается: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(на переменках)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бегать около оконных проемов и в других местах, не приспособленных для игр;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толкать друг друга, бросаться предметами и применять физическую силу;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употреблять непристойные выражения и жесты, шуметь, мешать отдыхать другим;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42a972fba1e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19460">
            <a:off x="1159489" y="477429"/>
            <a:ext cx="1627212" cy="149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00306"/>
            <a:ext cx="542928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7795"/>
            <a:ext cx="58221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000108"/>
            <a:ext cx="72866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ОТЗЫВЫ И ПОЖЕЛАНИЯ</a:t>
            </a:r>
            <a:endParaRPr lang="ru-RU" sz="6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A721E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553691">
            <a:off x="541654" y="901813"/>
            <a:ext cx="1635214" cy="173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34" y="428604"/>
            <a:ext cx="2714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00364" y="357166"/>
            <a:ext cx="4429156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800" b="1" i="0" strike="noStrike" cap="none" normalizeH="0" baseline="0" dirty="0" smtClean="0">
                <a:ln>
                  <a:noFill/>
                </a:ln>
                <a:solidFill>
                  <a:srgbClr val="CC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это даёт?</a:t>
            </a:r>
            <a:endParaRPr kumimoji="0" lang="ru-RU" sz="4800" b="1" i="0" strike="noStrike" cap="none" normalizeH="0" baseline="0" dirty="0" smtClean="0">
              <a:ln>
                <a:noFill/>
              </a:ln>
              <a:solidFill>
                <a:srgbClr val="CC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1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445193">
            <a:off x="6758701" y="241838"/>
            <a:ext cx="1737640" cy="144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Вертикальный свиток 10"/>
          <p:cNvSpPr/>
          <p:nvPr/>
        </p:nvSpPr>
        <p:spPr>
          <a:xfrm>
            <a:off x="428596" y="2714620"/>
            <a:ext cx="3786214" cy="3571900"/>
          </a:xfrm>
          <a:prstGeom prst="verticalScroll">
            <a:avLst/>
          </a:prstGeom>
          <a:solidFill>
            <a:schemeClr val="bg1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643182"/>
            <a:ext cx="3071834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УЧЕНИКУ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3286124"/>
            <a:ext cx="278608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Формировать навык самоконтроля и самооценки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Видеть своё продвижение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5" name="Вертикальный свиток 14"/>
          <p:cNvSpPr/>
          <p:nvPr/>
        </p:nvSpPr>
        <p:spPr>
          <a:xfrm>
            <a:off x="3857620" y="1643050"/>
            <a:ext cx="4714908" cy="4714908"/>
          </a:xfrm>
          <a:prstGeom prst="verticalScroll">
            <a:avLst/>
          </a:prstGeom>
          <a:solidFill>
            <a:srgbClr val="F0FFC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57818" y="1643050"/>
            <a:ext cx="2335896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УЧИТЕЛЮ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0562" y="2210574"/>
            <a:ext cx="35719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  <a:sym typeface="Wingdings"/>
              </a:rPr>
              <a:t>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Наглядно видеть  процесс формирования предметного знания у детей, обеспечивать своевременную  и  целенаправленную коррекцию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  <a:sym typeface="Wingdings"/>
              </a:rPr>
              <a:t>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Сделать отметку содержательной и для ученика и для родителей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  <a:sym typeface="Wingdings"/>
              </a:rPr>
              <a:t></a:t>
            </a:r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Сделать оценку работы оптимистичной</a:t>
            </a:r>
          </a:p>
          <a:p>
            <a:endParaRPr lang="ru-RU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271464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500042"/>
            <a:ext cx="1820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414274">
            <a:off x="5037877" y="52133"/>
            <a:ext cx="1715351" cy="202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500438"/>
            <a:ext cx="35156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57290" y="1857364"/>
            <a:ext cx="63579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A721E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МОЙ МИР</a:t>
            </a:r>
            <a:endParaRPr lang="ru-RU" sz="88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A721E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5" y="571480"/>
            <a:ext cx="228601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3857621" y="928670"/>
            <a:ext cx="3214710" cy="10001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2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943634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МОЯ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943634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СЕМЬЯ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943634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2143116"/>
          <a:ext cx="6786610" cy="1377315"/>
        </p:xfrm>
        <a:graphic>
          <a:graphicData uri="http://schemas.openxmlformats.org/drawingml/2006/table">
            <a:tbl>
              <a:tblPr/>
              <a:tblGrid>
                <a:gridCol w="2563787"/>
                <a:gridCol w="1641574"/>
                <a:gridCol w="2581249"/>
              </a:tblGrid>
              <a:tr h="270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МАМА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ПАПА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Отчество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рождения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Профессия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431" marR="36431" marT="36430" marB="3643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571604" y="3429000"/>
            <a:ext cx="5572164" cy="286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ещё есть в твоей семье?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Есть ли у вас любимые семейные праздники? 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Каковы общие увлечения?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__________________________________________________________________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__________________________________________________________________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31001">
            <a:off x="6516794" y="4367241"/>
            <a:ext cx="2013740" cy="167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428605"/>
            <a:ext cx="8072495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1802" y="785794"/>
            <a:ext cx="4857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ФОТО ВСЕЙ СЕМЬИ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357290" y="428604"/>
            <a:ext cx="5572164" cy="71438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E36C0A"/>
                  </a:solidFill>
                  <a:round/>
                  <a:headEnd/>
                  <a:tailEnd/>
                </a:ln>
                <a:solidFill>
                  <a:srgbClr val="5F497A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Моя жизнь до школы!</a:t>
            </a:r>
            <a:endParaRPr lang="ru-RU" sz="3600" kern="10" spc="0" dirty="0">
              <a:ln w="9525">
                <a:solidFill>
                  <a:srgbClr val="E36C0A"/>
                </a:solidFill>
                <a:round/>
                <a:headEnd/>
                <a:tailEnd/>
              </a:ln>
              <a:solidFill>
                <a:srgbClr val="5F497A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85852" y="967714"/>
            <a:ext cx="6215107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Мое любимое время года ___________________________	                    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Мое любимое животное ____________________________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Место, где я люблю бывать больше всего на свете __________________________________________________     Мой лучший друг __________________________________	 Мой любимый вид спорта __________________________ Моя любимая книга ________________________________	 Мое любимое занятие ______________________________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Мой любимый фильм ______________________________   Моя любимая телепередача ________________________ Моя любимая песенка ______________________________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Моя любимая игра _________________________________</a:t>
            </a:r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Мой любимый цвет ________________________________ Моё любимое время года ___________________________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Моя любимая игрушка ______________________________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Мое любимое блюдо _______________________________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Мое любимое время суток ___________________________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_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___________________________________________________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___________________________________________________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65788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 можешь дописать, что ты любишь еще)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96623">
            <a:off x="478214" y="1925113"/>
            <a:ext cx="986173" cy="73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456508">
            <a:off x="6423319" y="3916652"/>
            <a:ext cx="1871388" cy="155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31001">
            <a:off x="7282670" y="897525"/>
            <a:ext cx="1166452" cy="96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1928794" y="928670"/>
            <a:ext cx="4786347" cy="7651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4800" kern="10" spc="0" dirty="0" smtClean="0">
                <a:ln w="28575">
                  <a:solidFill>
                    <a:srgbClr val="008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1"/>
                </a:gra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МОЙ КЛАСС</a:t>
            </a:r>
            <a:endParaRPr lang="ru-RU" sz="4800" kern="10" spc="0" dirty="0">
              <a:ln w="28575">
                <a:solidFill>
                  <a:srgbClr val="008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1"/>
              </a:gra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0" descr="DSC00587.JPG"/>
          <p:cNvPicPr>
            <a:picLocks noChangeAspect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1714480" y="1857364"/>
            <a:ext cx="5072098" cy="382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1857364"/>
            <a:ext cx="5072098" cy="385765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8100">
                <a:solidFill>
                  <a:srgbClr val="00B050"/>
                </a:solidFill>
              </a:ln>
              <a:noFill/>
            </a:endParaRPr>
          </a:p>
        </p:txBody>
      </p:sp>
      <p:pic>
        <p:nvPicPr>
          <p:cNvPr id="4" name="Рисунок 3" descr="spectr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0826" y="4429132"/>
            <a:ext cx="1991283" cy="1928802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485523">
            <a:off x="7279974" y="2520798"/>
            <a:ext cx="1056590" cy="93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996617">
            <a:off x="541822" y="1347318"/>
            <a:ext cx="1099742" cy="77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31">
  <a:themeElements>
    <a:clrScheme name="031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03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31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Sun2</Template>
  <TotalTime>1031</TotalTime>
  <Words>1871</Words>
  <Application>Microsoft Office PowerPoint</Application>
  <PresentationFormat>Экран (4:3)</PresentationFormat>
  <Paragraphs>642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031</vt:lpstr>
      <vt:lpstr>1_colormaster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Евгений</cp:lastModifiedBy>
  <cp:revision>139</cp:revision>
  <dcterms:modified xsi:type="dcterms:W3CDTF">2012-12-10T17:05:42Z</dcterms:modified>
</cp:coreProperties>
</file>