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6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1267" y="-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08BCAF8-0BE3-469D-A3EA-9A80A71C76AC}" type="datetimeFigureOut">
              <a:rPr lang="ru-RU" smtClean="0"/>
              <a:pPr/>
              <a:t>16.11.2014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1D13D5-338B-47AF-AA60-8DAA4154DBBB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59395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</p:spPr>
        <p:txBody>
          <a:bodyPr wrap="none" anchor="ctr"/>
          <a:lstStyle/>
          <a:p>
            <a:endParaRPr lang="ru-RU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1"/>
          <p:cNvSpPr>
            <a:spLocks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61443" name="Rectangle 2"/>
          <p:cNvSpPr>
            <a:spLocks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</p:spPr>
        <p:txBody>
          <a:bodyPr wrap="none" anchor="ctr"/>
          <a:lstStyle/>
          <a:p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16.11.2014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16.11.2014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16.11.2014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16.11.2014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16.11.2014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16.11.2014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16.11.2014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16.11.2014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16.11.2014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16.11.2014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16.11.2014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16.11.2014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3.wmf"/><Relationship Id="rId4" Type="http://schemas.openxmlformats.org/officeDocument/2006/relationships/image" Target="../media/image12.w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wmf"/><Relationship Id="rId5" Type="http://schemas.openxmlformats.org/officeDocument/2006/relationships/image" Target="../media/image6.wmf"/><Relationship Id="rId4" Type="http://schemas.openxmlformats.org/officeDocument/2006/relationships/image" Target="../media/image5.w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wmf"/><Relationship Id="rId5" Type="http://schemas.openxmlformats.org/officeDocument/2006/relationships/image" Target="../media/image6.wmf"/><Relationship Id="rId4" Type="http://schemas.openxmlformats.org/officeDocument/2006/relationships/image" Target="../media/image10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wmf"/><Relationship Id="rId5" Type="http://schemas.openxmlformats.org/officeDocument/2006/relationships/image" Target="../media/image6.wmf"/><Relationship Id="rId4" Type="http://schemas.openxmlformats.org/officeDocument/2006/relationships/image" Target="../media/image10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wmf"/><Relationship Id="rId5" Type="http://schemas.openxmlformats.org/officeDocument/2006/relationships/image" Target="../media/image6.wmf"/><Relationship Id="rId4" Type="http://schemas.openxmlformats.org/officeDocument/2006/relationships/image" Target="../media/image10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wmf"/><Relationship Id="rId5" Type="http://schemas.openxmlformats.org/officeDocument/2006/relationships/image" Target="../media/image6.wmf"/><Relationship Id="rId4" Type="http://schemas.openxmlformats.org/officeDocument/2006/relationships/image" Target="../media/image10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4786314" y="3143248"/>
            <a:ext cx="3614734" cy="1439028"/>
          </a:xfrm>
          <a:ln>
            <a:miter lim="800000"/>
            <a:headEnd/>
            <a:tailEnd/>
          </a:ln>
        </p:spPr>
        <p:txBody>
          <a:bodyPr>
            <a:normAutofit fontScale="90000"/>
          </a:bodyPr>
          <a:lstStyle/>
          <a:p>
            <a:pPr algn="ctr">
              <a:defRPr/>
            </a:pPr>
            <a:r>
              <a:rPr lang="ru-RU" b="1" dirty="0" smtClean="0">
                <a:solidFill>
                  <a:srgbClr val="FF0000"/>
                </a:solidFill>
                <a:latin typeface="Georgia" pitchFamily="18" charset="0"/>
              </a:rPr>
              <a:t>Звенит звонок,</a:t>
            </a:r>
            <a:br>
              <a:rPr lang="ru-RU" b="1" dirty="0" smtClean="0">
                <a:solidFill>
                  <a:srgbClr val="FF0000"/>
                </a:solidFill>
                <a:latin typeface="Georgia" pitchFamily="18" charset="0"/>
              </a:rPr>
            </a:br>
            <a:r>
              <a:rPr lang="ru-RU" b="1" dirty="0" smtClean="0">
                <a:solidFill>
                  <a:srgbClr val="FF0000"/>
                </a:solidFill>
                <a:latin typeface="Georgia" pitchFamily="18" charset="0"/>
              </a:rPr>
              <a:t>начинается урок</a:t>
            </a:r>
            <a:endParaRPr lang="ru-RU" b="1" dirty="0">
              <a:solidFill>
                <a:srgbClr val="FF0000"/>
              </a:solidFill>
              <a:latin typeface="Georgia" pitchFamily="18" charset="0"/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D2B83F0-8F43-49FE-A6A1-02FF27DC00AF}" type="slidenum">
              <a:rPr lang="ru-RU" smtClean="0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1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pic>
        <p:nvPicPr>
          <p:cNvPr id="5123" name="Содержимое 3" descr="Рисунок3.png"/>
          <p:cNvPicPr>
            <a:picLocks noGrp="1" noChangeAspect="1"/>
          </p:cNvPicPr>
          <p:nvPr>
            <p:ph idx="4294967295"/>
          </p:nvPr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1785938"/>
            <a:ext cx="5400675" cy="5500687"/>
          </a:xfrm>
        </p:spPr>
      </p:pic>
    </p:spTree>
    <p:extLst>
      <p:ext uri="{BB962C8B-B14F-4D97-AF65-F5344CB8AC3E}">
        <p14:creationId xmlns="" xmlns:p14="http://schemas.microsoft.com/office/powerpoint/2010/main" val="4117943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ext Box 1"/>
          <p:cNvSpPr txBox="1"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grpSp>
        <p:nvGrpSpPr>
          <p:cNvPr id="3" name="Group 2"/>
          <p:cNvGrpSpPr>
            <a:grpSpLocks/>
          </p:cNvGrpSpPr>
          <p:nvPr/>
        </p:nvGrpSpPr>
        <p:grpSpPr bwMode="auto">
          <a:xfrm>
            <a:off x="0" y="0"/>
            <a:ext cx="9134475" cy="6848475"/>
            <a:chOff x="0" y="0"/>
            <a:chExt cx="5754" cy="4314"/>
          </a:xfrm>
        </p:grpSpPr>
        <p:pic>
          <p:nvPicPr>
            <p:cNvPr id="29703" name="Picture 3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0" y="0"/>
              <a:ext cx="5754" cy="4314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  <p:sp>
          <p:nvSpPr>
            <p:cNvPr id="29704" name="Text Box 4"/>
            <p:cNvSpPr txBox="1">
              <a:spLocks noChangeArrowheads="1"/>
            </p:cNvSpPr>
            <p:nvPr/>
          </p:nvSpPr>
          <p:spPr bwMode="auto">
            <a:xfrm>
              <a:off x="0" y="0"/>
              <a:ext cx="5754" cy="4314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29701" name="Text Box 5"/>
          <p:cNvSpPr txBox="1">
            <a:spLocks noChangeArrowheads="1"/>
          </p:cNvSpPr>
          <p:nvPr/>
        </p:nvSpPr>
        <p:spPr bwMode="auto">
          <a:xfrm>
            <a:off x="-214313" y="1052513"/>
            <a:ext cx="8210551" cy="445928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lvl="4" indent="-219075" algn="ctr">
              <a:spcBef>
                <a:spcPts val="2400"/>
              </a:spcBef>
              <a:buClrTx/>
              <a:buFontTx/>
              <a:buNone/>
              <a:tabLst>
                <a:tab pos="2057400" algn="l"/>
                <a:tab pos="2505075" algn="l"/>
                <a:tab pos="2954338" algn="l"/>
                <a:tab pos="3403600" algn="l"/>
                <a:tab pos="3852863" algn="l"/>
                <a:tab pos="4302125" algn="l"/>
                <a:tab pos="4751388" algn="l"/>
                <a:tab pos="5200650" algn="l"/>
                <a:tab pos="5649913" algn="l"/>
                <a:tab pos="6099175" algn="l"/>
                <a:tab pos="6548438" algn="l"/>
                <a:tab pos="6997700" algn="l"/>
                <a:tab pos="7446963" algn="l"/>
                <a:tab pos="7896225" algn="l"/>
                <a:tab pos="8345488" algn="l"/>
                <a:tab pos="8794750" algn="l"/>
                <a:tab pos="9244013" algn="l"/>
                <a:tab pos="9693275" algn="l"/>
                <a:tab pos="10142538" algn="l"/>
                <a:tab pos="10591800" algn="l"/>
                <a:tab pos="11041063" algn="l"/>
              </a:tabLst>
            </a:pPr>
            <a:r>
              <a:rPr lang="ru-RU" sz="9600">
                <a:solidFill>
                  <a:srgbClr val="FF0066"/>
                </a:solidFill>
                <a:latin typeface="Times New Roman" pitchFamily="18" charset="0"/>
              </a:rPr>
              <a:t>Молодцы!</a:t>
            </a:r>
          </a:p>
          <a:p>
            <a:pPr lvl="4" indent="-219075" algn="ctr">
              <a:spcBef>
                <a:spcPts val="2400"/>
              </a:spcBef>
              <a:buClrTx/>
              <a:buFontTx/>
              <a:buNone/>
              <a:tabLst>
                <a:tab pos="2057400" algn="l"/>
                <a:tab pos="2505075" algn="l"/>
                <a:tab pos="2954338" algn="l"/>
                <a:tab pos="3403600" algn="l"/>
                <a:tab pos="3852863" algn="l"/>
                <a:tab pos="4302125" algn="l"/>
                <a:tab pos="4751388" algn="l"/>
                <a:tab pos="5200650" algn="l"/>
                <a:tab pos="5649913" algn="l"/>
                <a:tab pos="6099175" algn="l"/>
                <a:tab pos="6548438" algn="l"/>
                <a:tab pos="6997700" algn="l"/>
                <a:tab pos="7446963" algn="l"/>
                <a:tab pos="7896225" algn="l"/>
                <a:tab pos="8345488" algn="l"/>
                <a:tab pos="8794750" algn="l"/>
                <a:tab pos="9244013" algn="l"/>
                <a:tab pos="9693275" algn="l"/>
                <a:tab pos="10142538" algn="l"/>
                <a:tab pos="10591800" algn="l"/>
                <a:tab pos="11041063" algn="l"/>
              </a:tabLst>
            </a:pPr>
            <a:r>
              <a:rPr lang="ru-RU" sz="6000">
                <a:solidFill>
                  <a:srgbClr val="FF0066"/>
                </a:solidFill>
                <a:latin typeface="Times New Roman" pitchFamily="18" charset="0"/>
              </a:rPr>
              <a:t>     Спасибо за урок. </a:t>
            </a:r>
          </a:p>
        </p:txBody>
      </p:sp>
      <p:pic>
        <p:nvPicPr>
          <p:cNvPr id="2" name="Picture 6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00063" y="2500313"/>
            <a:ext cx="1785937" cy="39338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pic>
        <p:nvPicPr>
          <p:cNvPr id="29702" name="Picture 7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019925" y="2420938"/>
            <a:ext cx="1776413" cy="3860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mph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>
                                      <p:cBhvr additive="repl">
                                        <p:cTn id="6" dur="100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Motion>
                                    <p:animRot by="1500000">
                                      <p:cBhvr additive="repl">
                                        <p:cTn id="7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 additive="repl">
                                        <p:cTn id="8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 additive="repl">
                                        <p:cTn id="9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 additive="repl">
                                        <p:cTn id="10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4" presetClass="emph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>
                                      <p:cBhvr additive="repl">
                                        <p:cTn id="14" dur="100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Motion>
                                    <p:animRot by="1500000">
                                      <p:cBhvr additive="repl">
                                        <p:cTn id="15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 additive="repl">
                                        <p:cTn id="16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 additive="repl">
                                        <p:cTn id="17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 additive="repl">
                                        <p:cTn id="18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Заголовок 1"/>
          <p:cNvSpPr>
            <a:spLocks noGrp="1"/>
          </p:cNvSpPr>
          <p:nvPr>
            <p:ph type="ctrTitle"/>
          </p:nvPr>
        </p:nvSpPr>
        <p:spPr>
          <a:xfrm>
            <a:off x="642938" y="428625"/>
            <a:ext cx="7772400" cy="1470025"/>
          </a:xfrm>
        </p:spPr>
        <p:txBody>
          <a:bodyPr/>
          <a:lstStyle/>
          <a:p>
            <a:pPr eaLnBrk="1" hangingPunct="1"/>
            <a:r>
              <a:rPr lang="ru-RU" smtClean="0">
                <a:solidFill>
                  <a:srgbClr val="7030A0"/>
                </a:solidFill>
                <a:latin typeface="Comic Sans MS" pitchFamily="66" charset="0"/>
              </a:rPr>
              <a:t>Страна лилипутов</a:t>
            </a:r>
          </a:p>
        </p:txBody>
      </p:sp>
      <p:pic>
        <p:nvPicPr>
          <p:cNvPr id="2051" name="Picture 4" descr="http://im0-tub-ru.yandex.net/i?id=35434011-68-7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14438" y="1928813"/>
            <a:ext cx="3378200" cy="2544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Скругленный прямоугольник 6"/>
          <p:cNvSpPr/>
          <p:nvPr/>
        </p:nvSpPr>
        <p:spPr>
          <a:xfrm>
            <a:off x="1285875" y="4429125"/>
            <a:ext cx="6357938" cy="357188"/>
          </a:xfrm>
          <a:prstGeom prst="round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026" name="Tree"/>
          <p:cNvSpPr>
            <a:spLocks noEditPoints="1" noChangeArrowheads="1"/>
          </p:cNvSpPr>
          <p:nvPr/>
        </p:nvSpPr>
        <p:spPr bwMode="auto">
          <a:xfrm>
            <a:off x="4857750" y="3214688"/>
            <a:ext cx="857250" cy="738187"/>
          </a:xfrm>
          <a:custGeom>
            <a:avLst/>
            <a:gdLst>
              <a:gd name="G0" fmla="+- 0 0 0"/>
              <a:gd name="G1" fmla="*/ 18900 1 3"/>
              <a:gd name="G2" fmla="*/ 18900 2 3"/>
              <a:gd name="G3" fmla="+- 18900 0 0"/>
              <a:gd name="T0" fmla="*/ 10800 w 21600"/>
              <a:gd name="T1" fmla="*/ 0 h 21600"/>
              <a:gd name="T2" fmla="*/ 6171 w 21600"/>
              <a:gd name="T3" fmla="*/ 6300 h 21600"/>
              <a:gd name="T4" fmla="*/ 3086 w 21600"/>
              <a:gd name="T5" fmla="*/ 12600 h 21600"/>
              <a:gd name="T6" fmla="*/ 0 w 21600"/>
              <a:gd name="T7" fmla="*/ 18900 h 21600"/>
              <a:gd name="T8" fmla="*/ 15429 w 21600"/>
              <a:gd name="T9" fmla="*/ 6300 h 21600"/>
              <a:gd name="T10" fmla="*/ 18514 w 21600"/>
              <a:gd name="T11" fmla="*/ 12600 h 21600"/>
              <a:gd name="T12" fmla="*/ 21600 w 21600"/>
              <a:gd name="T13" fmla="*/ 18900 h 21600"/>
              <a:gd name="T14" fmla="*/ 17694720 60000 65536"/>
              <a:gd name="T15" fmla="*/ 11796480 60000 65536"/>
              <a:gd name="T16" fmla="*/ 11796480 60000 65536"/>
              <a:gd name="T17" fmla="*/ 11796480 60000 65536"/>
              <a:gd name="T18" fmla="*/ 0 60000 65536"/>
              <a:gd name="T19" fmla="*/ 0 60000 65536"/>
              <a:gd name="T20" fmla="*/ 0 60000 65536"/>
              <a:gd name="T21" fmla="*/ 761 w 21600"/>
              <a:gd name="T22" fmla="*/ 22454 h 21600"/>
              <a:gd name="T23" fmla="*/ 21069 w 21600"/>
              <a:gd name="T24" fmla="*/ 28282 h 21600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21600" h="21600">
                <a:moveTo>
                  <a:pt x="0" y="18900"/>
                </a:moveTo>
                <a:lnTo>
                  <a:pt x="9257" y="18900"/>
                </a:lnTo>
                <a:lnTo>
                  <a:pt x="9257" y="21600"/>
                </a:lnTo>
                <a:lnTo>
                  <a:pt x="12343" y="21600"/>
                </a:lnTo>
                <a:lnTo>
                  <a:pt x="12343" y="18900"/>
                </a:lnTo>
                <a:lnTo>
                  <a:pt x="21600" y="18900"/>
                </a:lnTo>
                <a:lnTo>
                  <a:pt x="12343" y="12600"/>
                </a:lnTo>
                <a:lnTo>
                  <a:pt x="18514" y="12600"/>
                </a:lnTo>
                <a:lnTo>
                  <a:pt x="12343" y="6300"/>
                </a:lnTo>
                <a:lnTo>
                  <a:pt x="15429" y="6300"/>
                </a:lnTo>
                <a:lnTo>
                  <a:pt x="10800" y="0"/>
                </a:lnTo>
                <a:lnTo>
                  <a:pt x="6171" y="6300"/>
                </a:lnTo>
                <a:lnTo>
                  <a:pt x="9257" y="6300"/>
                </a:lnTo>
                <a:lnTo>
                  <a:pt x="3086" y="12600"/>
                </a:lnTo>
                <a:lnTo>
                  <a:pt x="9257" y="12600"/>
                </a:lnTo>
                <a:close/>
              </a:path>
            </a:pathLst>
          </a:custGeom>
          <a:solidFill>
            <a:srgbClr val="008000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atin typeface="+mn-lt"/>
              <a:cs typeface="+mn-cs"/>
            </a:endParaRPr>
          </a:p>
        </p:txBody>
      </p:sp>
      <p:sp>
        <p:nvSpPr>
          <p:cNvPr id="1027" name="Tree"/>
          <p:cNvSpPr>
            <a:spLocks noEditPoints="1" noChangeArrowheads="1"/>
          </p:cNvSpPr>
          <p:nvPr/>
        </p:nvSpPr>
        <p:spPr bwMode="auto">
          <a:xfrm>
            <a:off x="6000750" y="2714625"/>
            <a:ext cx="1071563" cy="762000"/>
          </a:xfrm>
          <a:custGeom>
            <a:avLst/>
            <a:gdLst>
              <a:gd name="G0" fmla="+- 0 0 0"/>
              <a:gd name="G1" fmla="*/ 18900 1 3"/>
              <a:gd name="G2" fmla="*/ 18900 2 3"/>
              <a:gd name="G3" fmla="+- 18900 0 0"/>
              <a:gd name="T0" fmla="*/ 10800 w 21600"/>
              <a:gd name="T1" fmla="*/ 0 h 21600"/>
              <a:gd name="T2" fmla="*/ 6171 w 21600"/>
              <a:gd name="T3" fmla="*/ 6300 h 21600"/>
              <a:gd name="T4" fmla="*/ 3086 w 21600"/>
              <a:gd name="T5" fmla="*/ 12600 h 21600"/>
              <a:gd name="T6" fmla="*/ 0 w 21600"/>
              <a:gd name="T7" fmla="*/ 18900 h 21600"/>
              <a:gd name="T8" fmla="*/ 15429 w 21600"/>
              <a:gd name="T9" fmla="*/ 6300 h 21600"/>
              <a:gd name="T10" fmla="*/ 18514 w 21600"/>
              <a:gd name="T11" fmla="*/ 12600 h 21600"/>
              <a:gd name="T12" fmla="*/ 21600 w 21600"/>
              <a:gd name="T13" fmla="*/ 18900 h 21600"/>
              <a:gd name="T14" fmla="*/ 17694720 60000 65536"/>
              <a:gd name="T15" fmla="*/ 11796480 60000 65536"/>
              <a:gd name="T16" fmla="*/ 11796480 60000 65536"/>
              <a:gd name="T17" fmla="*/ 11796480 60000 65536"/>
              <a:gd name="T18" fmla="*/ 0 60000 65536"/>
              <a:gd name="T19" fmla="*/ 0 60000 65536"/>
              <a:gd name="T20" fmla="*/ 0 60000 65536"/>
              <a:gd name="T21" fmla="*/ 761 w 21600"/>
              <a:gd name="T22" fmla="*/ 22454 h 21600"/>
              <a:gd name="T23" fmla="*/ 21069 w 21600"/>
              <a:gd name="T24" fmla="*/ 28282 h 21600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21600" h="21600">
                <a:moveTo>
                  <a:pt x="0" y="18900"/>
                </a:moveTo>
                <a:lnTo>
                  <a:pt x="9257" y="18900"/>
                </a:lnTo>
                <a:lnTo>
                  <a:pt x="9257" y="21600"/>
                </a:lnTo>
                <a:lnTo>
                  <a:pt x="12343" y="21600"/>
                </a:lnTo>
                <a:lnTo>
                  <a:pt x="12343" y="18900"/>
                </a:lnTo>
                <a:lnTo>
                  <a:pt x="21600" y="18900"/>
                </a:lnTo>
                <a:lnTo>
                  <a:pt x="12343" y="12600"/>
                </a:lnTo>
                <a:lnTo>
                  <a:pt x="18514" y="12600"/>
                </a:lnTo>
                <a:lnTo>
                  <a:pt x="12343" y="6300"/>
                </a:lnTo>
                <a:lnTo>
                  <a:pt x="15429" y="6300"/>
                </a:lnTo>
                <a:lnTo>
                  <a:pt x="10800" y="0"/>
                </a:lnTo>
                <a:lnTo>
                  <a:pt x="6171" y="6300"/>
                </a:lnTo>
                <a:lnTo>
                  <a:pt x="9257" y="6300"/>
                </a:lnTo>
                <a:lnTo>
                  <a:pt x="3086" y="12600"/>
                </a:lnTo>
                <a:lnTo>
                  <a:pt x="9257" y="12600"/>
                </a:lnTo>
                <a:close/>
              </a:path>
            </a:pathLst>
          </a:custGeom>
          <a:solidFill>
            <a:srgbClr val="008000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atin typeface="+mn-lt"/>
              <a:cs typeface="+mn-cs"/>
            </a:endParaRPr>
          </a:p>
        </p:txBody>
      </p:sp>
      <p:pic>
        <p:nvPicPr>
          <p:cNvPr id="2055" name="Picture 4" descr="C:\Program Files\Microsoft Office\MEDIA\CAGCAT10\j0212957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15000" y="4119563"/>
            <a:ext cx="1071563" cy="67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Tree"/>
          <p:cNvSpPr>
            <a:spLocks noEditPoints="1" noChangeArrowheads="1"/>
          </p:cNvSpPr>
          <p:nvPr/>
        </p:nvSpPr>
        <p:spPr bwMode="auto">
          <a:xfrm>
            <a:off x="7143750" y="3143250"/>
            <a:ext cx="857250" cy="738188"/>
          </a:xfrm>
          <a:custGeom>
            <a:avLst/>
            <a:gdLst>
              <a:gd name="G0" fmla="+- 0 0 0"/>
              <a:gd name="G1" fmla="*/ 18900 1 3"/>
              <a:gd name="G2" fmla="*/ 18900 2 3"/>
              <a:gd name="G3" fmla="+- 18900 0 0"/>
              <a:gd name="T0" fmla="*/ 10800 w 21600"/>
              <a:gd name="T1" fmla="*/ 0 h 21600"/>
              <a:gd name="T2" fmla="*/ 6171 w 21600"/>
              <a:gd name="T3" fmla="*/ 6300 h 21600"/>
              <a:gd name="T4" fmla="*/ 3086 w 21600"/>
              <a:gd name="T5" fmla="*/ 12600 h 21600"/>
              <a:gd name="T6" fmla="*/ 0 w 21600"/>
              <a:gd name="T7" fmla="*/ 18900 h 21600"/>
              <a:gd name="T8" fmla="*/ 15429 w 21600"/>
              <a:gd name="T9" fmla="*/ 6300 h 21600"/>
              <a:gd name="T10" fmla="*/ 18514 w 21600"/>
              <a:gd name="T11" fmla="*/ 12600 h 21600"/>
              <a:gd name="T12" fmla="*/ 21600 w 21600"/>
              <a:gd name="T13" fmla="*/ 18900 h 21600"/>
              <a:gd name="T14" fmla="*/ 17694720 60000 65536"/>
              <a:gd name="T15" fmla="*/ 11796480 60000 65536"/>
              <a:gd name="T16" fmla="*/ 11796480 60000 65536"/>
              <a:gd name="T17" fmla="*/ 11796480 60000 65536"/>
              <a:gd name="T18" fmla="*/ 0 60000 65536"/>
              <a:gd name="T19" fmla="*/ 0 60000 65536"/>
              <a:gd name="T20" fmla="*/ 0 60000 65536"/>
              <a:gd name="T21" fmla="*/ 761 w 21600"/>
              <a:gd name="T22" fmla="*/ 22454 h 21600"/>
              <a:gd name="T23" fmla="*/ 21069 w 21600"/>
              <a:gd name="T24" fmla="*/ 28282 h 21600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21600" h="21600">
                <a:moveTo>
                  <a:pt x="0" y="18900"/>
                </a:moveTo>
                <a:lnTo>
                  <a:pt x="9257" y="18900"/>
                </a:lnTo>
                <a:lnTo>
                  <a:pt x="9257" y="21600"/>
                </a:lnTo>
                <a:lnTo>
                  <a:pt x="12343" y="21600"/>
                </a:lnTo>
                <a:lnTo>
                  <a:pt x="12343" y="18900"/>
                </a:lnTo>
                <a:lnTo>
                  <a:pt x="21600" y="18900"/>
                </a:lnTo>
                <a:lnTo>
                  <a:pt x="12343" y="12600"/>
                </a:lnTo>
                <a:lnTo>
                  <a:pt x="18514" y="12600"/>
                </a:lnTo>
                <a:lnTo>
                  <a:pt x="12343" y="6300"/>
                </a:lnTo>
                <a:lnTo>
                  <a:pt x="15429" y="6300"/>
                </a:lnTo>
                <a:lnTo>
                  <a:pt x="10800" y="0"/>
                </a:lnTo>
                <a:lnTo>
                  <a:pt x="6171" y="6300"/>
                </a:lnTo>
                <a:lnTo>
                  <a:pt x="9257" y="6300"/>
                </a:lnTo>
                <a:lnTo>
                  <a:pt x="3086" y="12600"/>
                </a:lnTo>
                <a:lnTo>
                  <a:pt x="9257" y="12600"/>
                </a:lnTo>
                <a:close/>
              </a:path>
            </a:pathLst>
          </a:custGeom>
          <a:solidFill>
            <a:srgbClr val="008000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atin typeface="+mn-lt"/>
              <a:cs typeface="+mn-cs"/>
            </a:endParaRPr>
          </a:p>
        </p:txBody>
      </p:sp>
      <p:pic>
        <p:nvPicPr>
          <p:cNvPr id="2057" name="Picture 5" descr="C:\Program Files\Microsoft Office\MEDIA\CAGCAT10\j0149627.wm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flipH="1">
            <a:off x="4500563" y="4857750"/>
            <a:ext cx="785812" cy="696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8" name="Picture 6" descr="C:\Program Files\Microsoft Office\MEDIA\CAGCAT10\j0304933.wmf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286625" y="3571875"/>
            <a:ext cx="546100" cy="500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9" name="Picture 7" descr="C:\Program Files\Microsoft Office\MEDIA\CAGCAT10\j0332364.wmf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2500313" y="4929188"/>
            <a:ext cx="928687" cy="749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95000"/>
                </a:schemeClr>
              </a:gs>
              <a:gs pos="0">
                <a:srgbClr val="33CC33"/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27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0" y="285750"/>
          <a:ext cx="9144000" cy="6000794"/>
        </p:xfrm>
        <a:graphic>
          <a:graphicData uri="http://schemas.openxmlformats.org/drawingml/2006/table">
            <a:tbl>
              <a:tblPr/>
              <a:tblGrid>
                <a:gridCol w="3982079"/>
                <a:gridCol w="5161921"/>
              </a:tblGrid>
              <a:tr h="750099">
                <a:tc>
                  <a:txBody>
                    <a:bodyPr/>
                    <a:lstStyle/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i="1" dirty="0">
                          <a:latin typeface="Times New Roman"/>
                          <a:ea typeface="Calibri"/>
                          <a:cs typeface="Times New Roman"/>
                        </a:rPr>
                        <a:t>1.Думать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50099"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i="1" dirty="0">
                          <a:latin typeface="Times New Roman"/>
                          <a:ea typeface="Calibri"/>
                          <a:cs typeface="Times New Roman"/>
                        </a:rPr>
                        <a:t>2.Искать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00199"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i="1" dirty="0">
                          <a:latin typeface="Times New Roman"/>
                          <a:ea typeface="Calibri"/>
                          <a:cs typeface="Times New Roman"/>
                        </a:rPr>
                        <a:t>3.Экспериментировать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50099"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i="1" dirty="0">
                          <a:latin typeface="Times New Roman"/>
                          <a:ea typeface="Calibri"/>
                          <a:cs typeface="Times New Roman"/>
                        </a:rPr>
                        <a:t>4.Наблюдать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00199"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i="1" dirty="0">
                          <a:latin typeface="Times New Roman"/>
                          <a:ea typeface="Calibri"/>
                          <a:cs typeface="Times New Roman"/>
                        </a:rPr>
                        <a:t>5.Контролировать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50099"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i="1" dirty="0">
                          <a:latin typeface="Times New Roman"/>
                          <a:ea typeface="Calibri"/>
                          <a:cs typeface="Times New Roman"/>
                        </a:rPr>
                        <a:t>6.Оценивать.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95000"/>
                </a:schemeClr>
              </a:gs>
              <a:gs pos="0">
                <a:srgbClr val="33CC33"/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27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0" y="285750"/>
          <a:ext cx="9144000" cy="6091943"/>
        </p:xfrm>
        <a:graphic>
          <a:graphicData uri="http://schemas.openxmlformats.org/drawingml/2006/table">
            <a:tbl>
              <a:tblPr/>
              <a:tblGrid>
                <a:gridCol w="3982079"/>
                <a:gridCol w="5161921"/>
              </a:tblGrid>
              <a:tr h="750099">
                <a:tc>
                  <a:txBody>
                    <a:bodyPr/>
                    <a:lstStyle/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i="1" dirty="0">
                          <a:latin typeface="Times New Roman"/>
                          <a:ea typeface="Calibri"/>
                          <a:cs typeface="Times New Roman"/>
                        </a:rPr>
                        <a:t>1.Думать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i="1" dirty="0">
                          <a:latin typeface="Times New Roman"/>
                          <a:ea typeface="Calibri"/>
                          <a:cs typeface="Times New Roman"/>
                        </a:rPr>
                        <a:t>О рассказе.</a:t>
                      </a:r>
                      <a:endParaRPr lang="ru-RU" sz="2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50099"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i="1" dirty="0">
                          <a:latin typeface="Times New Roman"/>
                          <a:ea typeface="Calibri"/>
                          <a:cs typeface="Times New Roman"/>
                        </a:rPr>
                        <a:t>2.Искать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i="1" dirty="0">
                          <a:latin typeface="Times New Roman"/>
                          <a:ea typeface="Calibri"/>
                          <a:cs typeface="Times New Roman"/>
                        </a:rPr>
                        <a:t>Подбираем слова, чтобы заменить слова «маленькие».</a:t>
                      </a:r>
                      <a:endParaRPr lang="ru-RU" sz="2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00199"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i="1" dirty="0">
                          <a:latin typeface="Times New Roman"/>
                          <a:ea typeface="Calibri"/>
                          <a:cs typeface="Times New Roman"/>
                        </a:rPr>
                        <a:t>3.Экспериментировать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i="1" dirty="0">
                          <a:latin typeface="Times New Roman"/>
                          <a:ea typeface="Calibri"/>
                          <a:cs typeface="Times New Roman"/>
                        </a:rPr>
                        <a:t>Составляем новый рассказ.</a:t>
                      </a:r>
                      <a:endParaRPr lang="ru-RU" sz="2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50099"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i="1" dirty="0">
                          <a:latin typeface="Times New Roman"/>
                          <a:ea typeface="Calibri"/>
                          <a:cs typeface="Times New Roman"/>
                        </a:rPr>
                        <a:t>4.Наблюдать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i="1" dirty="0">
                          <a:latin typeface="Times New Roman"/>
                          <a:ea typeface="Calibri"/>
                          <a:cs typeface="Times New Roman"/>
                        </a:rPr>
                        <a:t>За рассказом.</a:t>
                      </a:r>
                      <a:endParaRPr lang="ru-RU" sz="2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00199"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i="1" dirty="0">
                          <a:latin typeface="Times New Roman"/>
                          <a:ea typeface="Calibri"/>
                          <a:cs typeface="Times New Roman"/>
                        </a:rPr>
                        <a:t>5.Контролировать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i="1" dirty="0">
                          <a:latin typeface="Times New Roman"/>
                          <a:ea typeface="Calibri"/>
                          <a:cs typeface="Times New Roman"/>
                        </a:rPr>
                        <a:t>Правильно ли составили рассказ.</a:t>
                      </a:r>
                      <a:endParaRPr lang="ru-RU" sz="2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50099"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i="1" dirty="0">
                          <a:latin typeface="Times New Roman"/>
                          <a:ea typeface="Calibri"/>
                          <a:cs typeface="Times New Roman"/>
                        </a:rPr>
                        <a:t>6.Оценивать.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i="1" dirty="0">
                          <a:latin typeface="Times New Roman"/>
                          <a:ea typeface="Calibri"/>
                          <a:cs typeface="Times New Roman"/>
                        </a:rPr>
                        <a:t>Нашу работу.</a:t>
                      </a:r>
                      <a:endParaRPr lang="ru-RU" sz="2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95000"/>
                </a:schemeClr>
              </a:gs>
              <a:gs pos="0">
                <a:srgbClr val="33CC33"/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27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5123" name="Содержимое 5"/>
          <p:cNvSpPr>
            <a:spLocks noGrp="1"/>
          </p:cNvSpPr>
          <p:nvPr>
            <p:ph idx="1"/>
          </p:nvPr>
        </p:nvSpPr>
        <p:spPr>
          <a:xfrm>
            <a:off x="428625" y="357188"/>
            <a:ext cx="8229600" cy="6126162"/>
          </a:xfrm>
        </p:spPr>
        <p:txBody>
          <a:bodyPr/>
          <a:lstStyle/>
          <a:p>
            <a:pPr eaLnBrk="1" hangingPunct="1">
              <a:buFont typeface="Arial" charset="0"/>
              <a:buNone/>
            </a:pPr>
            <a:r>
              <a:rPr lang="ru-RU" smtClean="0">
                <a:latin typeface="Times New Roman" pitchFamily="18" charset="0"/>
                <a:cs typeface="Times New Roman" pitchFamily="18" charset="0"/>
              </a:rPr>
              <a:t>В стране лилипутов всё было маленькое:</a:t>
            </a:r>
          </a:p>
          <a:p>
            <a:pPr eaLnBrk="1" hangingPunct="1">
              <a:buFont typeface="Arial" charset="0"/>
              <a:buNone/>
            </a:pPr>
            <a:r>
              <a:rPr lang="ru-RU" smtClean="0">
                <a:latin typeface="Times New Roman" pitchFamily="18" charset="0"/>
                <a:cs typeface="Times New Roman" pitchFamily="18" charset="0"/>
              </a:rPr>
              <a:t>__________________________</a:t>
            </a:r>
          </a:p>
          <a:p>
            <a:pPr eaLnBrk="1" hangingPunct="1">
              <a:buFont typeface="Arial" charset="0"/>
              <a:buNone/>
            </a:pPr>
            <a:endParaRPr lang="ru-RU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Font typeface="Arial" charset="0"/>
              <a:buNone/>
            </a:pPr>
            <a:r>
              <a:rPr lang="ru-RU" smtClean="0">
                <a:latin typeface="Times New Roman" pitchFamily="18" charset="0"/>
                <a:cs typeface="Times New Roman" pitchFamily="18" charset="0"/>
              </a:rPr>
              <a:t>__________________________</a:t>
            </a:r>
          </a:p>
          <a:p>
            <a:pPr eaLnBrk="1" hangingPunct="1">
              <a:buFont typeface="Arial" charset="0"/>
              <a:buNone/>
            </a:pPr>
            <a:endParaRPr lang="ru-RU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Font typeface="Arial" charset="0"/>
              <a:buNone/>
            </a:pPr>
            <a:r>
              <a:rPr lang="ru-RU" smtClean="0">
                <a:latin typeface="Times New Roman" pitchFamily="18" charset="0"/>
                <a:cs typeface="Times New Roman" pitchFamily="18" charset="0"/>
              </a:rPr>
              <a:t>__________________________ </a:t>
            </a:r>
          </a:p>
          <a:p>
            <a:pPr eaLnBrk="1" hangingPunct="1">
              <a:buFont typeface="Arial" charset="0"/>
              <a:buNone/>
            </a:pPr>
            <a:endParaRPr lang="ru-RU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Font typeface="Arial" charset="0"/>
              <a:buNone/>
            </a:pPr>
            <a:r>
              <a:rPr lang="ru-RU" smtClean="0">
                <a:latin typeface="Times New Roman" pitchFamily="18" charset="0"/>
                <a:cs typeface="Times New Roman" pitchFamily="18" charset="0"/>
              </a:rPr>
              <a:t>__________________________</a:t>
            </a:r>
          </a:p>
          <a:p>
            <a:pPr eaLnBrk="1" hangingPunct="1">
              <a:buFont typeface="Arial" charset="0"/>
              <a:buNone/>
            </a:pPr>
            <a:endParaRPr lang="ru-RU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Font typeface="Arial" charset="0"/>
              <a:buNone/>
            </a:pPr>
            <a:r>
              <a:rPr lang="ru-RU" smtClean="0">
                <a:latin typeface="Times New Roman" pitchFamily="18" charset="0"/>
                <a:cs typeface="Times New Roman" pitchFamily="18" charset="0"/>
              </a:rPr>
              <a:t>__________________________</a:t>
            </a:r>
          </a:p>
        </p:txBody>
      </p:sp>
      <p:pic>
        <p:nvPicPr>
          <p:cNvPr id="15362" name="Picture 2" descr="C:\Program Files\Microsoft Office\MEDIA\CAGCAT10\j0185604.wmf"/>
          <p:cNvPicPr>
            <a:picLocks noChangeAspect="1" noChangeArrowheads="1"/>
          </p:cNvPicPr>
          <p:nvPr/>
        </p:nvPicPr>
        <p:blipFill>
          <a:blip r:embed="rId2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6143636" y="928670"/>
            <a:ext cx="922630" cy="923544"/>
          </a:xfrm>
          <a:prstGeom prst="rect">
            <a:avLst/>
          </a:prstGeom>
          <a:noFill/>
        </p:spPr>
      </p:pic>
      <p:sp>
        <p:nvSpPr>
          <p:cNvPr id="7" name="Блок-схема: перфолента 6"/>
          <p:cNvSpPr/>
          <p:nvPr/>
        </p:nvSpPr>
        <p:spPr>
          <a:xfrm rot="21446686">
            <a:off x="6151563" y="2049463"/>
            <a:ext cx="2214562" cy="428625"/>
          </a:xfrm>
          <a:prstGeom prst="flowChartPunchedTape">
            <a:avLst/>
          </a:prstGeom>
          <a:blipFill>
            <a:blip r:embed="rId3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pic>
        <p:nvPicPr>
          <p:cNvPr id="5126" name="Picture 3" descr="C:\Program Files\Microsoft Office\MEDIA\CAGCAT10\j0285444.wmf"/>
          <p:cNvPicPr>
            <a:picLocks noChangeAspect="1" noChangeArrowheads="1"/>
          </p:cNvPicPr>
          <p:nvPr/>
        </p:nvPicPr>
        <p:blipFill>
          <a:blip r:embed="rId4"/>
          <a:srcRect l="57956" t="10242"/>
          <a:stretch>
            <a:fillRect/>
          </a:stretch>
        </p:blipFill>
        <p:spPr bwMode="auto">
          <a:xfrm>
            <a:off x="6572250" y="2714625"/>
            <a:ext cx="534988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7" name="Picture 4" descr="C:\Program Files\Microsoft Office\MEDIA\CAGCAT10\j0304933.wmf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715125" y="4143375"/>
            <a:ext cx="1117600" cy="1025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8" name="Picture 5" descr="C:\Program Files\Microsoft Office\MEDIA\CAGCAT10\j0212957.wmf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6715125" y="5643563"/>
            <a:ext cx="1143000" cy="717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95000"/>
                </a:schemeClr>
              </a:gs>
              <a:gs pos="0">
                <a:srgbClr val="33CC33"/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27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5123" name="Содержимое 5"/>
          <p:cNvSpPr>
            <a:spLocks noGrp="1"/>
          </p:cNvSpPr>
          <p:nvPr>
            <p:ph idx="1"/>
          </p:nvPr>
        </p:nvSpPr>
        <p:spPr>
          <a:xfrm>
            <a:off x="428625" y="357188"/>
            <a:ext cx="8229600" cy="6126162"/>
          </a:xfrm>
        </p:spPr>
        <p:txBody>
          <a:bodyPr/>
          <a:lstStyle/>
          <a:p>
            <a:pPr eaLnBrk="1" hangingPunct="1">
              <a:buFont typeface="Arial" charset="0"/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 стране великанов всё было большим:</a:t>
            </a:r>
          </a:p>
          <a:p>
            <a:pPr eaLnBrk="1" hangingPunct="1">
              <a:buFont typeface="Arial" charset="0"/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__________________________</a:t>
            </a:r>
          </a:p>
          <a:p>
            <a:pPr eaLnBrk="1" hangingPunct="1">
              <a:buFont typeface="Arial" charset="0"/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Font typeface="Arial" charset="0"/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__________________________</a:t>
            </a:r>
          </a:p>
          <a:p>
            <a:pPr eaLnBrk="1" hangingPunct="1">
              <a:buFont typeface="Arial" charset="0"/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Font typeface="Arial" charset="0"/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__________________________ </a:t>
            </a:r>
          </a:p>
          <a:p>
            <a:pPr eaLnBrk="1" hangingPunct="1">
              <a:buFont typeface="Arial" charset="0"/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Font typeface="Arial" charset="0"/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__________________________</a:t>
            </a:r>
          </a:p>
          <a:p>
            <a:pPr eaLnBrk="1" hangingPunct="1">
              <a:buFont typeface="Arial" charset="0"/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Font typeface="Arial" charset="0"/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__________________________</a:t>
            </a:r>
          </a:p>
        </p:txBody>
      </p:sp>
      <p:pic>
        <p:nvPicPr>
          <p:cNvPr id="15362" name="Picture 2" descr="C:\Program Files\Microsoft Office\MEDIA\CAGCAT10\j0185604.wmf"/>
          <p:cNvPicPr>
            <a:picLocks noChangeAspect="1" noChangeArrowheads="1"/>
          </p:cNvPicPr>
          <p:nvPr/>
        </p:nvPicPr>
        <p:blipFill>
          <a:blip r:embed="rId2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6143636" y="928670"/>
            <a:ext cx="922630" cy="923544"/>
          </a:xfrm>
          <a:prstGeom prst="rect">
            <a:avLst/>
          </a:prstGeom>
          <a:noFill/>
        </p:spPr>
      </p:pic>
      <p:sp>
        <p:nvSpPr>
          <p:cNvPr id="7" name="Блок-схема: перфолента 6"/>
          <p:cNvSpPr/>
          <p:nvPr/>
        </p:nvSpPr>
        <p:spPr>
          <a:xfrm rot="21446686">
            <a:off x="6151563" y="2049463"/>
            <a:ext cx="2214562" cy="428625"/>
          </a:xfrm>
          <a:prstGeom prst="flowChartPunchedTape">
            <a:avLst/>
          </a:prstGeom>
          <a:blipFill>
            <a:blip r:embed="rId3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pic>
        <p:nvPicPr>
          <p:cNvPr id="5126" name="Picture 3" descr="C:\Program Files\Microsoft Office\MEDIA\CAGCAT10\j0285444.wmf"/>
          <p:cNvPicPr>
            <a:picLocks noChangeAspect="1" noChangeArrowheads="1"/>
          </p:cNvPicPr>
          <p:nvPr/>
        </p:nvPicPr>
        <p:blipFill>
          <a:blip r:embed="rId4"/>
          <a:srcRect l="57956" t="10242"/>
          <a:stretch>
            <a:fillRect/>
          </a:stretch>
        </p:blipFill>
        <p:spPr bwMode="auto">
          <a:xfrm>
            <a:off x="6572250" y="2714625"/>
            <a:ext cx="534988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7" name="Picture 4" descr="C:\Program Files\Microsoft Office\MEDIA\CAGCAT10\j0304933.wmf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715125" y="4143375"/>
            <a:ext cx="1117600" cy="1025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8" name="Picture 5" descr="C:\Program Files\Microsoft Office\MEDIA\CAGCAT10\j0212957.wmf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6715125" y="5643563"/>
            <a:ext cx="1143000" cy="717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95000"/>
                </a:schemeClr>
              </a:gs>
              <a:gs pos="0">
                <a:srgbClr val="33CC33"/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27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5123" name="Содержимое 5"/>
          <p:cNvSpPr>
            <a:spLocks noGrp="1"/>
          </p:cNvSpPr>
          <p:nvPr>
            <p:ph idx="1"/>
          </p:nvPr>
        </p:nvSpPr>
        <p:spPr>
          <a:xfrm>
            <a:off x="428625" y="357188"/>
            <a:ext cx="8229600" cy="6126162"/>
          </a:xfrm>
        </p:spPr>
        <p:txBody>
          <a:bodyPr/>
          <a:lstStyle/>
          <a:p>
            <a:pPr eaLnBrk="1" hangingPunct="1">
              <a:buFont typeface="Arial" charset="0"/>
              <a:buNone/>
            </a:pP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Ичӧт карын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ставыс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вӧл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ичӧт: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_ичӧт _керкаяс______________________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Font typeface="Arial" charset="0"/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_ичӧт _уличаяс___________________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Font typeface="Arial" charset="0"/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_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ичӧт _пуяс_______________________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eaLnBrk="1" hangingPunct="1">
              <a:buFont typeface="Arial" charset="0"/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_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ичӧт __пемӧсъяс_______________________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Font typeface="Arial" charset="0"/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_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ичӧт _машинаяс_______________________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5362" name="Picture 2" descr="C:\Program Files\Microsoft Office\MEDIA\CAGCAT10\j0185604.wmf"/>
          <p:cNvPicPr>
            <a:picLocks noChangeAspect="1" noChangeArrowheads="1"/>
          </p:cNvPicPr>
          <p:nvPr/>
        </p:nvPicPr>
        <p:blipFill>
          <a:blip r:embed="rId2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6143636" y="928670"/>
            <a:ext cx="922630" cy="923544"/>
          </a:xfrm>
          <a:prstGeom prst="rect">
            <a:avLst/>
          </a:prstGeom>
          <a:noFill/>
        </p:spPr>
      </p:pic>
      <p:sp>
        <p:nvSpPr>
          <p:cNvPr id="7" name="Блок-схема: перфолента 6"/>
          <p:cNvSpPr/>
          <p:nvPr/>
        </p:nvSpPr>
        <p:spPr>
          <a:xfrm rot="21446686">
            <a:off x="6151563" y="2049463"/>
            <a:ext cx="2214562" cy="428625"/>
          </a:xfrm>
          <a:prstGeom prst="flowChartPunchedTape">
            <a:avLst/>
          </a:prstGeom>
          <a:blipFill>
            <a:blip r:embed="rId3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pic>
        <p:nvPicPr>
          <p:cNvPr id="5126" name="Picture 3" descr="C:\Program Files\Microsoft Office\MEDIA\CAGCAT10\j0285444.wmf"/>
          <p:cNvPicPr>
            <a:picLocks noChangeAspect="1" noChangeArrowheads="1"/>
          </p:cNvPicPr>
          <p:nvPr/>
        </p:nvPicPr>
        <p:blipFill>
          <a:blip r:embed="rId4"/>
          <a:srcRect l="57956" t="10242"/>
          <a:stretch>
            <a:fillRect/>
          </a:stretch>
        </p:blipFill>
        <p:spPr bwMode="auto">
          <a:xfrm>
            <a:off x="6572250" y="2714625"/>
            <a:ext cx="534988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7" name="Picture 4" descr="C:\Program Files\Microsoft Office\MEDIA\CAGCAT10\j0304933.wmf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715125" y="4143375"/>
            <a:ext cx="1117600" cy="1025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8" name="Picture 5" descr="C:\Program Files\Microsoft Office\MEDIA\CAGCAT10\j0212957.wmf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6715125" y="5643563"/>
            <a:ext cx="1143000" cy="717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95000"/>
                </a:schemeClr>
              </a:gs>
              <a:gs pos="0">
                <a:srgbClr val="33CC33"/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27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5123" name="Содержимое 5"/>
          <p:cNvSpPr>
            <a:spLocks noGrp="1"/>
          </p:cNvSpPr>
          <p:nvPr>
            <p:ph idx="1"/>
          </p:nvPr>
        </p:nvSpPr>
        <p:spPr>
          <a:xfrm>
            <a:off x="428625" y="357188"/>
            <a:ext cx="8229600" cy="6126162"/>
          </a:xfrm>
        </p:spPr>
        <p:txBody>
          <a:bodyPr>
            <a:normAutofit/>
          </a:bodyPr>
          <a:lstStyle/>
          <a:p>
            <a:pPr eaLnBrk="1" hangingPunct="1">
              <a:buFont typeface="Arial" charset="0"/>
              <a:buNone/>
            </a:pP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Ыджыд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карын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ставыс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вӧл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ыджыд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eaLnBrk="1" hangingPunct="1">
              <a:buFont typeface="Arial" charset="0"/>
              <a:buNone/>
            </a:pP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_ыджыд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керкаяс________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</a:t>
            </a:r>
          </a:p>
          <a:p>
            <a:pPr eaLnBrk="1" hangingPunct="1">
              <a:buFont typeface="Arial" charset="0"/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Font typeface="Arial" charset="0"/>
              <a:buNone/>
            </a:pP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_ыджыд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уличаяс____________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Font typeface="Arial" charset="0"/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Font typeface="Arial" charset="0"/>
              <a:buNone/>
            </a:pP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_ыджыд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пуяс________________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eaLnBrk="1" hangingPunct="1">
              <a:buFont typeface="Arial" charset="0"/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Font typeface="Arial" charset="0"/>
              <a:buNone/>
            </a:pP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_ыджыд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пемӧсъяс____________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Font typeface="Arial" charset="0"/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Font typeface="Arial" charset="0"/>
              <a:buNone/>
            </a:pP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_ыджыд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машинаяс____________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5362" name="Picture 2" descr="C:\Program Files\Microsoft Office\MEDIA\CAGCAT10\j0185604.wmf"/>
          <p:cNvPicPr>
            <a:picLocks noChangeAspect="1" noChangeArrowheads="1"/>
          </p:cNvPicPr>
          <p:nvPr/>
        </p:nvPicPr>
        <p:blipFill>
          <a:blip r:embed="rId2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6143636" y="928670"/>
            <a:ext cx="922630" cy="923544"/>
          </a:xfrm>
          <a:prstGeom prst="rect">
            <a:avLst/>
          </a:prstGeom>
          <a:noFill/>
        </p:spPr>
      </p:pic>
      <p:sp>
        <p:nvSpPr>
          <p:cNvPr id="7" name="Блок-схема: перфолента 6"/>
          <p:cNvSpPr/>
          <p:nvPr/>
        </p:nvSpPr>
        <p:spPr>
          <a:xfrm rot="21446686">
            <a:off x="6151563" y="2049463"/>
            <a:ext cx="2214562" cy="428625"/>
          </a:xfrm>
          <a:prstGeom prst="flowChartPunchedTape">
            <a:avLst/>
          </a:prstGeom>
          <a:blipFill>
            <a:blip r:embed="rId3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pic>
        <p:nvPicPr>
          <p:cNvPr id="5126" name="Picture 3" descr="C:\Program Files\Microsoft Office\MEDIA\CAGCAT10\j0285444.wmf"/>
          <p:cNvPicPr>
            <a:picLocks noChangeAspect="1" noChangeArrowheads="1"/>
          </p:cNvPicPr>
          <p:nvPr/>
        </p:nvPicPr>
        <p:blipFill>
          <a:blip r:embed="rId4"/>
          <a:srcRect l="57956" t="10242"/>
          <a:stretch>
            <a:fillRect/>
          </a:stretch>
        </p:blipFill>
        <p:spPr bwMode="auto">
          <a:xfrm>
            <a:off x="6572250" y="2714625"/>
            <a:ext cx="534988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7" name="Picture 4" descr="C:\Program Files\Microsoft Office\MEDIA\CAGCAT10\j0304933.wmf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715125" y="4143375"/>
            <a:ext cx="1117600" cy="1025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8" name="Picture 5" descr="C:\Program Files\Microsoft Office\MEDIA\CAGCAT10\j0212957.wmf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6715125" y="5643563"/>
            <a:ext cx="1143000" cy="717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ext Box 1"/>
          <p:cNvSpPr txBox="1"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0"/>
            <a:ext cx="9134475" cy="6848475"/>
            <a:chOff x="0" y="0"/>
            <a:chExt cx="5754" cy="4314"/>
          </a:xfrm>
        </p:grpSpPr>
        <p:pic>
          <p:nvPicPr>
            <p:cNvPr id="27654" name="Picture 3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0" y="0"/>
              <a:ext cx="5754" cy="4314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  <p:sp>
          <p:nvSpPr>
            <p:cNvPr id="27655" name="Text Box 4"/>
            <p:cNvSpPr txBox="1">
              <a:spLocks noChangeArrowheads="1"/>
            </p:cNvSpPr>
            <p:nvPr/>
          </p:nvSpPr>
          <p:spPr bwMode="auto">
            <a:xfrm>
              <a:off x="0" y="0"/>
              <a:ext cx="5754" cy="4314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27652" name="Rectangle 5"/>
          <p:cNvSpPr>
            <a:spLocks noChangeArrowheads="1"/>
          </p:cNvSpPr>
          <p:nvPr/>
        </p:nvSpPr>
        <p:spPr bwMode="auto">
          <a:xfrm>
            <a:off x="1214438" y="857250"/>
            <a:ext cx="7000875" cy="44831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ru-RU" sz="3600" b="1" dirty="0">
              <a:solidFill>
                <a:srgbClr val="7030A0"/>
              </a:solidFill>
            </a:endParaRPr>
          </a:p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3600" b="1" dirty="0">
                <a:solidFill>
                  <a:srgbClr val="7030A0"/>
                </a:solidFill>
              </a:rPr>
              <a:t> мне было  интересно  …</a:t>
            </a:r>
          </a:p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3600" b="1" dirty="0">
                <a:solidFill>
                  <a:srgbClr val="7030A0"/>
                </a:solidFill>
              </a:rPr>
              <a:t/>
            </a:r>
            <a:br>
              <a:rPr lang="ru-RU" sz="3600" b="1" dirty="0">
                <a:solidFill>
                  <a:srgbClr val="7030A0"/>
                </a:solidFill>
              </a:rPr>
            </a:br>
            <a:r>
              <a:rPr lang="ru-RU" sz="3600" b="1" dirty="0">
                <a:solidFill>
                  <a:srgbClr val="7030A0"/>
                </a:solidFill>
              </a:rPr>
              <a:t>я научился …</a:t>
            </a:r>
          </a:p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3600" b="1" dirty="0">
                <a:solidFill>
                  <a:srgbClr val="7030A0"/>
                </a:solidFill>
              </a:rPr>
              <a:t/>
            </a:r>
            <a:br>
              <a:rPr lang="ru-RU" sz="3600" b="1" dirty="0">
                <a:solidFill>
                  <a:srgbClr val="7030A0"/>
                </a:solidFill>
              </a:rPr>
            </a:br>
            <a:r>
              <a:rPr lang="ru-RU" sz="3600" b="1" dirty="0">
                <a:solidFill>
                  <a:srgbClr val="7030A0"/>
                </a:solidFill>
              </a:rPr>
              <a:t>особенно понравилось ….</a:t>
            </a:r>
          </a:p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ru-RU" sz="3600" b="1" dirty="0">
              <a:solidFill>
                <a:srgbClr val="7030A0"/>
              </a:solidFill>
            </a:endParaRPr>
          </a:p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3600" b="1" dirty="0">
                <a:solidFill>
                  <a:srgbClr val="7030A0"/>
                </a:solidFill>
              </a:rPr>
              <a:t>оказалось неожиданным…</a:t>
            </a:r>
          </a:p>
        </p:txBody>
      </p:sp>
      <p:sp>
        <p:nvSpPr>
          <p:cNvPr id="27653" name="Text Box 6"/>
          <p:cNvSpPr txBox="1">
            <a:spLocks noChangeArrowheads="1"/>
          </p:cNvSpPr>
          <p:nvPr/>
        </p:nvSpPr>
        <p:spPr bwMode="auto">
          <a:xfrm>
            <a:off x="2357438" y="428625"/>
            <a:ext cx="4572000" cy="64293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ct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3600" b="1">
                <a:solidFill>
                  <a:srgbClr val="7030A0"/>
                </a:solidFill>
              </a:rPr>
              <a:t>Сегодня на уроке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5</TotalTime>
  <Words>145</Words>
  <PresentationFormat>Экран (4:3)</PresentationFormat>
  <Paragraphs>70</Paragraphs>
  <Slides>10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Аспект</vt:lpstr>
      <vt:lpstr>Звенит звонок, начинается урок</vt:lpstr>
      <vt:lpstr>Страна лилипутов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Звенит звонок, начинается урок</dc:title>
  <dc:creator>Татьяна</dc:creator>
  <cp:lastModifiedBy>Татьяна</cp:lastModifiedBy>
  <cp:revision>7</cp:revision>
  <dcterms:created xsi:type="dcterms:W3CDTF">2014-11-16T10:12:48Z</dcterms:created>
  <dcterms:modified xsi:type="dcterms:W3CDTF">2014-11-16T10:32:00Z</dcterms:modified>
</cp:coreProperties>
</file>