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7" r:id="rId3"/>
    <p:sldId id="264" r:id="rId4"/>
    <p:sldId id="277" r:id="rId5"/>
    <p:sldId id="273" r:id="rId6"/>
    <p:sldId id="272" r:id="rId7"/>
    <p:sldId id="266" r:id="rId8"/>
    <p:sldId id="281" r:id="rId9"/>
    <p:sldId id="279" r:id="rId10"/>
    <p:sldId id="280" r:id="rId11"/>
    <p:sldId id="275" r:id="rId12"/>
    <p:sldId id="282" r:id="rId13"/>
    <p:sldId id="283" r:id="rId14"/>
    <p:sldId id="27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58065A"/>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13.02.2016</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9543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673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269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195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1632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8761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4518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25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13.02.2016</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446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591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733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13.02.2016</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13.02.2016</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13.02.2016</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13.02.2016</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13.02.2016</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13.02.2016</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13.02.2016</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13.02.2016</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4463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1043;&#1069;&#1057;.avi" TargetMode="Externa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ikigogo.org/ru/160135/" TargetMode="External"/><Relationship Id="rId2" Type="http://schemas.openxmlformats.org/officeDocument/2006/relationships/hyperlink" Target="http://zaopriut.ucoz.ru/_ph/1/873932657.jpg" TargetMode="External"/><Relationship Id="rId1" Type="http://schemas.openxmlformats.org/officeDocument/2006/relationships/slideLayout" Target="../slideLayouts/slideLayout2.xml"/><Relationship Id="rId4" Type="http://schemas.openxmlformats.org/officeDocument/2006/relationships/hyperlink" Target="http://photo.foto-planeta.com/view/4/5/1/6/tsimlyansk-451653.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diala.ru/data/attachment/forum/201409/20/210025pohzh135co99z3z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219" y="3933056"/>
            <a:ext cx="3174781"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oilru.com/images/upload/imgS5GW2o.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09802"/>
            <a:ext cx="6588821" cy="464819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volgodonsc.ru/files/78/117/Bezymyannyy_ge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866" y="0"/>
            <a:ext cx="4330134" cy="393305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player.myshared.ru/1076054/data/images/img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813866"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60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21086" y="0"/>
            <a:ext cx="4122914" cy="6858000"/>
          </a:xfrm>
          <a:solidFill>
            <a:srgbClr val="99CCFF"/>
          </a:solidFill>
        </p:spPr>
        <p:txBody>
          <a:bodyPr>
            <a:noAutofit/>
          </a:bodyPr>
          <a:lstStyle/>
          <a:p>
            <a:pPr marL="18288" indent="0">
              <a:buNone/>
            </a:pPr>
            <a:r>
              <a:rPr lang="ru-RU" sz="1800" b="1" dirty="0">
                <a:solidFill>
                  <a:srgbClr val="C00000"/>
                </a:solidFill>
                <a:latin typeface="Times New Roman" pitchFamily="18" charset="0"/>
                <a:cs typeface="Times New Roman" pitchFamily="18" charset="0"/>
              </a:rPr>
              <a:t>Обелиск сооружен в честь строителей </a:t>
            </a:r>
            <a:r>
              <a:rPr lang="ru-RU" sz="1800" b="1" dirty="0" err="1" smtClean="0">
                <a:solidFill>
                  <a:srgbClr val="C00000"/>
                </a:solidFill>
                <a:latin typeface="Times New Roman" pitchFamily="18" charset="0"/>
                <a:cs typeface="Times New Roman" pitchFamily="18" charset="0"/>
              </a:rPr>
              <a:t>Волго</a:t>
            </a:r>
            <a:r>
              <a:rPr lang="ru-RU" sz="1800" b="1" dirty="0" smtClean="0">
                <a:solidFill>
                  <a:srgbClr val="C00000"/>
                </a:solidFill>
                <a:latin typeface="Times New Roman" pitchFamily="18" charset="0"/>
                <a:cs typeface="Times New Roman" pitchFamily="18" charset="0"/>
              </a:rPr>
              <a:t> – </a:t>
            </a:r>
            <a:r>
              <a:rPr lang="ru-RU" sz="1800" b="1" dirty="0">
                <a:solidFill>
                  <a:srgbClr val="C00000"/>
                </a:solidFill>
                <a:latin typeface="Times New Roman" pitchFamily="18" charset="0"/>
                <a:cs typeface="Times New Roman" pitchFamily="18" charset="0"/>
              </a:rPr>
              <a:t>Донского канала и строителей </a:t>
            </a:r>
            <a:r>
              <a:rPr lang="ru-RU" sz="1800" b="1" dirty="0" err="1">
                <a:solidFill>
                  <a:srgbClr val="C00000"/>
                </a:solidFill>
                <a:latin typeface="Times New Roman" pitchFamily="18" charset="0"/>
                <a:cs typeface="Times New Roman" pitchFamily="18" charset="0"/>
              </a:rPr>
              <a:t>Цимлянской</a:t>
            </a:r>
            <a:r>
              <a:rPr lang="ru-RU" sz="1800" b="1" dirty="0">
                <a:solidFill>
                  <a:srgbClr val="C00000"/>
                </a:solidFill>
                <a:latin typeface="Times New Roman" pitchFamily="18" charset="0"/>
                <a:cs typeface="Times New Roman" pitchFamily="18" charset="0"/>
              </a:rPr>
              <a:t> ГЭС</a:t>
            </a:r>
            <a:r>
              <a:rPr lang="ru-RU" sz="1800" b="1" dirty="0" smtClean="0">
                <a:solidFill>
                  <a:srgbClr val="C00000"/>
                </a:solidFill>
                <a:latin typeface="Times New Roman" pitchFamily="18" charset="0"/>
                <a:cs typeface="Times New Roman" pitchFamily="18" charset="0"/>
              </a:rPr>
              <a:t>.</a:t>
            </a:r>
            <a:endParaRPr lang="ru-RU" sz="1800" b="1" dirty="0">
              <a:solidFill>
                <a:srgbClr val="C00000"/>
              </a:solidFill>
              <a:latin typeface="Times New Roman" pitchFamily="18" charset="0"/>
              <a:cs typeface="Times New Roman" pitchFamily="18" charset="0"/>
            </a:endParaRPr>
          </a:p>
          <a:p>
            <a:pPr marL="18288" indent="0">
              <a:buNone/>
            </a:pPr>
            <a:r>
              <a:rPr lang="ru-RU" sz="1800" b="1" dirty="0">
                <a:solidFill>
                  <a:srgbClr val="C00000"/>
                </a:solidFill>
                <a:latin typeface="Times New Roman" pitchFamily="18" charset="0"/>
                <a:cs typeface="Times New Roman" pitchFamily="18" charset="0"/>
              </a:rPr>
              <a:t>Высота обелиска 30 метров. По углам его расположены 2–х фигурные скульптурные композиции пятиметровой высоты. Они изображают: проектировщиков, строителей, геологов, железнодорожников. Обелиск увенчан декоративной эмблемой</a:t>
            </a:r>
            <a:r>
              <a:rPr lang="ru-RU" sz="1800" b="1" dirty="0" smtClean="0">
                <a:solidFill>
                  <a:srgbClr val="C00000"/>
                </a:solidFill>
                <a:latin typeface="Times New Roman" pitchFamily="18" charset="0"/>
                <a:cs typeface="Times New Roman" pitchFamily="18" charset="0"/>
              </a:rPr>
              <a:t>.</a:t>
            </a:r>
          </a:p>
          <a:p>
            <a:pPr marL="18288" indent="0">
              <a:buNone/>
            </a:pPr>
            <a:r>
              <a:rPr lang="ru-RU" sz="1800" b="1" dirty="0">
                <a:solidFill>
                  <a:srgbClr val="C00000"/>
                </a:solidFill>
                <a:latin typeface="Times New Roman" pitchFamily="18" charset="0"/>
                <a:cs typeface="Times New Roman" pitchFamily="18" charset="0"/>
              </a:rPr>
              <a:t>Внутри обелиска был  создан замечательный музей в память о его строителях и первых эксплуатационниках, и других ветеранов, отдавших лучшие годы своей жизни работе на канале. Но со временем музей перестал работать, экспонаты утеряны.</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6" y="-4192"/>
            <a:ext cx="4992082" cy="686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emory-map.prosv.ru/memorials/00/06/37/4/l/1356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1" y="53492"/>
            <a:ext cx="9016213" cy="63502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283" y="5805264"/>
            <a:ext cx="9123717" cy="954107"/>
          </a:xfrm>
          <a:prstGeom prst="rect">
            <a:avLst/>
          </a:prstGeom>
          <a:solidFill>
            <a:schemeClr val="tx1">
              <a:lumMod val="95000"/>
            </a:schemeClr>
          </a:solidFill>
        </p:spPr>
        <p:txBody>
          <a:bodyPr wrap="square">
            <a:spAutoFit/>
          </a:bodyPr>
          <a:lstStyle/>
          <a:p>
            <a:r>
              <a:rPr lang="ru-RU" sz="2000" b="1" dirty="0">
                <a:solidFill>
                  <a:srgbClr val="C00000"/>
                </a:solidFill>
                <a:latin typeface="Times New Roman" pitchFamily="18" charset="0"/>
                <a:cs typeface="Times New Roman" pitchFamily="18" charset="0"/>
              </a:rPr>
              <a:t>Памятник в Сталинградском сквере - город Цимлянск, Ростовская область</a:t>
            </a:r>
          </a:p>
          <a:p>
            <a:r>
              <a:rPr lang="ru-RU" dirty="0"/>
              <a:t/>
            </a:r>
            <a:br>
              <a:rPr lang="ru-RU" dirty="0"/>
            </a:br>
            <a:endParaRPr lang="ru-RU" dirty="0"/>
          </a:p>
        </p:txBody>
      </p:sp>
    </p:spTree>
    <p:extLst>
      <p:ext uri="{BB962C8B-B14F-4D97-AF65-F5344CB8AC3E}">
        <p14:creationId xmlns:p14="http://schemas.microsoft.com/office/powerpoint/2010/main" val="151414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8928992" cy="6370975"/>
          </a:xfrm>
          <a:prstGeom prst="rect">
            <a:avLst/>
          </a:prstGeom>
          <a:solidFill>
            <a:schemeClr val="tx1">
              <a:lumMod val="95000"/>
            </a:schemeClr>
          </a:solidFill>
        </p:spPr>
        <p:txBody>
          <a:bodyPr wrap="square">
            <a:spAutoFit/>
          </a:bodyPr>
          <a:lstStyle/>
          <a:p>
            <a:r>
              <a:rPr lang="ru-RU" sz="2400" b="1" dirty="0">
                <a:solidFill>
                  <a:srgbClr val="C00000"/>
                </a:solidFill>
                <a:latin typeface="Times New Roman" pitchFamily="18" charset="0"/>
                <a:cs typeface="Times New Roman" pitchFamily="18" charset="0"/>
              </a:rPr>
              <a:t>По инициативе ветеранов Великой Отечественной войны, администрации Цимлянского района, местного отделения партии «Единая Россия» и общественности, в честь 70-летия Сталинградской битвы и освобождения Цимлянского района от фашистских захватчиков в г. Цимлянске поблизости Детской школы искусств появился сквер «Сталинградский». На протяжении 3 месяцев конкурсные работы тщательно рассматривались. В итоге лучшим был признан архитектурный проект, представленный авторами: единороссами </a:t>
            </a:r>
            <a:r>
              <a:rPr lang="ru-RU" sz="2400" b="1" dirty="0" err="1">
                <a:solidFill>
                  <a:srgbClr val="C00000"/>
                </a:solidFill>
                <a:latin typeface="Times New Roman" pitchFamily="18" charset="0"/>
                <a:cs typeface="Times New Roman" pitchFamily="18" charset="0"/>
              </a:rPr>
              <a:t>А.Гуляевым</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Е.Белянко</a:t>
            </a:r>
            <a:r>
              <a:rPr lang="ru-RU" sz="2400" b="1" dirty="0">
                <a:solidFill>
                  <a:srgbClr val="C00000"/>
                </a:solidFill>
                <a:latin typeface="Times New Roman" pitchFamily="18" charset="0"/>
                <a:cs typeface="Times New Roman" pitchFamily="18" charset="0"/>
              </a:rPr>
              <a:t> и бывшим архитектором района, ныне пенсионером </a:t>
            </a:r>
            <a:r>
              <a:rPr lang="ru-RU" sz="2400" b="1" dirty="0" err="1">
                <a:solidFill>
                  <a:srgbClr val="C00000"/>
                </a:solidFill>
                <a:latin typeface="Times New Roman" pitchFamily="18" charset="0"/>
                <a:cs typeface="Times New Roman" pitchFamily="18" charset="0"/>
              </a:rPr>
              <a:t>М.Ореховым</a:t>
            </a:r>
            <a:r>
              <a:rPr lang="ru-RU" sz="2400" b="1" dirty="0">
                <a:solidFill>
                  <a:srgbClr val="C00000"/>
                </a:solidFill>
                <a:latin typeface="Times New Roman" pitchFamily="18" charset="0"/>
                <a:cs typeface="Times New Roman" pitchFamily="18" charset="0"/>
              </a:rPr>
              <a:t>. Возведение памятника было приурочено к 70-летию Цимлянского района, а деньги на него собирали всем миром - из-за этого памятник в городе даже называют народной стройкой. Люди из Цимлянска и Цимлянского района перечисляли по 500, по 1000 рублей, чтобы работы завершились в срок.</a:t>
            </a:r>
          </a:p>
        </p:txBody>
      </p:sp>
    </p:spTree>
    <p:extLst>
      <p:ext uri="{BB962C8B-B14F-4D97-AF65-F5344CB8AC3E}">
        <p14:creationId xmlns:p14="http://schemas.microsoft.com/office/powerpoint/2010/main" val="11457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753"/>
            <a:ext cx="4860032" cy="1938992"/>
          </a:xfrm>
          <a:prstGeom prst="rect">
            <a:avLst/>
          </a:prstGeom>
        </p:spPr>
        <p:txBody>
          <a:bodyPr wrap="square">
            <a:spAutoFit/>
          </a:bodyPr>
          <a:lstStyle/>
          <a:p>
            <a:pPr marL="274320" lvl="0" indent="-256032" algn="ctr">
              <a:spcBef>
                <a:spcPct val="20000"/>
              </a:spcBef>
              <a:buSzPct val="60000"/>
              <a:buFont typeface="Wingdings" pitchFamily="2" charset="2"/>
              <a:buChar char=""/>
            </a:pPr>
            <a:r>
              <a:rPr lang="ru-RU" sz="6000" b="1" i="1" dirty="0">
                <a:solidFill>
                  <a:srgbClr val="FF0000"/>
                </a:solidFill>
                <a:effectLst>
                  <a:outerShdw blurRad="38100" dist="38100" dir="2700000" algn="tl">
                    <a:srgbClr val="000000">
                      <a:alpha val="43137"/>
                    </a:srgbClr>
                  </a:outerShdw>
                </a:effectLst>
              </a:rPr>
              <a:t>Спасибо за внимание!!!</a:t>
            </a:r>
          </a:p>
        </p:txBody>
      </p:sp>
      <p:sp>
        <p:nvSpPr>
          <p:cNvPr id="2" name="TextBox 1"/>
          <p:cNvSpPr txBox="1"/>
          <p:nvPr/>
        </p:nvSpPr>
        <p:spPr>
          <a:xfrm>
            <a:off x="467544" y="2276872"/>
            <a:ext cx="8424936" cy="4247317"/>
          </a:xfrm>
          <a:prstGeom prst="rect">
            <a:avLst/>
          </a:prstGeom>
          <a:noFill/>
        </p:spPr>
        <p:txBody>
          <a:bodyPr wrap="square" rtlCol="0">
            <a:spAutoFit/>
          </a:bodyPr>
          <a:lstStyle/>
          <a:p>
            <a:pPr marL="18288" indent="0">
              <a:buNone/>
            </a:pPr>
            <a:r>
              <a:rPr lang="en-US" dirty="0">
                <a:hlinkClick r:id="rId2"/>
              </a:rPr>
              <a:t>http://zaopriut.ucoz.ru/_ph/1/873932657.jpg</a:t>
            </a:r>
            <a:r>
              <a:rPr lang="ru-RU" dirty="0"/>
              <a:t>                            </a:t>
            </a:r>
          </a:p>
          <a:p>
            <a:pPr marL="18288" indent="0">
              <a:buNone/>
            </a:pPr>
            <a:endParaRPr lang="ru-RU" dirty="0"/>
          </a:p>
          <a:p>
            <a:pPr marL="18288" indent="0">
              <a:buNone/>
            </a:pPr>
            <a:endParaRPr lang="ru-RU" dirty="0"/>
          </a:p>
          <a:p>
            <a:pPr marL="18288" indent="0">
              <a:buNone/>
            </a:pPr>
            <a:r>
              <a:rPr lang="en-US" dirty="0">
                <a:hlinkClick r:id="rId3"/>
              </a:rPr>
              <a:t>http://wikigogo.org/ru/160135/</a:t>
            </a:r>
            <a:endParaRPr lang="ru-RU" dirty="0"/>
          </a:p>
          <a:p>
            <a:pPr marL="18288" indent="0">
              <a:buNone/>
            </a:pPr>
            <a:endParaRPr lang="ru-RU" dirty="0"/>
          </a:p>
          <a:p>
            <a:pPr marL="18288" indent="0">
              <a:buNone/>
            </a:pPr>
            <a:r>
              <a:rPr lang="en-US" dirty="0"/>
              <a:t>http://www.aquaexpert.ru/spa_san/region61/tcimlianskrsr/tcimlianskiyrst/</a:t>
            </a:r>
            <a:endParaRPr lang="ru-RU" dirty="0"/>
          </a:p>
          <a:p>
            <a:pPr marL="18288" indent="0">
              <a:buNone/>
            </a:pPr>
            <a:endParaRPr lang="ru-RU" dirty="0"/>
          </a:p>
          <a:p>
            <a:pPr marL="18288" indent="0">
              <a:buNone/>
            </a:pPr>
            <a:r>
              <a:rPr lang="en-US" dirty="0"/>
              <a:t>https://im2-tub-ru.yandex.net/i?id=811f912f3b43ad0697be3284663fea04&amp;n=21</a:t>
            </a:r>
            <a:endParaRPr lang="ru-RU" dirty="0"/>
          </a:p>
          <a:p>
            <a:pPr marL="18288" indent="0">
              <a:buNone/>
            </a:pPr>
            <a:r>
              <a:rPr lang="en-US" dirty="0">
                <a:hlinkClick r:id="rId4"/>
              </a:rPr>
              <a:t>http://</a:t>
            </a:r>
            <a:r>
              <a:rPr lang="en-US" dirty="0" smtClean="0">
                <a:hlinkClick r:id="rId4"/>
              </a:rPr>
              <a:t>photo.foto-planeta.com/view/4/5/1/6/tsimlyansk-451653.jpg</a:t>
            </a:r>
            <a:endParaRPr lang="ru-RU" dirty="0" smtClean="0"/>
          </a:p>
          <a:p>
            <a:pPr marL="18288" indent="0">
              <a:buNone/>
            </a:pPr>
            <a:endParaRPr lang="ru-RU" dirty="0"/>
          </a:p>
          <a:p>
            <a:pPr marL="18288"/>
            <a:r>
              <a:rPr lang="en-US" dirty="0"/>
              <a:t>http://cimlyanck.donland.ru/Default.aspx?pageid=114212</a:t>
            </a:r>
            <a:endParaRPr lang="ru-RU" dirty="0"/>
          </a:p>
          <a:p>
            <a:pPr marL="18288" indent="0">
              <a:buNone/>
            </a:pPr>
            <a:endParaRPr lang="ru-RU" dirty="0" smtClean="0"/>
          </a:p>
          <a:p>
            <a:pPr marL="18288"/>
            <a:r>
              <a:rPr lang="en-US" dirty="0"/>
              <a:t>http://www.youtube.com/watch?v=Dc6c6lzyc84</a:t>
            </a:r>
            <a:endParaRPr lang="ru-RU" dirty="0"/>
          </a:p>
          <a:p>
            <a:pPr marL="18288" indent="0">
              <a:buNone/>
            </a:pPr>
            <a:endParaRPr lang="ru-RU" dirty="0"/>
          </a:p>
          <a:p>
            <a:endParaRPr lang="ru-RU" dirty="0"/>
          </a:p>
        </p:txBody>
      </p:sp>
    </p:spTree>
    <p:extLst>
      <p:ext uri="{BB962C8B-B14F-4D97-AF65-F5344CB8AC3E}">
        <p14:creationId xmlns:p14="http://schemas.microsoft.com/office/powerpoint/2010/main" val="303791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0" y="-13320"/>
            <a:ext cx="2537520" cy="6871320"/>
          </a:xfrm>
          <a:solidFill>
            <a:schemeClr val="accent4">
              <a:lumMod val="40000"/>
              <a:lumOff val="60000"/>
            </a:schemeClr>
          </a:solidFill>
        </p:spPr>
        <p:txBody>
          <a:bodyPr>
            <a:normAutofit fontScale="92500" lnSpcReduction="10000"/>
          </a:bodyPr>
          <a:lstStyle/>
          <a:p>
            <a:pPr marL="18288" indent="0">
              <a:buNone/>
            </a:pPr>
            <a:r>
              <a:rPr lang="ru-RU" sz="1600" b="1" dirty="0" smtClean="0">
                <a:solidFill>
                  <a:schemeClr val="bg1"/>
                </a:solidFill>
                <a:effectLst/>
                <a:latin typeface="Times New Roman" pitchFamily="18" charset="0"/>
                <a:cs typeface="Times New Roman" pitchFamily="18" charset="0"/>
              </a:rPr>
              <a:t>ОАО </a:t>
            </a:r>
            <a:r>
              <a:rPr lang="ru-RU" sz="1600" b="1" dirty="0">
                <a:solidFill>
                  <a:schemeClr val="bg1"/>
                </a:solidFill>
                <a:effectLst/>
                <a:latin typeface="Times New Roman" pitchFamily="18" charset="0"/>
                <a:cs typeface="Times New Roman" pitchFamily="18" charset="0"/>
              </a:rPr>
              <a:t>«</a:t>
            </a:r>
            <a:r>
              <a:rPr lang="ru-RU" sz="1600" b="1" dirty="0" err="1">
                <a:solidFill>
                  <a:schemeClr val="bg1"/>
                </a:solidFill>
                <a:effectLst/>
                <a:latin typeface="Times New Roman" pitchFamily="18" charset="0"/>
                <a:cs typeface="Times New Roman" pitchFamily="18" charset="0"/>
              </a:rPr>
              <a:t>Цимлянские</a:t>
            </a:r>
            <a:r>
              <a:rPr lang="ru-RU" sz="1600" b="1" dirty="0">
                <a:solidFill>
                  <a:schemeClr val="bg1"/>
                </a:solidFill>
                <a:effectLst/>
                <a:latin typeface="Times New Roman" pitchFamily="18" charset="0"/>
                <a:cs typeface="Times New Roman" pitchFamily="18" charset="0"/>
              </a:rPr>
              <a:t> вина» - крупнейший производитель шампанских и игристых вин на Дону; единственная компания в мире, использующая в производстве все существующие виды шампанизации. Компания выпускает более 60 наименований продукции, в число которой входит шампанское, коньяк, игристые и тихие вина; является эксклюзивным производителем красного сладкого вина, приготовленного по казачьему рецепту из аборигенных сортов винограда, признанного историческим достоянием всероссийского масштаба. Продукция ОАО «</a:t>
            </a:r>
            <a:r>
              <a:rPr lang="ru-RU" sz="1600" b="1" dirty="0" err="1">
                <a:solidFill>
                  <a:schemeClr val="bg1"/>
                </a:solidFill>
                <a:effectLst/>
                <a:latin typeface="Times New Roman" pitchFamily="18" charset="0"/>
                <a:cs typeface="Times New Roman" pitchFamily="18" charset="0"/>
              </a:rPr>
              <a:t>Цимлянские</a:t>
            </a:r>
            <a:r>
              <a:rPr lang="ru-RU" sz="1600" b="1" dirty="0">
                <a:solidFill>
                  <a:schemeClr val="bg1"/>
                </a:solidFill>
                <a:effectLst/>
                <a:latin typeface="Times New Roman" pitchFamily="18" charset="0"/>
                <a:cs typeface="Times New Roman" pitchFamily="18" charset="0"/>
              </a:rPr>
              <a:t> вина» удостоена более чем 200 наград, среди которых 18 Гран-При и 89 золотых медалей</a:t>
            </a:r>
            <a:r>
              <a:rPr lang="ru-RU" sz="1600" b="1" dirty="0" smtClean="0">
                <a:solidFill>
                  <a:schemeClr val="bg1"/>
                </a:solidFill>
                <a:effectLst/>
                <a:latin typeface="Times New Roman" pitchFamily="18" charset="0"/>
                <a:cs typeface="Times New Roman" pitchFamily="18" charset="0"/>
              </a:rPr>
              <a:t>.</a:t>
            </a:r>
            <a:endParaRPr lang="ru-RU" sz="1600" b="1"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60375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simlyansk-museum.ru/public/files/slider/1/slider_67654c423b4e89b2f7c7fc7db8c857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5657671"/>
            <a:ext cx="9144000" cy="1200329"/>
          </a:xfrm>
          <a:prstGeom prst="rect">
            <a:avLst/>
          </a:prstGeom>
          <a:solidFill>
            <a:schemeClr val="accent5">
              <a:lumMod val="60000"/>
              <a:lumOff val="40000"/>
            </a:schemeClr>
          </a:solidFill>
        </p:spPr>
        <p:txBody>
          <a:bodyPr wrap="square">
            <a:spAutoFit/>
          </a:bodyPr>
          <a:lstStyle/>
          <a:p>
            <a:pPr fontAlgn="base"/>
            <a:r>
              <a:rPr lang="ru-RU" dirty="0">
                <a:solidFill>
                  <a:srgbClr val="000000"/>
                </a:solidFill>
                <a:latin typeface="Oranienbaum"/>
              </a:rPr>
              <a:t>Среди муниципальных музеев Ростовской области </a:t>
            </a:r>
            <a:r>
              <a:rPr lang="ru-RU" dirty="0" err="1">
                <a:solidFill>
                  <a:srgbClr val="000000"/>
                </a:solidFill>
                <a:latin typeface="Oranienbaum"/>
              </a:rPr>
              <a:t>Цимлянский</a:t>
            </a:r>
            <a:r>
              <a:rPr lang="ru-RU" dirty="0">
                <a:solidFill>
                  <a:srgbClr val="000000"/>
                </a:solidFill>
                <a:latin typeface="Oranienbaum"/>
              </a:rPr>
              <a:t> районный краеведческий музей является одним из молодых и динамично развивающихся.</a:t>
            </a:r>
          </a:p>
          <a:p>
            <a:pPr fontAlgn="base"/>
            <a:r>
              <a:rPr lang="ru-RU" dirty="0">
                <a:solidFill>
                  <a:srgbClr val="000000"/>
                </a:solidFill>
                <a:latin typeface="Oranienbaum"/>
              </a:rPr>
              <a:t>Основан 16 февраля 1998 года Постановлением Главы Администрации Цимлянского района № 79.</a:t>
            </a:r>
            <a:endParaRPr lang="ru-RU" b="0" i="0" dirty="0">
              <a:solidFill>
                <a:srgbClr val="000000"/>
              </a:solidFill>
              <a:effectLst/>
              <a:latin typeface="Oranienbaum"/>
            </a:endParaRPr>
          </a:p>
        </p:txBody>
      </p:sp>
    </p:spTree>
    <p:extLst>
      <p:ext uri="{BB962C8B-B14F-4D97-AF65-F5344CB8AC3E}">
        <p14:creationId xmlns:p14="http://schemas.microsoft.com/office/powerpoint/2010/main" val="253984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imlyanck.donland.ru/Data/Sites/33/media/turizm/foto_obiektov/cimlyansk/%D1%84%D0%BE%D0%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320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ДЮСШОР№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429000"/>
            <a:ext cx="4320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СДЮСШОР№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424673"/>
            <a:ext cx="4320000" cy="324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9992" y="10264"/>
            <a:ext cx="4644008" cy="3323987"/>
          </a:xfrm>
          <a:prstGeom prst="rect">
            <a:avLst/>
          </a:prstGeom>
          <a:solidFill>
            <a:schemeClr val="tx2">
              <a:lumMod val="90000"/>
            </a:schemeClr>
          </a:solidFill>
        </p:spPr>
        <p:txBody>
          <a:bodyPr wrap="square" rtlCol="0">
            <a:spAutoFit/>
          </a:bodyPr>
          <a:lstStyle/>
          <a:p>
            <a:r>
              <a:rPr lang="ru-RU" sz="1000" b="1" dirty="0">
                <a:solidFill>
                  <a:srgbClr val="C00000"/>
                </a:solidFill>
                <a:latin typeface="Times New Roman" pitchFamily="18" charset="0"/>
                <a:cs typeface="Times New Roman" pitchFamily="18" charset="0"/>
              </a:rPr>
              <a:t>В сентябре 2000 года был сдан в эксплуатацию ФОК в городе Цимлянске</a:t>
            </a:r>
            <a:r>
              <a:rPr lang="ru-RU" sz="1000" b="1" dirty="0" smtClean="0">
                <a:solidFill>
                  <a:srgbClr val="C00000"/>
                </a:solidFill>
                <a:latin typeface="Times New Roman" pitchFamily="18" charset="0"/>
                <a:cs typeface="Times New Roman" pitchFamily="18" charset="0"/>
              </a:rPr>
              <a:t>. С </a:t>
            </a:r>
            <a:r>
              <a:rPr lang="ru-RU" sz="1000" b="1" dirty="0">
                <a:solidFill>
                  <a:srgbClr val="C00000"/>
                </a:solidFill>
                <a:latin typeface="Times New Roman" pitchFamily="18" charset="0"/>
                <a:cs typeface="Times New Roman" pitchFamily="18" charset="0"/>
              </a:rPr>
              <a:t>1 февраля 2001 года на базе физкультурно-оздоровительного комплекса по распоряжению Губернатора Ростовской области </a:t>
            </a:r>
            <a:r>
              <a:rPr lang="ru-RU" sz="1000" b="1" dirty="0" err="1">
                <a:solidFill>
                  <a:srgbClr val="C00000"/>
                </a:solidFill>
                <a:latin typeface="Times New Roman" pitchFamily="18" charset="0"/>
                <a:cs typeface="Times New Roman" pitchFamily="18" charset="0"/>
              </a:rPr>
              <a:t>В.Ф.Чуба</a:t>
            </a:r>
            <a:r>
              <a:rPr lang="ru-RU" sz="1000" b="1" dirty="0">
                <a:solidFill>
                  <a:srgbClr val="C00000"/>
                </a:solidFill>
                <a:latin typeface="Times New Roman" pitchFamily="18" charset="0"/>
                <a:cs typeface="Times New Roman" pitchFamily="18" charset="0"/>
              </a:rPr>
              <a:t> было открыто Государственное учреждение дополнительного образования детей спортивной направленности «Областная детско-юношеская спортивная школа № 29» с филиалами в Дубовском, </a:t>
            </a:r>
            <a:r>
              <a:rPr lang="ru-RU" sz="1000" b="1" dirty="0" err="1">
                <a:solidFill>
                  <a:srgbClr val="C00000"/>
                </a:solidFill>
                <a:latin typeface="Times New Roman" pitchFamily="18" charset="0"/>
                <a:cs typeface="Times New Roman" pitchFamily="18" charset="0"/>
              </a:rPr>
              <a:t>Заветинском</a:t>
            </a:r>
            <a:r>
              <a:rPr lang="ru-RU" sz="1000" b="1" dirty="0">
                <a:solidFill>
                  <a:srgbClr val="C00000"/>
                </a:solidFill>
                <a:latin typeface="Times New Roman" pitchFamily="18" charset="0"/>
                <a:cs typeface="Times New Roman" pitchFamily="18" charset="0"/>
              </a:rPr>
              <a:t> и Орловском районах. </a:t>
            </a:r>
            <a:r>
              <a:rPr lang="ru-RU" sz="1000" b="1" dirty="0" smtClean="0">
                <a:solidFill>
                  <a:srgbClr val="C00000"/>
                </a:solidFill>
                <a:latin typeface="Times New Roman" pitchFamily="18" charset="0"/>
                <a:cs typeface="Times New Roman" pitchFamily="18" charset="0"/>
              </a:rPr>
              <a:t>Предметом </a:t>
            </a:r>
            <a:r>
              <a:rPr lang="ru-RU" sz="1000" b="1" dirty="0">
                <a:solidFill>
                  <a:srgbClr val="C00000"/>
                </a:solidFill>
                <a:latin typeface="Times New Roman" pitchFamily="18" charset="0"/>
                <a:cs typeface="Times New Roman" pitchFamily="18" charset="0"/>
              </a:rPr>
              <a:t>деятельности школы является осуществление многолетней спортивной подготовки учащихся по  видам спорта.</a:t>
            </a:r>
          </a:p>
          <a:p>
            <a:r>
              <a:rPr lang="ru-RU" sz="1000" b="1" dirty="0">
                <a:solidFill>
                  <a:srgbClr val="C00000"/>
                </a:solidFill>
                <a:latin typeface="Times New Roman" pitchFamily="18" charset="0"/>
                <a:cs typeface="Times New Roman" pitchFamily="18" charset="0"/>
              </a:rPr>
              <a:t>На основании Постановления Главы Администрации Ростовской области №522 от 15.10.2001г. комплекс является областной собственностью, передан в оперативное управление ОДЮСШ №29 и финансируется из областного бюджета.</a:t>
            </a:r>
          </a:p>
          <a:p>
            <a:r>
              <a:rPr lang="ru-RU" sz="1000" b="1" dirty="0">
                <a:solidFill>
                  <a:srgbClr val="C00000"/>
                </a:solidFill>
                <a:latin typeface="Times New Roman" pitchFamily="18" charset="0"/>
                <a:cs typeface="Times New Roman" pitchFamily="18" charset="0"/>
              </a:rPr>
              <a:t>С 2005 года школа получила статус Областной специализированной детско-юношеской спортивной школы олимпийского резерва №29 Министерства по физической культуре спорта и туризма Ростовской области.</a:t>
            </a:r>
          </a:p>
          <a:p>
            <a:r>
              <a:rPr lang="ru-RU" sz="1000" b="1" dirty="0">
                <a:solidFill>
                  <a:srgbClr val="C00000"/>
                </a:solidFill>
                <a:latin typeface="Times New Roman" pitchFamily="18" charset="0"/>
                <a:cs typeface="Times New Roman" pitchFamily="18" charset="0"/>
              </a:rPr>
              <a:t>На данный момент в школе  работают отделения плавания, волейбола, настольного тенниса,  бокса, гандбола, в которых занимается 312 учащихся разных возрастных групп (от 6 до 16 лет). Школа на 90% укомплектована квалифицированным педагогическим составом, полностью обслуживающим персоналом. Организован медицинский контроль за здоровьем учащихся и посетителей </a:t>
            </a:r>
            <a:r>
              <a:rPr lang="ru-RU" sz="1000" b="1" dirty="0" smtClean="0">
                <a:solidFill>
                  <a:srgbClr val="C00000"/>
                </a:solidFill>
                <a:latin typeface="Times New Roman" pitchFamily="18" charset="0"/>
                <a:cs typeface="Times New Roman" pitchFamily="18" charset="0"/>
              </a:rPr>
              <a:t>заведения</a:t>
            </a:r>
            <a:endParaRPr lang="ru-RU" sz="1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716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rv2.lori-images.net/stadion-energetik-v-tsimlyanske-s-novym-pokrytiem-0007614622-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9"/>
            <a:ext cx="9144000" cy="68500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Стадио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871" y="7813"/>
            <a:ext cx="3526695" cy="26583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69" y="5352124"/>
            <a:ext cx="9141431" cy="1477328"/>
          </a:xfrm>
          <a:prstGeom prst="rect">
            <a:avLst/>
          </a:prstGeom>
          <a:solidFill>
            <a:schemeClr val="tx2">
              <a:lumMod val="90000"/>
            </a:schemeClr>
          </a:solidFill>
        </p:spPr>
        <p:txBody>
          <a:bodyPr wrap="square">
            <a:spAutoFit/>
          </a:bodyPr>
          <a:lstStyle/>
          <a:p>
            <a:r>
              <a:rPr lang="ru-RU" b="1" dirty="0">
                <a:solidFill>
                  <a:srgbClr val="C00000"/>
                </a:solidFill>
                <a:latin typeface="Times New Roman" pitchFamily="18" charset="0"/>
                <a:cs typeface="Times New Roman" pitchFamily="18" charset="0"/>
              </a:rPr>
              <a:t>Стадион построен в 1955 году, расположен по адресу: </a:t>
            </a:r>
            <a:r>
              <a:rPr lang="ru-RU" b="1" dirty="0" err="1">
                <a:solidFill>
                  <a:srgbClr val="C00000"/>
                </a:solidFill>
                <a:latin typeface="Times New Roman" pitchFamily="18" charset="0"/>
                <a:cs typeface="Times New Roman" pitchFamily="18" charset="0"/>
              </a:rPr>
              <a:t>г.Цимлянск</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ул.Набережная</a:t>
            </a:r>
            <a:r>
              <a:rPr lang="ru-RU" b="1" dirty="0">
                <a:solidFill>
                  <a:srgbClr val="C00000"/>
                </a:solidFill>
                <a:latin typeface="Times New Roman" pitchFamily="18" charset="0"/>
                <a:cs typeface="Times New Roman" pitchFamily="18" charset="0"/>
              </a:rPr>
              <a:t>, 2. Вмещает 350 человек-болельщиков. На стадионе расположено два поля: большое и малое, беговая дорожка, спортивные сооружения.</a:t>
            </a:r>
          </a:p>
          <a:p>
            <a:r>
              <a:rPr lang="ru-RU" b="1" dirty="0">
                <a:solidFill>
                  <a:srgbClr val="C00000"/>
                </a:solidFill>
                <a:latin typeface="Times New Roman" pitchFamily="18" charset="0"/>
                <a:cs typeface="Times New Roman" pitchFamily="18" charset="0"/>
              </a:rPr>
              <a:t>Стадион расположен в границе архитектурно-исторического ансамбля «Приморский парк».</a:t>
            </a:r>
            <a:endParaRPr lang="ru-RU" b="1" dirty="0">
              <a:solidFill>
                <a:srgbClr val="C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2214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m2-tub-ru.yandex.net/i?id=08fe13b4f1df139b4b5a089c9bca77e4&amp;n=33&amp;h=190&amp;w=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680355" cy="47971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im3-tub-ru.yandex.net/i?id=b11f4484871774ece96bac384942d313&amp;n=33&amp;h=190&amp;w=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721" y="116632"/>
            <a:ext cx="5381647"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3300" y="4028265"/>
            <a:ext cx="5544488" cy="523220"/>
          </a:xfrm>
          <a:prstGeom prst="rect">
            <a:avLst/>
          </a:prstGeom>
          <a:solidFill>
            <a:schemeClr val="tx1">
              <a:lumMod val="95000"/>
            </a:schemeClr>
          </a:solidFill>
        </p:spPr>
        <p:txBody>
          <a:bodyPr wrap="square">
            <a:spAutoFit/>
          </a:bodyPr>
          <a:lstStyle/>
          <a:p>
            <a:r>
              <a:rPr lang="ru-RU" sz="2800" b="1" dirty="0">
                <a:solidFill>
                  <a:srgbClr val="C00000"/>
                </a:solidFill>
                <a:latin typeface="Times New Roman" pitchFamily="18" charset="0"/>
                <a:ea typeface="Times New Roman"/>
                <a:cs typeface="Times New Roman" pitchFamily="18" charset="0"/>
              </a:rPr>
              <a:t>Мемориал павшим воинам ВОВ </a:t>
            </a:r>
            <a:endParaRPr lang="ru-RU" sz="2800" dirty="0">
              <a:solidFill>
                <a:srgbClr val="C00000"/>
              </a:solidFill>
              <a:latin typeface="Times New Roman" pitchFamily="18" charset="0"/>
              <a:cs typeface="Times New Roman" pitchFamily="18" charset="0"/>
            </a:endParaRPr>
          </a:p>
        </p:txBody>
      </p:sp>
      <p:sp>
        <p:nvSpPr>
          <p:cNvPr id="3" name="TextBox 2"/>
          <p:cNvSpPr txBox="1"/>
          <p:nvPr/>
        </p:nvSpPr>
        <p:spPr>
          <a:xfrm>
            <a:off x="17445" y="4919008"/>
            <a:ext cx="9123986" cy="1938992"/>
          </a:xfrm>
          <a:prstGeom prst="rect">
            <a:avLst/>
          </a:prstGeom>
          <a:solidFill>
            <a:schemeClr val="tx1">
              <a:lumMod val="95000"/>
            </a:schemeClr>
          </a:solidFill>
        </p:spPr>
        <p:txBody>
          <a:bodyPr wrap="square" rtlCol="0">
            <a:spAutoFit/>
          </a:bodyPr>
          <a:lstStyle/>
          <a:p>
            <a:r>
              <a:rPr lang="ru-RU" sz="2400" b="1" dirty="0">
                <a:solidFill>
                  <a:srgbClr val="C00000"/>
                </a:solidFill>
                <a:latin typeface="Times New Roman" pitchFamily="18" charset="0"/>
                <a:cs typeface="Times New Roman" pitchFamily="18" charset="0"/>
              </a:rPr>
              <a:t>Мемориал не пришедшим с войны и братское захоронение № 61-1213 солдат и офицеров, погибших в боях с немецко-фашистскими захватчиками во время Великой Отечественной войны. Здесь покоится прах 157 воинов, погибших в боях за станицу </a:t>
            </a:r>
            <a:r>
              <a:rPr lang="ru-RU" sz="2400" b="1" dirty="0" err="1">
                <a:solidFill>
                  <a:srgbClr val="C00000"/>
                </a:solidFill>
                <a:latin typeface="Times New Roman" pitchFamily="18" charset="0"/>
                <a:cs typeface="Times New Roman" pitchFamily="18" charset="0"/>
              </a:rPr>
              <a:t>Цымлянскую</a:t>
            </a:r>
            <a:r>
              <a:rPr lang="ru-RU" sz="2400" b="1" dirty="0">
                <a:solidFill>
                  <a:srgbClr val="C00000"/>
                </a:solidFill>
                <a:latin typeface="Times New Roman" pitchFamily="18" charset="0"/>
                <a:cs typeface="Times New Roman" pitchFamily="18" charset="0"/>
              </a:rPr>
              <a:t> в Великую Отечественную войну.</a:t>
            </a:r>
          </a:p>
        </p:txBody>
      </p:sp>
    </p:spTree>
    <p:extLst>
      <p:ext uri="{BB962C8B-B14F-4D97-AF65-F5344CB8AC3E}">
        <p14:creationId xmlns:p14="http://schemas.microsoft.com/office/powerpoint/2010/main" val="300794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8928992" cy="6309420"/>
          </a:xfrm>
          <a:prstGeom prst="rect">
            <a:avLst/>
          </a:prstGeom>
          <a:solidFill>
            <a:schemeClr val="tx1">
              <a:lumMod val="95000"/>
            </a:schemeClr>
          </a:solidFill>
        </p:spPr>
        <p:txBody>
          <a:bodyPr wrap="square">
            <a:spAutoFit/>
          </a:bodyPr>
          <a:lstStyle/>
          <a:p>
            <a:pPr algn="ctr"/>
            <a:r>
              <a:rPr lang="ru-RU" sz="2000" b="1" dirty="0">
                <a:solidFill>
                  <a:srgbClr val="0070C0"/>
                </a:solidFill>
                <a:latin typeface="Times New Roman" pitchFamily="18" charset="0"/>
                <a:cs typeface="Times New Roman" pitchFamily="18" charset="0"/>
              </a:rPr>
              <a:t>Мемориал павшим воинам ВОВ - город Цимлянск, Ростовская область</a:t>
            </a:r>
          </a:p>
          <a:p>
            <a:r>
              <a:rPr lang="ru-RU" sz="1600" b="1" dirty="0">
                <a:solidFill>
                  <a:srgbClr val="C00000"/>
                </a:solidFill>
                <a:latin typeface="Times New Roman" pitchFamily="18" charset="0"/>
                <a:cs typeface="Times New Roman" pitchFamily="18" charset="0"/>
              </a:rPr>
              <a:t>Мемориал не пришедшим с войны и братское захоронение № 61-1213 солдат и офицеров, погибших в боях с немецко-фашистскими захватчиками во время Великой Отечественной войны. Здесь покоится прах 157 воинов, погибших в боях за станицу </a:t>
            </a:r>
            <a:r>
              <a:rPr lang="ru-RU" sz="1600" b="1" dirty="0" err="1">
                <a:solidFill>
                  <a:srgbClr val="C00000"/>
                </a:solidFill>
                <a:latin typeface="Times New Roman" pitchFamily="18" charset="0"/>
                <a:cs typeface="Times New Roman" pitchFamily="18" charset="0"/>
              </a:rPr>
              <a:t>Цымлянскую</a:t>
            </a:r>
            <a:r>
              <a:rPr lang="ru-RU" sz="1600" b="1" dirty="0">
                <a:solidFill>
                  <a:srgbClr val="C00000"/>
                </a:solidFill>
                <a:latin typeface="Times New Roman" pitchFamily="18" charset="0"/>
                <a:cs typeface="Times New Roman" pitchFamily="18" charset="0"/>
              </a:rPr>
              <a:t> в Великую Отечественную войну. Мемориал не пришедшим с войны и братское захоронение солдат и офицеров, погибших в боях с немецко-фашистскими захватчиками во время Великой Отечественной войны. На братских могилах не ставят крестов, И вдовы на них не рыдают, К ним кто-то приносит букеты цветов И Вечный огонь зажигают. ( В. Высоцкий) Ваше мужество было беспримерным. Ваша воля была непреклонной. Ваша слава бессмертна. "Ничто в мире не вечно. Угасают Звезды. Гаснут земные светила – люди. Не гаснет только память человеческая, сохраняя для потомков самые знаменательные страницы истории. Пройдут годы, минут столетия. Но те, кто встретил Великую Отечественную в расцвете сил, чьи головы ныне увенчаны сединами, а судьбы – неотвратимой печатью старости, навеки останутся в памяти потомков героями XX столетия. Ибо они сберегли для человечества самые ценные богатства, которые не поддаются переоценке: жизнь, мир, счастье. С тех пор прошло более полувека. За эти годы перелистаны многие тысячи страниц истории той страшнейшей из войн. И все-таки... И все-таки в нашей области, в частности, </a:t>
            </a:r>
            <a:r>
              <a:rPr lang="ru-RU" sz="1600" b="1" dirty="0" err="1">
                <a:solidFill>
                  <a:srgbClr val="C00000"/>
                </a:solidFill>
                <a:latin typeface="Times New Roman" pitchFamily="18" charset="0"/>
                <a:cs typeface="Times New Roman" pitchFamily="18" charset="0"/>
              </a:rPr>
              <a:t>почтти</a:t>
            </a:r>
            <a:r>
              <a:rPr lang="ru-RU" sz="1600" b="1" dirty="0">
                <a:solidFill>
                  <a:srgbClr val="C00000"/>
                </a:solidFill>
                <a:latin typeface="Times New Roman" pitchFamily="18" charset="0"/>
                <a:cs typeface="Times New Roman" pitchFamily="18" charset="0"/>
              </a:rPr>
              <a:t> ничего не известно о дивизии, которая дважды сражалась на ее территории и положила, в общей сложности, т.е. летом 1942 г. и зимой 1943 г., около 10 тысяч человек. А в канун нового 1943 года началось освобождение Цимлянского района и Ростовской области, к 5 января был освобожден весь </a:t>
            </a:r>
            <a:r>
              <a:rPr lang="ru-RU" sz="1600" b="1" dirty="0" err="1">
                <a:solidFill>
                  <a:srgbClr val="C00000"/>
                </a:solidFill>
                <a:latin typeface="Times New Roman" pitchFamily="18" charset="0"/>
                <a:cs typeface="Times New Roman" pitchFamily="18" charset="0"/>
              </a:rPr>
              <a:t>Цимлянский</a:t>
            </a:r>
            <a:r>
              <a:rPr lang="ru-RU" sz="1600" b="1" dirty="0">
                <a:solidFill>
                  <a:srgbClr val="C00000"/>
                </a:solidFill>
                <a:latin typeface="Times New Roman" pitchFamily="18" charset="0"/>
                <a:cs typeface="Times New Roman" pitchFamily="18" charset="0"/>
              </a:rPr>
              <a:t> район». </a:t>
            </a:r>
            <a:r>
              <a:rPr lang="ru-RU" sz="1600" b="1" dirty="0" err="1">
                <a:solidFill>
                  <a:srgbClr val="C00000"/>
                </a:solidFill>
                <a:latin typeface="Times New Roman" pitchFamily="18" charset="0"/>
                <a:cs typeface="Times New Roman" pitchFamily="18" charset="0"/>
              </a:rPr>
              <a:t>Бурмистрова</a:t>
            </a:r>
            <a:r>
              <a:rPr lang="ru-RU" sz="1600" b="1" dirty="0">
                <a:solidFill>
                  <a:srgbClr val="C00000"/>
                </a:solidFill>
                <a:latin typeface="Times New Roman" pitchFamily="18" charset="0"/>
                <a:cs typeface="Times New Roman" pitchFamily="18" charset="0"/>
              </a:rPr>
              <a:t> З.Г. Клуб «Поиск», г. Цимлянск "Боевой путь 33-й Гвардейской Севастопольской Ордена Суворова Стрелковой Дивизии" </a:t>
            </a:r>
            <a:r>
              <a:rPr lang="ru-RU" sz="1600" b="1" dirty="0" err="1">
                <a:solidFill>
                  <a:srgbClr val="C00000"/>
                </a:solidFill>
                <a:latin typeface="Times New Roman" pitchFamily="18" charset="0"/>
                <a:cs typeface="Times New Roman" pitchFamily="18" charset="0"/>
              </a:rPr>
              <a:t>Отмемечу</a:t>
            </a:r>
            <a:r>
              <a:rPr lang="ru-RU" sz="1600" b="1" dirty="0">
                <a:solidFill>
                  <a:srgbClr val="C00000"/>
                </a:solidFill>
                <a:latin typeface="Times New Roman" pitchFamily="18" charset="0"/>
                <a:cs typeface="Times New Roman" pitchFamily="18" charset="0"/>
              </a:rPr>
              <a:t>, что это не первичное захоронение, а перезахоронение 1951 года из зоны затопления Цимлянским водохранилищем, куда вошла и станица </a:t>
            </a:r>
            <a:r>
              <a:rPr lang="ru-RU" sz="1600" b="1" dirty="0" err="1">
                <a:solidFill>
                  <a:srgbClr val="C00000"/>
                </a:solidFill>
                <a:latin typeface="Times New Roman" pitchFamily="18" charset="0"/>
                <a:cs typeface="Times New Roman" pitchFamily="18" charset="0"/>
              </a:rPr>
              <a:t>Цымлянская</a:t>
            </a:r>
            <a:r>
              <a:rPr lang="ru-RU" sz="1600" b="1" dirty="0">
                <a:solidFill>
                  <a:srgbClr val="C00000"/>
                </a:solidFill>
                <a:latin typeface="Times New Roman" pitchFamily="18" charset="0"/>
                <a:cs typeface="Times New Roman" pitchFamily="18" charset="0"/>
              </a:rPr>
              <a:t>. Списки захороненных здесь воинов смотри здесь: http://www.obd-memorial.ru/html/info.htm?id=261237698&amp;page=3</a:t>
            </a:r>
            <a:endParaRPr lang="ru-RU" sz="1600" b="1" i="0" dirty="0">
              <a:solidFill>
                <a:srgbClr val="C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0419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memory-map.prosv.ru/memorials/00/06/33/9/l/1351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4317093" cy="64807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5" y="17306"/>
            <a:ext cx="8928992" cy="707886"/>
          </a:xfrm>
          <a:prstGeom prst="rect">
            <a:avLst/>
          </a:prstGeom>
          <a:solidFill>
            <a:schemeClr val="tx1">
              <a:lumMod val="95000"/>
            </a:schemeClr>
          </a:solidFill>
        </p:spPr>
        <p:txBody>
          <a:bodyPr wrap="square">
            <a:spAutoFit/>
          </a:bodyPr>
          <a:lstStyle/>
          <a:p>
            <a:pPr algn="ctr"/>
            <a:r>
              <a:rPr lang="ru-RU" sz="2000" b="1" dirty="0">
                <a:solidFill>
                  <a:srgbClr val="C00000"/>
                </a:solidFill>
                <a:latin typeface="Times New Roman" pitchFamily="18" charset="0"/>
                <a:cs typeface="Times New Roman" pitchFamily="18" charset="0"/>
              </a:rPr>
              <a:t>Памятник Советским воинам-освободителям - город Цимлянск, Ростовская область</a:t>
            </a:r>
            <a:endParaRPr lang="ru-RU" sz="2000" dirty="0">
              <a:solidFill>
                <a:srgbClr val="C00000"/>
              </a:solidFill>
              <a:latin typeface="Times New Roman" pitchFamily="18" charset="0"/>
              <a:cs typeface="Times New Roman" pitchFamily="18" charset="0"/>
            </a:endParaRPr>
          </a:p>
        </p:txBody>
      </p:sp>
      <p:sp>
        <p:nvSpPr>
          <p:cNvPr id="5" name="Прямоугольник 4"/>
          <p:cNvSpPr/>
          <p:nvPr/>
        </p:nvSpPr>
        <p:spPr>
          <a:xfrm>
            <a:off x="4466864" y="4941168"/>
            <a:ext cx="4572000" cy="1015663"/>
          </a:xfrm>
          <a:prstGeom prst="rect">
            <a:avLst/>
          </a:prstGeom>
          <a:solidFill>
            <a:schemeClr val="tx1">
              <a:lumMod val="95000"/>
            </a:schemeClr>
          </a:solidFill>
        </p:spPr>
        <p:txBody>
          <a:bodyPr>
            <a:spAutoFit/>
          </a:bodyPr>
          <a:lstStyle/>
          <a:p>
            <a:r>
              <a:rPr lang="ru-RU" sz="2000" b="1" dirty="0">
                <a:solidFill>
                  <a:srgbClr val="000000"/>
                </a:solidFill>
                <a:latin typeface="Times New Roman" pitchFamily="18" charset="0"/>
                <a:cs typeface="Times New Roman" pitchFamily="18" charset="0"/>
              </a:rPr>
              <a:t>Памятник воинам-освободителям установлен на центральной площади Цимлянска- площади Энергетиков.</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38778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04664"/>
            <a:ext cx="8856984" cy="6186309"/>
          </a:xfrm>
          <a:prstGeom prst="rect">
            <a:avLst/>
          </a:prstGeom>
          <a:solidFill>
            <a:schemeClr val="tx1">
              <a:lumMod val="95000"/>
            </a:schemeClr>
          </a:solidFill>
        </p:spPr>
        <p:txBody>
          <a:bodyPr wrap="square">
            <a:spAutoFit/>
          </a:bodyPr>
          <a:lstStyle/>
          <a:p>
            <a:pPr algn="ctr"/>
            <a:r>
              <a:rPr lang="ru-RU" b="1" dirty="0">
                <a:solidFill>
                  <a:srgbClr val="C00000"/>
                </a:solidFill>
                <a:latin typeface="Times New Roman" pitchFamily="18" charset="0"/>
                <a:cs typeface="Times New Roman" pitchFamily="18" charset="0"/>
              </a:rPr>
              <a:t>Памятник Советским воинам-освободителям - город Цимлянск, Ростовская область</a:t>
            </a:r>
          </a:p>
          <a:p>
            <a:r>
              <a:rPr lang="ru-RU" b="1" dirty="0">
                <a:solidFill>
                  <a:srgbClr val="C00000"/>
                </a:solidFill>
                <a:latin typeface="Times New Roman" pitchFamily="18" charset="0"/>
                <a:cs typeface="Times New Roman" pitchFamily="18" charset="0"/>
              </a:rPr>
              <a:t>"После боев под Сталинградом сержанта Георгия </a:t>
            </a:r>
            <a:r>
              <a:rPr lang="ru-RU" b="1" dirty="0" err="1">
                <a:solidFill>
                  <a:srgbClr val="C00000"/>
                </a:solidFill>
                <a:latin typeface="Times New Roman" pitchFamily="18" charset="0"/>
                <a:cs typeface="Times New Roman" pitchFamily="18" charset="0"/>
              </a:rPr>
              <a:t>Сульберекова</a:t>
            </a:r>
            <a:r>
              <a:rPr lang="ru-RU" b="1" dirty="0">
                <a:solidFill>
                  <a:srgbClr val="C00000"/>
                </a:solidFill>
                <a:latin typeface="Times New Roman" pitchFamily="18" charset="0"/>
                <a:cs typeface="Times New Roman" pitchFamily="18" charset="0"/>
              </a:rPr>
              <a:t> поставили командиром отделения отдельного лыжного батальона. В его подчинении были десять парней, в основном из западных областей страны. В один из дней декабря 1942 года батальону было дано задание дойти своим ходом до реки Дон. Если посчитать, что Георгию с товарищами нужно было пройти около тысячи километров на лыжах, — сейчас в это даже трудно поверить. На этом длинном снежном пути чего только не довелось испытать воинам. Делая короткие привалы, ночуя под снегом, бойцы, взвалив на спину тяжелую ношу, упрямо скользили на запад. 1 января 1943 года лыжный батальон дошел до Дона. — И вдруг, — вспоминал уже далеко после войны Георгий Михайлович, — наступила оттепель. Снег весь сошел, по дорогам ручьи побежали, а мы в войлочных </a:t>
            </a:r>
            <a:r>
              <a:rPr lang="ru-RU" b="1" dirty="0" err="1">
                <a:solidFill>
                  <a:srgbClr val="C00000"/>
                </a:solidFill>
                <a:latin typeface="Times New Roman" pitchFamily="18" charset="0"/>
                <a:cs typeface="Times New Roman" pitchFamily="18" charset="0"/>
              </a:rPr>
              <a:t>обутках</a:t>
            </a:r>
            <a:r>
              <a:rPr lang="ru-RU" b="1" dirty="0">
                <a:solidFill>
                  <a:srgbClr val="C00000"/>
                </a:solidFill>
                <a:latin typeface="Times New Roman" pitchFamily="18" charset="0"/>
                <a:cs typeface="Times New Roman" pitchFamily="18" charset="0"/>
              </a:rPr>
              <a:t> шлепаем по грязи. Кожаную обувь нам тоже выдавали, но многие в мороз выбросили ее, чтобы освободиться от лишнего груза. И тут поступил приказ: перейти Дон. С криками "За Родину! За Сталина!” мы рванули вперед. Немцы не смогли сдержать нашу атаку и бежали. Так мы освободили город Цимлянск.» Георгию Михайловичу </a:t>
            </a:r>
            <a:r>
              <a:rPr lang="ru-RU" b="1" dirty="0" err="1">
                <a:solidFill>
                  <a:srgbClr val="C00000"/>
                </a:solidFill>
                <a:latin typeface="Times New Roman" pitchFamily="18" charset="0"/>
                <a:cs typeface="Times New Roman" pitchFamily="18" charset="0"/>
              </a:rPr>
              <a:t>Сульберекову</a:t>
            </a:r>
            <a:r>
              <a:rPr lang="ru-RU" b="1" dirty="0">
                <a:solidFill>
                  <a:srgbClr val="C00000"/>
                </a:solidFill>
                <a:latin typeface="Times New Roman" pitchFamily="18" charset="0"/>
                <a:cs typeface="Times New Roman" pitchFamily="18" charset="0"/>
              </a:rPr>
              <a:t> довелось много ходить по трудным кровавым дорогам войны. Его, ушедшего из жизни в конце 90-х годов, до сих пор помнят в аулах </a:t>
            </a:r>
            <a:r>
              <a:rPr lang="ru-RU" b="1" dirty="0" err="1">
                <a:solidFill>
                  <a:srgbClr val="C00000"/>
                </a:solidFill>
                <a:latin typeface="Times New Roman" pitchFamily="18" charset="0"/>
                <a:cs typeface="Times New Roman" pitchFamily="18" charset="0"/>
              </a:rPr>
              <a:t>Апчинаев</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Кайбалы</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Маткечик</a:t>
            </a:r>
            <a:r>
              <a:rPr lang="ru-RU" b="1" dirty="0">
                <a:solidFill>
                  <a:srgbClr val="C00000"/>
                </a:solidFill>
                <a:latin typeface="Times New Roman" pitchFamily="18" charset="0"/>
                <a:cs typeface="Times New Roman" pitchFamily="18" charset="0"/>
              </a:rPr>
              <a:t> люди старшего и среднего возраста — как учителя и директора школы". Памятник воинам-освободителям установлен на центральной площади Цимлянска- площади Энергетиков.</a:t>
            </a:r>
            <a:endParaRPr lang="ru-RU" b="1" i="0" dirty="0">
              <a:solidFill>
                <a:srgbClr val="C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79327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339</TotalTime>
  <Words>1171</Words>
  <Application>Microsoft Office PowerPoint</Application>
  <PresentationFormat>Экран (4:3)</PresentationFormat>
  <Paragraphs>37</Paragraphs>
  <Slides>13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Базовая</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Туристический маршрут по Цимлянскому району</dc:title>
  <dc:creator>1</dc:creator>
  <cp:lastModifiedBy>1</cp:lastModifiedBy>
  <cp:revision>35</cp:revision>
  <dcterms:created xsi:type="dcterms:W3CDTF">2015-05-14T16:42:04Z</dcterms:created>
  <dcterms:modified xsi:type="dcterms:W3CDTF">2016-02-13T20:42:54Z</dcterms:modified>
</cp:coreProperties>
</file>