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747" autoAdjust="0"/>
  </p:normalViewPr>
  <p:slideViewPr>
    <p:cSldViewPr>
      <p:cViewPr varScale="1">
        <p:scale>
          <a:sx n="63" d="100"/>
          <a:sy n="63" d="100"/>
        </p:scale>
        <p:origin x="-7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8CACD-7C41-457C-8B65-2FC8F54862E0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54824-EB8C-4BFF-B1E6-2F4BA34A8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82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54824-EB8C-4BFF-B1E6-2F4BA34A8B3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254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332B-24C5-4F13-885C-1EBC8DE8DBC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9273-4022-4D03-B99B-08544C1CC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332B-24C5-4F13-885C-1EBC8DE8DBC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9273-4022-4D03-B99B-08544C1CC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332B-24C5-4F13-885C-1EBC8DE8DBC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9273-4022-4D03-B99B-08544C1CC91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332B-24C5-4F13-885C-1EBC8DE8DBC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9273-4022-4D03-B99B-08544C1CC91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332B-24C5-4F13-885C-1EBC8DE8DBC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9273-4022-4D03-B99B-08544C1CC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332B-24C5-4F13-885C-1EBC8DE8DBC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9273-4022-4D03-B99B-08544C1CC91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332B-24C5-4F13-885C-1EBC8DE8DBC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9273-4022-4D03-B99B-08544C1CC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332B-24C5-4F13-885C-1EBC8DE8DBC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9273-4022-4D03-B99B-08544C1CC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332B-24C5-4F13-885C-1EBC8DE8DBC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9273-4022-4D03-B99B-08544C1CC9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332B-24C5-4F13-885C-1EBC8DE8DBC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9273-4022-4D03-B99B-08544C1CC91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1332B-24C5-4F13-885C-1EBC8DE8DBC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99273-4022-4D03-B99B-08544C1CC91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941332B-24C5-4F13-885C-1EBC8DE8DBC3}" type="datetimeFigureOut">
              <a:rPr lang="ru-RU" smtClean="0"/>
              <a:t>09.02.2016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CC99273-4022-4D03-B99B-08544C1CC91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152128"/>
          </a:xfrm>
        </p:spPr>
        <p:txBody>
          <a:bodyPr>
            <a:noAutofit/>
          </a:bodyPr>
          <a:lstStyle/>
          <a:p>
            <a:r>
              <a:rPr lang="ru-RU" sz="200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Государственное  бюджетное образовательное  учреждение средняя общеобразовательная школа № 12 города Сызрани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3240360"/>
          </a:xfrm>
        </p:spPr>
        <p:txBody>
          <a:bodyPr>
            <a:normAutofit lnSpcReduction="10000"/>
          </a:bodyPr>
          <a:lstStyle/>
          <a:p>
            <a:r>
              <a:rPr lang="ru-RU" sz="2800" smtClean="0">
                <a:solidFill>
                  <a:srgbClr val="C00000"/>
                </a:solidFill>
                <a:latin typeface="Monotype Corsiva" panose="03010101010201010101" pitchFamily="66" charset="0"/>
              </a:rPr>
              <a:t>Формирование коммуникативных универсальных учебных действий </a:t>
            </a:r>
            <a:br>
              <a:rPr lang="ru-RU" sz="2800" smtClean="0">
                <a:solidFill>
                  <a:srgbClr val="C00000"/>
                </a:solidFill>
                <a:latin typeface="Monotype Corsiva" panose="03010101010201010101" pitchFamily="66" charset="0"/>
              </a:rPr>
            </a:br>
            <a:r>
              <a:rPr lang="ru-RU" sz="2800" smtClean="0">
                <a:solidFill>
                  <a:srgbClr val="C00000"/>
                </a:solidFill>
                <a:latin typeface="Monotype Corsiva" panose="03010101010201010101" pitchFamily="66" charset="0"/>
              </a:rPr>
              <a:t>на уроках литературного чтения </a:t>
            </a:r>
            <a:br>
              <a:rPr lang="ru-RU" sz="2800" smtClean="0">
                <a:solidFill>
                  <a:srgbClr val="C00000"/>
                </a:solidFill>
                <a:latin typeface="Monotype Corsiva" panose="03010101010201010101" pitchFamily="66" charset="0"/>
              </a:rPr>
            </a:br>
            <a:r>
              <a:rPr lang="ru-RU" sz="2800" smtClean="0">
                <a:solidFill>
                  <a:srgbClr val="C00000"/>
                </a:solidFill>
                <a:latin typeface="Monotype Corsiva" panose="03010101010201010101" pitchFamily="66" charset="0"/>
              </a:rPr>
              <a:t>в начальной школе</a:t>
            </a:r>
          </a:p>
          <a:p>
            <a:endParaRPr lang="ru-RU" sz="2800" smtClean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r>
              <a:rPr lang="ru-RU" sz="2800" smtClean="0">
                <a:solidFill>
                  <a:srgbClr val="C00000"/>
                </a:solidFill>
                <a:latin typeface="Monotype Corsiva" panose="03010101010201010101" pitchFamily="66" charset="0"/>
              </a:rPr>
              <a:t>Учитель начальных классов </a:t>
            </a:r>
          </a:p>
          <a:p>
            <a:r>
              <a:rPr lang="ru-RU" sz="2800" smtClean="0">
                <a:solidFill>
                  <a:srgbClr val="C00000"/>
                </a:solidFill>
                <a:latin typeface="Monotype Corsiva" panose="03010101010201010101" pitchFamily="66" charset="0"/>
              </a:rPr>
              <a:t>Ткачева Оксана Сергеевна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User\AppData\Local\Microsoft\Windows\Temporary Internet Files\Content.IE5\3UEBO9FD\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45224"/>
            <a:ext cx="151216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223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25272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9" name="Picture 5" descr="C:\Users\User\AppData\Local\Microsoft\Windows\Temporary Internet Files\Content.IE5\3UEBO9FD\teacher-day-flowers[1]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12976"/>
            <a:ext cx="4032448" cy="289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6662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4221088"/>
            <a:ext cx="7772400" cy="2088232"/>
          </a:xfrm>
        </p:spPr>
        <p:txBody>
          <a:bodyPr/>
          <a:lstStyle/>
          <a:p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1484784"/>
            <a:ext cx="7344816" cy="2520280"/>
          </a:xfrm>
        </p:spPr>
        <p:txBody>
          <a:bodyPr>
            <a:noAutofit/>
          </a:bodyPr>
          <a:lstStyle/>
          <a:p>
            <a:pPr algn="l"/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Жизнь в современном обществе такова, что уже младшему школьнику она предъявляет ряд конкретных требований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эффективно действовать в проблемных и незнакомых ситуациях, </a:t>
            </a:r>
            <a:endParaRPr lang="ru-RU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самостоятельно </a:t>
            </a:r>
            <a:r>
              <a:rPr lang="ru-RU" dirty="0">
                <a:solidFill>
                  <a:srgbClr val="FF0000"/>
                </a:solidFill>
              </a:rPr>
              <a:t>создавать новые продукты деятельности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ориентироваться в потоках информации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быть коммуникативным, эмоционально устойчивым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что и заявлено во всех официальных документах Правительства РФ, как ориентиры на современный подход в образовании</a:t>
            </a:r>
            <a:r>
              <a:rPr lang="ru-RU" sz="1400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3077" name="Picture 5" descr="C:\Users\User\AppData\Local\Microsoft\Windows\Temporary Internet Files\Content.IE5\FWLJNN7U\200px-Coat_of_Arms_of_the_Russian_Federation_2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437112"/>
            <a:ext cx="1905000" cy="179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448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0032" y="3140968"/>
            <a:ext cx="7772400" cy="3168352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</a:rPr>
              <a:t>В структуру и содержание учебников заложена система заданий, направленных на включение младших школьников в </a:t>
            </a:r>
            <a:r>
              <a:rPr lang="ru-RU" sz="2000" dirty="0" err="1">
                <a:solidFill>
                  <a:schemeClr val="tx1"/>
                </a:solidFill>
              </a:rPr>
              <a:t>деятельностное</a:t>
            </a:r>
            <a:r>
              <a:rPr lang="ru-RU" sz="2000" dirty="0">
                <a:solidFill>
                  <a:schemeClr val="tx1"/>
                </a:solidFill>
              </a:rPr>
              <a:t> освоение учебного материала с целью овладения универсальными учебными действиями и формирования способности самостоятельно успешно усваивать новые знания, умения и </a:t>
            </a:r>
            <a:r>
              <a:rPr lang="ru-RU" sz="2000" dirty="0" smtClean="0">
                <a:solidFill>
                  <a:schemeClr val="tx1"/>
                </a:solidFill>
              </a:rPr>
              <a:t>компетенции.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332656"/>
            <a:ext cx="7560840" cy="2304256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В начальной школе, изучая разные предметы, ученик на уровне возможностей своего возраста должен освоить способы познавательной, творческой деятельности, овладеть коммуникативными и информационными умениями, быть готовым к продолжению образования.</a:t>
            </a:r>
          </a:p>
        </p:txBody>
      </p:sp>
      <p:pic>
        <p:nvPicPr>
          <p:cNvPr id="4098" name="Picture 2" descr="C:\Users\User\AppData\Local\Microsoft\Windows\Temporary Internet Files\Content.IE5\JW8TOQ9F\28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797152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37744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4317877"/>
            <a:ext cx="5040560" cy="1822646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rgbClr val="C00000"/>
                </a:solidFill>
              </a:rPr>
              <a:t>Главной целью образовательного процесса на уроке является создание для учащихся возможности занимать активную, инициативную позицию в изучении школьных предметов.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556792"/>
            <a:ext cx="7776864" cy="2880320"/>
          </a:xfrm>
        </p:spPr>
        <p:txBody>
          <a:bodyPr>
            <a:noAutofit/>
          </a:bodyPr>
          <a:lstStyle/>
          <a:p>
            <a:endParaRPr lang="ru-RU" sz="1800" dirty="0" smtClean="0">
              <a:solidFill>
                <a:srgbClr val="FF0000"/>
              </a:solidFill>
            </a:endParaRPr>
          </a:p>
          <a:p>
            <a:endParaRPr lang="ru-RU" sz="1800" dirty="0">
              <a:solidFill>
                <a:srgbClr val="FF0000"/>
              </a:solidFill>
            </a:endParaRPr>
          </a:p>
          <a:p>
            <a:endParaRPr lang="ru-RU" sz="1800" dirty="0" smtClean="0">
              <a:solidFill>
                <a:srgbClr val="FF0000"/>
              </a:solidFill>
            </a:endParaRPr>
          </a:p>
          <a:p>
            <a:endParaRPr lang="ru-RU" sz="1800" dirty="0">
              <a:solidFill>
                <a:srgbClr val="FF0000"/>
              </a:solidFill>
            </a:endParaRPr>
          </a:p>
          <a:p>
            <a:endParaRPr lang="ru-RU" sz="1800" dirty="0" smtClean="0">
              <a:solidFill>
                <a:srgbClr val="FF0000"/>
              </a:solidFill>
            </a:endParaRPr>
          </a:p>
          <a:p>
            <a:endParaRPr lang="ru-RU" sz="1800" dirty="0">
              <a:solidFill>
                <a:srgbClr val="FF0000"/>
              </a:solidFill>
            </a:endParaRPr>
          </a:p>
          <a:p>
            <a:endParaRPr lang="ru-RU" sz="1800" dirty="0" smtClean="0">
              <a:solidFill>
                <a:srgbClr val="FF0000"/>
              </a:solidFill>
            </a:endParaRPr>
          </a:p>
          <a:p>
            <a:endParaRPr lang="ru-RU" sz="1800" dirty="0">
              <a:solidFill>
                <a:srgbClr val="FF0000"/>
              </a:solidFill>
            </a:endParaRPr>
          </a:p>
          <a:p>
            <a:endParaRPr lang="ru-RU" sz="1800" dirty="0" smtClean="0">
              <a:solidFill>
                <a:srgbClr val="FF0000"/>
              </a:solidFill>
            </a:endParaRPr>
          </a:p>
          <a:p>
            <a:endParaRPr lang="ru-RU" sz="1800" dirty="0">
              <a:solidFill>
                <a:srgbClr val="FF0000"/>
              </a:solidFill>
            </a:endParaRPr>
          </a:p>
          <a:p>
            <a:endParaRPr lang="ru-RU" sz="1800" dirty="0" smtClean="0">
              <a:solidFill>
                <a:srgbClr val="FF0000"/>
              </a:solidFill>
            </a:endParaRPr>
          </a:p>
          <a:p>
            <a:endParaRPr lang="ru-RU" sz="1800" dirty="0">
              <a:solidFill>
                <a:srgbClr val="FF0000"/>
              </a:solidFill>
            </a:endParaRPr>
          </a:p>
          <a:p>
            <a:endParaRPr lang="ru-RU" sz="1800" dirty="0" smtClean="0">
              <a:solidFill>
                <a:srgbClr val="FF0000"/>
              </a:solidFill>
            </a:endParaRPr>
          </a:p>
          <a:p>
            <a:endParaRPr lang="ru-RU" sz="1800" dirty="0">
              <a:solidFill>
                <a:srgbClr val="FF0000"/>
              </a:solidFill>
            </a:endParaRPr>
          </a:p>
          <a:p>
            <a:endParaRPr lang="ru-RU" sz="1800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</a:rPr>
              <a:t>Почему необходимо уделять больше внимания формированию коммуникативных навыков в начальной школе?              </a:t>
            </a:r>
            <a:endParaRPr lang="ru-RU" sz="1800" dirty="0">
              <a:solidFill>
                <a:srgbClr val="FF0000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</a:rPr>
              <a:t>Уровень подготовленности учащихся 1-го класса на момент поступления в </a:t>
            </a:r>
            <a:r>
              <a:rPr lang="ru-RU" sz="1800" dirty="0" smtClean="0">
                <a:solidFill>
                  <a:schemeClr val="tx1"/>
                </a:solidFill>
              </a:rPr>
              <a:t>школу </a:t>
            </a:r>
            <a:r>
              <a:rPr lang="ru-RU" sz="1800" dirty="0">
                <a:solidFill>
                  <a:schemeClr val="tx1"/>
                </a:solidFill>
              </a:rPr>
              <a:t>различный: </a:t>
            </a:r>
            <a:r>
              <a:rPr lang="ru-RU" sz="1800" dirty="0" smtClean="0">
                <a:solidFill>
                  <a:schemeClr val="tx1"/>
                </a:solidFill>
              </a:rPr>
              <a:t>есть </a:t>
            </a:r>
            <a:r>
              <a:rPr lang="ru-RU" sz="1800" dirty="0">
                <a:solidFill>
                  <a:schemeClr val="tx1"/>
                </a:solidFill>
              </a:rPr>
              <a:t>дети читающие, знающие просто буквы, пытающиеся складывать слоги, и дети, знающие отдельные знаки - буквы из азбуки.</a:t>
            </a:r>
          </a:p>
          <a:p>
            <a:pPr algn="just"/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Наблюдение </a:t>
            </a:r>
            <a:r>
              <a:rPr lang="ru-RU" sz="1800" dirty="0">
                <a:solidFill>
                  <a:schemeClr val="tx1"/>
                </a:solidFill>
              </a:rPr>
              <a:t>за </a:t>
            </a:r>
            <a:r>
              <a:rPr lang="ru-RU" sz="1800" dirty="0" smtClean="0">
                <a:solidFill>
                  <a:schemeClr val="tx1"/>
                </a:solidFill>
              </a:rPr>
              <a:t>первоклассниками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показало</a:t>
            </a:r>
            <a:r>
              <a:rPr lang="ru-RU" sz="1800" dirty="0" smtClean="0">
                <a:solidFill>
                  <a:schemeClr val="tx1"/>
                </a:solidFill>
              </a:rPr>
              <a:t>, </a:t>
            </a:r>
            <a:r>
              <a:rPr lang="ru-RU" sz="1800" dirty="0">
                <a:solidFill>
                  <a:schemeClr val="tx1"/>
                </a:solidFill>
              </a:rPr>
              <a:t>что многим ребятам трудно вежливо общаться друг с другом, они не умеют правильно обращаться за  помощью к  ребятам и взрослым. Порой просто требуют, чтобы им помогли, сделали за них работу, не умеют благодарить. Ребятам трудно договариваться между собой, подчиняться определённым правилам, даже слушать учителя на уроке.</a:t>
            </a:r>
          </a:p>
          <a:p>
            <a:pPr algn="just"/>
            <a:endParaRPr lang="ru-RU" sz="1800" dirty="0"/>
          </a:p>
        </p:txBody>
      </p:sp>
      <p:pic>
        <p:nvPicPr>
          <p:cNvPr id="2052" name="Picture 4" descr="C:\Users\User\AppData\Local\Microsoft\Windows\Temporary Internet Files\Content.IE5\3UEBO9FD\lgi01a20140110130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149080"/>
            <a:ext cx="172819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2895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</a:rPr>
              <a:t>Одной из самых распространенных форм групповой </a:t>
            </a:r>
            <a:r>
              <a:rPr lang="ru-RU" sz="1800" dirty="0" smtClean="0">
                <a:solidFill>
                  <a:schemeClr val="tx1"/>
                </a:solidFill>
              </a:rPr>
              <a:t>работы </a:t>
            </a:r>
            <a:r>
              <a:rPr lang="ru-RU" sz="1800" dirty="0">
                <a:solidFill>
                  <a:schemeClr val="tx1"/>
                </a:solidFill>
              </a:rPr>
              <a:t>является работа в парах. Её </a:t>
            </a:r>
            <a:r>
              <a:rPr lang="ru-RU" sz="1800" dirty="0" smtClean="0">
                <a:solidFill>
                  <a:schemeClr val="tx1"/>
                </a:solidFill>
              </a:rPr>
              <a:t> многие учителя успешно используют </a:t>
            </a:r>
            <a:r>
              <a:rPr lang="ru-RU" sz="1800" dirty="0">
                <a:solidFill>
                  <a:schemeClr val="tx1"/>
                </a:solidFill>
              </a:rPr>
              <a:t>уже с первых дней обучения детей в школе, приучая их к сотрудничеству. Чаще всего это  пара, образованная из детей, сидящих за одной партой.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Работая в парах, дети проходят учебный материал быстрее и качественнее. У них повышается интерес к этим упражнениям.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692696"/>
            <a:ext cx="7848872" cy="168455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Одной из наиболее эффективных форм работы в начальной школе является групповая. Младшим школьникам очень нравится работать в группах, поэтому </a:t>
            </a:r>
            <a:r>
              <a:rPr lang="ru-RU" dirty="0" smtClean="0">
                <a:solidFill>
                  <a:schemeClr val="tx1"/>
                </a:solidFill>
              </a:rPr>
              <a:t> эту форму </a:t>
            </a:r>
            <a:r>
              <a:rPr lang="ru-RU" dirty="0">
                <a:solidFill>
                  <a:schemeClr val="tx1"/>
                </a:solidFill>
              </a:rPr>
              <a:t>работы </a:t>
            </a:r>
            <a:r>
              <a:rPr lang="ru-RU" dirty="0" smtClean="0">
                <a:solidFill>
                  <a:schemeClr val="tx1"/>
                </a:solidFill>
              </a:rPr>
              <a:t>лучше использовать как </a:t>
            </a:r>
            <a:r>
              <a:rPr lang="ru-RU" dirty="0">
                <a:solidFill>
                  <a:schemeClr val="tx1"/>
                </a:solidFill>
              </a:rPr>
              <a:t>можно чаще.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Целью групповой работы является активное вовлечение каждого ученика в процесс усвоения учебного материала.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User\AppData\Local\Microsoft\Windows\Temporary Internet Files\Content.IE5\3UEBO9FD\group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97152"/>
            <a:ext cx="3168352" cy="187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1750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772400" cy="3168352"/>
          </a:xfrm>
        </p:spPr>
        <p:txBody>
          <a:bodyPr>
            <a:noAutofit/>
          </a:bodyPr>
          <a:lstStyle/>
          <a:p>
            <a:pPr algn="l"/>
            <a:r>
              <a:rPr lang="ru-RU" sz="1800" dirty="0">
                <a:solidFill>
                  <a:schemeClr val="tx1"/>
                </a:solidFill>
              </a:rPr>
              <a:t>Прочитайте текст и придумайте вопросы к нему. Задайте их друг другу. Оцените ответы товарища.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Работа по учебнику с </a:t>
            </a:r>
            <a:r>
              <a:rPr lang="ru-RU" sz="1800" dirty="0" smtClean="0">
                <a:solidFill>
                  <a:schemeClr val="tx1"/>
                </a:solidFill>
              </a:rPr>
              <a:t>картинками. Восстановите последовательность событий в произведении.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Чтение текстов. Постановка вопросов. Обсуждение в парах.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Ответы стихотворений наизусть соседу по парте.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Выразительное чтение.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Обсуждение проблемы по прочитанному произведению.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При работе парами дети приучаются внимательно слушать ответ товарища (ведь они выступают в роли учителя), постоянно готовиться к ответу (для ребёнка очень важно, чтобы его спросили), учатся говорить, отвечать, доказывать. Ребёнок может делать в этот момент то, что в другое время не разрешается – свободно общаться с товарищем, свободно сидеть. Детям такая работа очень нравится. А так как дети ограничены временем и не хотят отстать от других пар, они стараются не отвлекаться, общаются по теме урока.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404664"/>
            <a:ext cx="7848872" cy="1008111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Примерные формы групповой и парной работы </a:t>
            </a:r>
            <a:r>
              <a:rPr lang="ru-RU" dirty="0" smtClean="0">
                <a:solidFill>
                  <a:srgbClr val="FF0000"/>
                </a:solidFill>
              </a:rPr>
              <a:t> на уроках литературного чтения.  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6" name="Picture 4" descr="C:\Users\User\AppData\Local\Microsoft\Windows\Temporary Internet Files\Content.IE5\FWLJNN7U\эмблема%20форума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5733256"/>
            <a:ext cx="1030406" cy="92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2338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772400" cy="1524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>
                <a:solidFill>
                  <a:schemeClr val="tx1"/>
                </a:solidFill>
              </a:rPr>
              <a:t>При изучении на уроках </a:t>
            </a:r>
            <a:r>
              <a:rPr lang="ru-RU" sz="1600" dirty="0" smtClean="0">
                <a:solidFill>
                  <a:schemeClr val="tx1"/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литературного чтения объёмных, насыщенных фактическим материалом текстов, можно использовать приём </a:t>
            </a:r>
            <a:r>
              <a:rPr lang="ru-RU" sz="1600" dirty="0">
                <a:solidFill>
                  <a:srgbClr val="FF0000"/>
                </a:solidFill>
              </a:rPr>
              <a:t>“Чтение. Суммирование в парах”.</a:t>
            </a:r>
            <a:r>
              <a:rPr lang="ru-RU" sz="1600" dirty="0">
                <a:solidFill>
                  <a:schemeClr val="tx1"/>
                </a:solidFill>
              </a:rPr>
              <a:t> Суть приёма заключается в следующем: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1</a:t>
            </a:r>
            <a:r>
              <a:rPr lang="ru-RU" sz="1600" dirty="0">
                <a:solidFill>
                  <a:schemeClr val="tx1"/>
                </a:solidFill>
              </a:rPr>
              <a:t>. Текст разбивается на смысловые отрывки: 1, 2, 3, 4 и т.д. Учитель объясняет, что в конце урока учащиеся должны знать содержание всего текста: каждая пара работает над одним из отрывков, затем представляет его всему классу, выслушивает отчёты о работе всех других пар.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2</a:t>
            </a:r>
            <a:r>
              <a:rPr lang="ru-RU" sz="1600" dirty="0">
                <a:solidFill>
                  <a:schemeClr val="tx1"/>
                </a:solidFill>
              </a:rPr>
              <a:t>. Далее каждая пара получает отрывок из текста, который разбит на две части. Учащиеся в паре читают весь отрывок. Первый участник пересказывает 1 часть (его роль – докладчик), второй участник (оппонент) задаёт вопросы, подготовленные к этой части. Затем участники, меняясь ролями, работают над 2 частью.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3</a:t>
            </a:r>
            <a:r>
              <a:rPr lang="ru-RU" sz="1600" dirty="0">
                <a:solidFill>
                  <a:schemeClr val="tx1"/>
                </a:solidFill>
              </a:rPr>
              <a:t>. На следующем этапе пара суммирует полученную информацию и готовит презентацию своего отрывка. Это может быть пересказ, развёрнутый план, опорный конспект, таблица. Пара, которая работала с таким же отрывком, предлагает свою версию презентации.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4</a:t>
            </a:r>
            <a:r>
              <a:rPr lang="ru-RU" sz="1600" dirty="0">
                <a:solidFill>
                  <a:schemeClr val="tx1"/>
                </a:solidFill>
              </a:rPr>
              <a:t>. Результаты работы озвучиваются последовательно, таким образом, идёт работа над всем текстом.</a:t>
            </a:r>
            <a:br>
              <a:rPr lang="ru-RU" sz="1600" dirty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-315416"/>
            <a:ext cx="7704856" cy="1756561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Таким образом, группы выполняют </a:t>
            </a:r>
            <a:r>
              <a:rPr lang="ru-RU" dirty="0">
                <a:solidFill>
                  <a:srgbClr val="FF0000"/>
                </a:solidFill>
              </a:rPr>
              <a:t>коммуникативную </a:t>
            </a:r>
            <a:r>
              <a:rPr lang="ru-RU" dirty="0">
                <a:solidFill>
                  <a:schemeClr val="tx1"/>
                </a:solidFill>
              </a:rPr>
              <a:t>(направленную на создание и сплочение коллектива) и личностно – ориентированную (направленную на самоорганизацию) функции.</a:t>
            </a:r>
          </a:p>
        </p:txBody>
      </p:sp>
      <p:pic>
        <p:nvPicPr>
          <p:cNvPr id="7170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286" y="5368747"/>
            <a:ext cx="1520168" cy="1300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4821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06" y="22768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работе </a:t>
            </a:r>
            <a:r>
              <a:rPr lang="ru-RU" sz="2000" dirty="0">
                <a:solidFill>
                  <a:schemeClr val="tx1"/>
                </a:solidFill>
              </a:rPr>
              <a:t>с детьми целесообразно использовать простые </a:t>
            </a:r>
            <a:r>
              <a:rPr lang="ru-RU" sz="2000" dirty="0">
                <a:solidFill>
                  <a:schemeClr val="tx1"/>
                </a:solidFill>
              </a:rPr>
              <a:t>правила совместной </a:t>
            </a:r>
            <a:r>
              <a:rPr lang="ru-RU" sz="2000" dirty="0" smtClean="0">
                <a:solidFill>
                  <a:schemeClr val="tx1"/>
                </a:solidFill>
              </a:rPr>
              <a:t>деятельности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>
                <a:solidFill>
                  <a:schemeClr val="tx1"/>
                </a:solidFill>
              </a:rPr>
              <a:t>с помощью которых учащиеся могут контролировать себя и провести рефлексию. 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Примерные </a:t>
            </a:r>
            <a:r>
              <a:rPr lang="ru-RU" sz="2000" dirty="0">
                <a:solidFill>
                  <a:srgbClr val="FF0000"/>
                </a:solidFill>
              </a:rPr>
              <a:t>правила совместной работы:</a:t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>
                <a:solidFill>
                  <a:srgbClr val="FF0000"/>
                </a:solidFill>
              </a:rPr>
              <a:t/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1</a:t>
            </a:r>
            <a:r>
              <a:rPr lang="ru-RU" sz="2000" dirty="0">
                <a:solidFill>
                  <a:schemeClr val="tx1"/>
                </a:solidFill>
              </a:rPr>
              <a:t>) работать дружно: быть внимательными друг к другу, вежливыми, не отвлекаться на посторонние дела, не мешать друг другу, вовремя оказывать помощь, выполнять указания старшего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2) работать по алгоритму (плану)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3) своевременно выполнять задание: следить за временем, доводить начатое дело до конца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4) качественно выполнять работу (аккуратно, без ошибок), соблюдать технику безопасности, экономить материалы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5) каждый из группы должен уметь защищать общее дело и свое, в частности.</a:t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013176"/>
            <a:ext cx="1872208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2235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8013576" cy="1252728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Список литературы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1. А.Г. </a:t>
            </a:r>
            <a:r>
              <a:rPr lang="ru-RU" sz="1800" dirty="0" err="1">
                <a:solidFill>
                  <a:schemeClr val="tx1"/>
                </a:solidFill>
              </a:rPr>
              <a:t>Асмолов</a:t>
            </a:r>
            <a:r>
              <a:rPr lang="ru-RU" sz="1800" dirty="0">
                <a:solidFill>
                  <a:schemeClr val="tx1"/>
                </a:solidFill>
              </a:rPr>
              <a:t>  «Как проектировать универсальные учебные действия в начальной школе»,  М: Просвещение, 2010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2. С.М. Бондаренко, Г.Г. </a:t>
            </a:r>
            <a:r>
              <a:rPr lang="ru-RU" sz="1800" dirty="0" err="1">
                <a:solidFill>
                  <a:schemeClr val="tx1"/>
                </a:solidFill>
              </a:rPr>
              <a:t>Граник</a:t>
            </a:r>
            <a:r>
              <a:rPr lang="ru-RU" sz="1800" dirty="0">
                <a:solidFill>
                  <a:schemeClr val="tx1"/>
                </a:solidFill>
              </a:rPr>
              <a:t>, Л.А. </a:t>
            </a:r>
            <a:r>
              <a:rPr lang="ru-RU" sz="1800" dirty="0" err="1">
                <a:solidFill>
                  <a:schemeClr val="tx1"/>
                </a:solidFill>
              </a:rPr>
              <a:t>Концева</a:t>
            </a:r>
            <a:r>
              <a:rPr lang="ru-RU" sz="1800" dirty="0">
                <a:solidFill>
                  <a:schemeClr val="tx1"/>
                </a:solidFill>
              </a:rPr>
              <a:t> «Как учить работать с книгой», М.,1995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3. С.А. </a:t>
            </a:r>
            <a:r>
              <a:rPr lang="ru-RU" sz="1800" dirty="0" err="1">
                <a:solidFill>
                  <a:schemeClr val="tx1"/>
                </a:solidFill>
              </a:rPr>
              <a:t>Дыбленко</a:t>
            </a:r>
            <a:r>
              <a:rPr lang="ru-RU" sz="1800" dirty="0">
                <a:solidFill>
                  <a:schemeClr val="tx1"/>
                </a:solidFill>
              </a:rPr>
              <a:t>, О.В. Соболева «Обучение диалогу с текстом: </a:t>
            </a:r>
            <a:r>
              <a:rPr lang="ru-RU" sz="1800" dirty="0" err="1">
                <a:solidFill>
                  <a:schemeClr val="tx1"/>
                </a:solidFill>
              </a:rPr>
              <a:t>взгяд</a:t>
            </a:r>
            <a:r>
              <a:rPr lang="ru-RU" sz="1800" dirty="0">
                <a:solidFill>
                  <a:schemeClr val="tx1"/>
                </a:solidFill>
              </a:rPr>
              <a:t> психолога и взгляд учителя», 2002, №8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4. О.В. Соболева «Беседы о чтении», цикл статей (2007, №8-12; 2008, №1,3,4,6,9)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5. Е.С. Савиков «Стандарты второго поколения», М: Просвещение, 2010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6146" name="Picture 2" descr="C:\Users\User\AppData\Local\Microsoft\Windows\Temporary Internet Files\Content.IE5\FWLJNN7U\_30book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352" y="5157192"/>
            <a:ext cx="259080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7953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228</TotalTime>
  <Words>482</Words>
  <Application>Microsoft Office PowerPoint</Application>
  <PresentationFormat>Экран (4:3)</PresentationFormat>
  <Paragraphs>44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Государственное  бюджетное образовательное  учреждение средняя общеобразовательная школа № 12 города Сызрани</vt:lpstr>
      <vt:lpstr>Презентация PowerPoint</vt:lpstr>
      <vt:lpstr>В структуру и содержание учебников заложена система заданий, направленных на включение младших школьников в деятельностное освоение учебного материала с целью овладения универсальными учебными действиями и формирования способности самостоятельно успешно усваивать новые знания, умения и компетенции..</vt:lpstr>
      <vt:lpstr>Главной целью образовательного процесса на уроке является создание для учащихся возможности занимать активную, инициативную позицию в изучении школьных предметов. </vt:lpstr>
      <vt:lpstr>Одной из самых распространенных форм групповой работы является работа в парах. Её  многие учителя успешно используют уже с первых дней обучения детей в школе, приучая их к сотрудничеству. Чаще всего это  пара, образованная из детей, сидящих за одной партой. Работая в парах, дети проходят учебный материал быстрее и качественнее. У них повышается интерес к этим упражнениям. </vt:lpstr>
      <vt:lpstr>Прочитайте текст и придумайте вопросы к нему. Задайте их друг другу. Оцените ответы товарища. Работа по учебнику с картинками. Восстановите последовательность событий в произведении. Чтение текстов. Постановка вопросов. Обсуждение в парах. Ответы стихотворений наизусть соседу по парте. Выразительное чтение. Обсуждение проблемы по прочитанному произведению.  При работе парами дети приучаются внимательно слушать ответ товарища (ведь они выступают в роли учителя), постоянно готовиться к ответу (для ребёнка очень важно, чтобы его спросили), учатся говорить, отвечать, доказывать. Ребёнок может делать в этот момент то, что в другое время не разрешается – свободно общаться с товарищем, свободно сидеть. Детям такая работа очень нравится. А так как дети ограничены временем и не хотят отстать от других пар, они стараются не отвлекаться, общаются по теме урока.  </vt:lpstr>
      <vt:lpstr>При изучении на уроках  литературного чтения объёмных, насыщенных фактическим материалом текстов, можно использовать приём “Чтение. Суммирование в парах”. Суть приёма заключается в следующем:  1. Текст разбивается на смысловые отрывки: 1, 2, 3, 4 и т.д. Учитель объясняет, что в конце урока учащиеся должны знать содержание всего текста: каждая пара работает над одним из отрывков, затем представляет его всему классу, выслушивает отчёты о работе всех других пар.  2. Далее каждая пара получает отрывок из текста, который разбит на две части. Учащиеся в паре читают весь отрывок. Первый участник пересказывает 1 часть (его роль – докладчик), второй участник (оппонент) задаёт вопросы, подготовленные к этой части. Затем участники, меняясь ролями, работают над 2 частью.  3. На следующем этапе пара суммирует полученную информацию и готовит презентацию своего отрывка. Это может быть пересказ, развёрнутый план, опорный конспект, таблица. Пара, которая работала с таким же отрывком, предлагает свою версию презентации.  4. Результаты работы озвучиваются последовательно, таким образом, идёт работа над всем текстом. </vt:lpstr>
      <vt:lpstr>В  работе с детьми целесообразно использовать простые правила совместной деятельности, с помощью которых учащиеся могут контролировать себя и провести рефлексию.   Примерные правила совместной работы:   1) работать дружно: быть внимательными друг к другу, вежливыми, не отвлекаться на посторонние дела, не мешать друг другу, вовремя оказывать помощь, выполнять указания старшего 2) работать по алгоритму (плану) 3) своевременно выполнять задание: следить за временем, доводить начатое дело до конца 4) качественно выполнять работу (аккуратно, без ошибок), соблюдать технику безопасности, экономить материалы 5) каждый из группы должен уметь защищать общее дело и свое, в частности.  </vt:lpstr>
      <vt:lpstr>Список литературы     1. А.Г. Асмолов  «Как проектировать универсальные учебные действия в начальной школе»,  М: Просвещение, 2010  2. С.М. Бондаренко, Г.Г. Граник, Л.А. Концева «Как учить работать с книгой», М.,1995  3. С.А. Дыбленко, О.В. Соболева «Обучение диалогу с текстом: взгяд психолога и взгляд учителя», 2002, №8  4. О.В. Соболева «Беседы о чтении», цикл статей (2007, №8-12; 2008, №1,3,4,6,9)   5. Е.С. Савиков «Стандарты второго поколения», М: Просвещение, 2010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 бюджетное образовательное  учреждение средняя общеобразовательная школа № 12 города Сызрани</dc:title>
  <dc:creator>User</dc:creator>
  <cp:lastModifiedBy>User</cp:lastModifiedBy>
  <cp:revision>23</cp:revision>
  <dcterms:created xsi:type="dcterms:W3CDTF">2016-02-08T18:55:56Z</dcterms:created>
  <dcterms:modified xsi:type="dcterms:W3CDTF">2016-02-09T20:11:46Z</dcterms:modified>
</cp:coreProperties>
</file>