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2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2" autoAdjust="0"/>
    <p:restoredTop sz="94747" autoAdjust="0"/>
  </p:normalViewPr>
  <p:slideViewPr>
    <p:cSldViewPr>
      <p:cViewPr varScale="1">
        <p:scale>
          <a:sx n="63" d="100"/>
          <a:sy n="63" d="100"/>
        </p:scale>
        <p:origin x="-70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E8CACD-7C41-457C-8B65-2FC8F54862E0}" type="datetimeFigureOut">
              <a:rPr lang="ru-RU" smtClean="0"/>
              <a:t>09.02.2016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254824-EB8C-4BFF-B1E6-2F4BA34A8B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3823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254824-EB8C-4BFF-B1E6-2F4BA34A8B37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02543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1332B-24C5-4F13-885C-1EBC8DE8DBC3}" type="datetimeFigureOut">
              <a:rPr lang="ru-RU" smtClean="0"/>
              <a:t>09.02.2016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99273-4022-4D03-B99B-08544C1CC91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1332B-24C5-4F13-885C-1EBC8DE8DBC3}" type="datetimeFigureOut">
              <a:rPr lang="ru-RU" smtClean="0"/>
              <a:t>09.02.2016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99273-4022-4D03-B99B-08544C1CC91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1332B-24C5-4F13-885C-1EBC8DE8DBC3}" type="datetimeFigureOut">
              <a:rPr lang="ru-RU" smtClean="0"/>
              <a:t>09.02.2016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99273-4022-4D03-B99B-08544C1CC91D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1332B-24C5-4F13-885C-1EBC8DE8DBC3}" type="datetimeFigureOut">
              <a:rPr lang="ru-RU" smtClean="0"/>
              <a:t>09.02.2016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99273-4022-4D03-B99B-08544C1CC91D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1332B-24C5-4F13-885C-1EBC8DE8DBC3}" type="datetimeFigureOut">
              <a:rPr lang="ru-RU" smtClean="0"/>
              <a:t>09.02.2016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99273-4022-4D03-B99B-08544C1CC91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1332B-24C5-4F13-885C-1EBC8DE8DBC3}" type="datetimeFigureOut">
              <a:rPr lang="ru-RU" smtClean="0"/>
              <a:t>09.02.2016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99273-4022-4D03-B99B-08544C1CC91D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1332B-24C5-4F13-885C-1EBC8DE8DBC3}" type="datetimeFigureOut">
              <a:rPr lang="ru-RU" smtClean="0"/>
              <a:t>09.02.2016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99273-4022-4D03-B99B-08544C1CC91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1332B-24C5-4F13-885C-1EBC8DE8DBC3}" type="datetimeFigureOut">
              <a:rPr lang="ru-RU" smtClean="0"/>
              <a:t>09.02.2016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99273-4022-4D03-B99B-08544C1CC91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1332B-24C5-4F13-885C-1EBC8DE8DBC3}" type="datetimeFigureOut">
              <a:rPr lang="ru-RU" smtClean="0"/>
              <a:t>09.02.2016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99273-4022-4D03-B99B-08544C1CC91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1332B-24C5-4F13-885C-1EBC8DE8DBC3}" type="datetimeFigureOut">
              <a:rPr lang="ru-RU" smtClean="0"/>
              <a:t>09.02.2016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99273-4022-4D03-B99B-08544C1CC91D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1332B-24C5-4F13-885C-1EBC8DE8DBC3}" type="datetimeFigureOut">
              <a:rPr lang="ru-RU" smtClean="0"/>
              <a:t>09.02.2016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99273-4022-4D03-B99B-08544C1CC91D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941332B-24C5-4F13-885C-1EBC8DE8DBC3}" type="datetimeFigureOut">
              <a:rPr lang="ru-RU" smtClean="0"/>
              <a:t>09.02.2016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9CC99273-4022-4D03-B99B-08544C1CC91D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7772400" cy="1152128"/>
          </a:xfrm>
        </p:spPr>
        <p:txBody>
          <a:bodyPr>
            <a:noAutofit/>
          </a:bodyPr>
          <a:lstStyle/>
          <a:p>
            <a:r>
              <a:rPr lang="ru-RU" sz="2000" smtClean="0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rPr>
              <a:t>Государственное  бюджетное образовательное  учреждение средняя общеобразовательная школа № 12 города Сызрани</a:t>
            </a:r>
            <a:endParaRPr lang="ru-RU" sz="2000" dirty="0">
              <a:solidFill>
                <a:schemeClr val="tx2">
                  <a:lumMod val="75000"/>
                </a:schemeClr>
              </a:solidFill>
              <a:latin typeface="Monotype Corsiva" panose="03010101010201010101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2276872"/>
            <a:ext cx="6400800" cy="3240360"/>
          </a:xfrm>
        </p:spPr>
        <p:txBody>
          <a:bodyPr>
            <a:normAutofit lnSpcReduction="10000"/>
          </a:bodyPr>
          <a:lstStyle/>
          <a:p>
            <a:r>
              <a:rPr lang="ru-RU" sz="2800" smtClean="0">
                <a:solidFill>
                  <a:srgbClr val="C00000"/>
                </a:solidFill>
                <a:latin typeface="Monotype Corsiva" panose="03010101010201010101" pitchFamily="66" charset="0"/>
              </a:rPr>
              <a:t>Формирование коммуникативных универсальных учебных действий </a:t>
            </a:r>
            <a:br>
              <a:rPr lang="ru-RU" sz="2800" smtClean="0">
                <a:solidFill>
                  <a:srgbClr val="C00000"/>
                </a:solidFill>
                <a:latin typeface="Monotype Corsiva" panose="03010101010201010101" pitchFamily="66" charset="0"/>
              </a:rPr>
            </a:br>
            <a:r>
              <a:rPr lang="ru-RU" sz="2800" smtClean="0">
                <a:solidFill>
                  <a:srgbClr val="C00000"/>
                </a:solidFill>
                <a:latin typeface="Monotype Corsiva" panose="03010101010201010101" pitchFamily="66" charset="0"/>
              </a:rPr>
              <a:t>на уроках литературного чтения </a:t>
            </a:r>
            <a:br>
              <a:rPr lang="ru-RU" sz="2800" smtClean="0">
                <a:solidFill>
                  <a:srgbClr val="C00000"/>
                </a:solidFill>
                <a:latin typeface="Monotype Corsiva" panose="03010101010201010101" pitchFamily="66" charset="0"/>
              </a:rPr>
            </a:br>
            <a:r>
              <a:rPr lang="ru-RU" sz="2800" smtClean="0">
                <a:solidFill>
                  <a:srgbClr val="C00000"/>
                </a:solidFill>
                <a:latin typeface="Monotype Corsiva" panose="03010101010201010101" pitchFamily="66" charset="0"/>
              </a:rPr>
              <a:t>в начальной школе</a:t>
            </a:r>
          </a:p>
          <a:p>
            <a:endParaRPr lang="ru-RU" sz="2800" smtClean="0">
              <a:solidFill>
                <a:srgbClr val="C00000"/>
              </a:solidFill>
              <a:latin typeface="Monotype Corsiva" panose="03010101010201010101" pitchFamily="66" charset="0"/>
            </a:endParaRPr>
          </a:p>
          <a:p>
            <a:r>
              <a:rPr lang="ru-RU" sz="2800" smtClean="0">
                <a:solidFill>
                  <a:srgbClr val="C00000"/>
                </a:solidFill>
                <a:latin typeface="Monotype Corsiva" panose="03010101010201010101" pitchFamily="66" charset="0"/>
              </a:rPr>
              <a:t>Учитель начальных классов </a:t>
            </a:r>
          </a:p>
          <a:p>
            <a:r>
              <a:rPr lang="ru-RU" sz="2800" smtClean="0">
                <a:solidFill>
                  <a:srgbClr val="C00000"/>
                </a:solidFill>
                <a:latin typeface="Monotype Corsiva" panose="03010101010201010101" pitchFamily="66" charset="0"/>
              </a:rPr>
              <a:t>Ткачева Оксана Сергеевна</a:t>
            </a:r>
            <a:endParaRPr lang="ru-RU" sz="2800" dirty="0">
              <a:solidFill>
                <a:srgbClr val="C00000"/>
              </a:solidFill>
            </a:endParaRPr>
          </a:p>
        </p:txBody>
      </p:sp>
      <p:pic>
        <p:nvPicPr>
          <p:cNvPr id="2050" name="Picture 2" descr="C:\Users\User\AppData\Local\Microsoft\Windows\Temporary Internet Files\Content.IE5\3UEBO9FD\4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5445224"/>
            <a:ext cx="151216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92235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204864"/>
            <a:ext cx="8229600" cy="1252728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СПАСИБО ЗА ВНИМАНИЕ!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1029" name="Picture 5" descr="C:\Users\User\AppData\Local\Microsoft\Windows\Temporary Internet Files\Content.IE5\3UEBO9FD\teacher-day-flowers[1]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3212976"/>
            <a:ext cx="4032448" cy="2891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066629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0032" y="4221088"/>
            <a:ext cx="7772400" cy="2088232"/>
          </a:xfrm>
        </p:spPr>
        <p:txBody>
          <a:bodyPr/>
          <a:lstStyle/>
          <a:p>
            <a:endParaRPr lang="ru-RU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71600" y="1484784"/>
            <a:ext cx="7344816" cy="2520280"/>
          </a:xfrm>
        </p:spPr>
        <p:txBody>
          <a:bodyPr>
            <a:noAutofit/>
          </a:bodyPr>
          <a:lstStyle/>
          <a:p>
            <a:pPr algn="l"/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Жизнь в современном обществе такова, что уже младшему школьнику она предъявляет ряд конкретных требований</a:t>
            </a:r>
            <a:r>
              <a:rPr lang="ru-RU" dirty="0" smtClean="0">
                <a:solidFill>
                  <a:schemeClr val="tx1"/>
                </a:solidFill>
              </a:rPr>
              <a:t>: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>
                <a:solidFill>
                  <a:srgbClr val="FF0000"/>
                </a:solidFill>
              </a:rPr>
              <a:t>эффективно действовать в проблемных и незнакомых ситуациях, </a:t>
            </a:r>
            <a:endParaRPr lang="ru-RU" dirty="0" smtClean="0">
              <a:solidFill>
                <a:srgbClr val="FF000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самостоятельно </a:t>
            </a:r>
            <a:r>
              <a:rPr lang="ru-RU" dirty="0">
                <a:solidFill>
                  <a:srgbClr val="FF0000"/>
                </a:solidFill>
              </a:rPr>
              <a:t>создавать новые продукты деятельности</a:t>
            </a:r>
            <a:r>
              <a:rPr lang="ru-RU" dirty="0" smtClean="0">
                <a:solidFill>
                  <a:srgbClr val="FF0000"/>
                </a:solidFill>
              </a:rPr>
              <a:t>,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>
                <a:solidFill>
                  <a:srgbClr val="FF0000"/>
                </a:solidFill>
              </a:rPr>
              <a:t>ориентироваться в потоках информации</a:t>
            </a:r>
            <a:r>
              <a:rPr lang="ru-RU" dirty="0" smtClean="0">
                <a:solidFill>
                  <a:srgbClr val="FF0000"/>
                </a:solidFill>
              </a:rPr>
              <a:t>,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>
                <a:solidFill>
                  <a:srgbClr val="FF0000"/>
                </a:solidFill>
              </a:rPr>
              <a:t>быть коммуникативным, эмоционально устойчивым</a:t>
            </a:r>
            <a:r>
              <a:rPr lang="ru-RU" dirty="0" smtClean="0">
                <a:solidFill>
                  <a:srgbClr val="FF0000"/>
                </a:solidFill>
              </a:rPr>
              <a:t>,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что и заявлено во всех официальных документах Правительства РФ, как ориентиры на современный подход в образовании</a:t>
            </a:r>
            <a:r>
              <a:rPr lang="ru-RU" sz="1400" dirty="0">
                <a:solidFill>
                  <a:schemeClr val="tx1"/>
                </a:solidFill>
              </a:rPr>
              <a:t>. </a:t>
            </a:r>
          </a:p>
        </p:txBody>
      </p:sp>
      <p:pic>
        <p:nvPicPr>
          <p:cNvPr id="3077" name="Picture 5" descr="C:\Users\User\AppData\Local\Microsoft\Windows\Temporary Internet Files\Content.IE5\FWLJNN7U\200px-Coat_of_Arms_of_the_Russian_Federation_2.svg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4437112"/>
            <a:ext cx="1905000" cy="1797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244854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0032" y="3140968"/>
            <a:ext cx="7772400" cy="3168352"/>
          </a:xfrm>
        </p:spPr>
        <p:txBody>
          <a:bodyPr>
            <a:normAutofit/>
          </a:bodyPr>
          <a:lstStyle/>
          <a:p>
            <a:pPr algn="just"/>
            <a:r>
              <a:rPr lang="ru-RU" sz="2000" dirty="0">
                <a:solidFill>
                  <a:schemeClr val="tx1"/>
                </a:solidFill>
              </a:rPr>
              <a:t>В структуру и содержание учебников заложена система заданий, направленных на включение младших школьников в </a:t>
            </a:r>
            <a:r>
              <a:rPr lang="ru-RU" sz="2000" dirty="0" err="1">
                <a:solidFill>
                  <a:schemeClr val="tx1"/>
                </a:solidFill>
              </a:rPr>
              <a:t>деятельностное</a:t>
            </a:r>
            <a:r>
              <a:rPr lang="ru-RU" sz="2000" dirty="0">
                <a:solidFill>
                  <a:schemeClr val="tx1"/>
                </a:solidFill>
              </a:rPr>
              <a:t> освоение учебного материала с целью овладения универсальными учебными действиями и формирования способности самостоятельно успешно усваивать новые знания, умения и </a:t>
            </a:r>
            <a:r>
              <a:rPr lang="ru-RU" sz="2000" dirty="0" smtClean="0">
                <a:solidFill>
                  <a:schemeClr val="tx1"/>
                </a:solidFill>
              </a:rPr>
              <a:t>компетенции.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55576" y="332656"/>
            <a:ext cx="7560840" cy="2304256"/>
          </a:xfrm>
        </p:spPr>
        <p:txBody>
          <a:bodyPr>
            <a:normAutofit/>
          </a:bodyPr>
          <a:lstStyle/>
          <a:p>
            <a:pPr algn="just"/>
            <a:r>
              <a:rPr lang="ru-RU" dirty="0">
                <a:solidFill>
                  <a:schemeClr val="tx1"/>
                </a:solidFill>
              </a:rPr>
              <a:t>В начальной школе, изучая разные предметы, ученик на уровне возможностей своего возраста должен освоить способы познавательной, творческой деятельности, овладеть коммуникативными и информационными умениями, быть готовым к продолжению образования.</a:t>
            </a:r>
          </a:p>
        </p:txBody>
      </p:sp>
      <p:pic>
        <p:nvPicPr>
          <p:cNvPr id="4098" name="Picture 2" descr="C:\Users\User\AppData\Local\Microsoft\Windows\Temporary Internet Files\Content.IE5\JW8TOQ9F\282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4797152"/>
            <a:ext cx="1800200" cy="18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377446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75856" y="4317877"/>
            <a:ext cx="5040560" cy="1822646"/>
          </a:xfrm>
        </p:spPr>
        <p:txBody>
          <a:bodyPr>
            <a:normAutofit/>
          </a:bodyPr>
          <a:lstStyle/>
          <a:p>
            <a:pPr algn="just"/>
            <a:r>
              <a:rPr lang="ru-RU" sz="2000" dirty="0">
                <a:solidFill>
                  <a:srgbClr val="C00000"/>
                </a:solidFill>
              </a:rPr>
              <a:t>Главной целью образовательного процесса на уроке является создание для учащихся возможности занимать активную, инициативную позицию в изучении школьных предметов. 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11560" y="1556792"/>
            <a:ext cx="7776864" cy="2880320"/>
          </a:xfrm>
        </p:spPr>
        <p:txBody>
          <a:bodyPr>
            <a:noAutofit/>
          </a:bodyPr>
          <a:lstStyle/>
          <a:p>
            <a:endParaRPr lang="ru-RU" sz="1800" dirty="0" smtClean="0">
              <a:solidFill>
                <a:srgbClr val="FF0000"/>
              </a:solidFill>
            </a:endParaRPr>
          </a:p>
          <a:p>
            <a:endParaRPr lang="ru-RU" sz="1800" dirty="0">
              <a:solidFill>
                <a:srgbClr val="FF0000"/>
              </a:solidFill>
            </a:endParaRPr>
          </a:p>
          <a:p>
            <a:endParaRPr lang="ru-RU" sz="1800" dirty="0" smtClean="0">
              <a:solidFill>
                <a:srgbClr val="FF0000"/>
              </a:solidFill>
            </a:endParaRPr>
          </a:p>
          <a:p>
            <a:endParaRPr lang="ru-RU" sz="1800" dirty="0">
              <a:solidFill>
                <a:srgbClr val="FF0000"/>
              </a:solidFill>
            </a:endParaRPr>
          </a:p>
          <a:p>
            <a:endParaRPr lang="ru-RU" sz="1800" dirty="0" smtClean="0">
              <a:solidFill>
                <a:srgbClr val="FF0000"/>
              </a:solidFill>
            </a:endParaRPr>
          </a:p>
          <a:p>
            <a:endParaRPr lang="ru-RU" sz="1800" dirty="0">
              <a:solidFill>
                <a:srgbClr val="FF0000"/>
              </a:solidFill>
            </a:endParaRPr>
          </a:p>
          <a:p>
            <a:endParaRPr lang="ru-RU" sz="1800" dirty="0" smtClean="0">
              <a:solidFill>
                <a:srgbClr val="FF0000"/>
              </a:solidFill>
            </a:endParaRPr>
          </a:p>
          <a:p>
            <a:endParaRPr lang="ru-RU" sz="1800" dirty="0">
              <a:solidFill>
                <a:srgbClr val="FF0000"/>
              </a:solidFill>
            </a:endParaRPr>
          </a:p>
          <a:p>
            <a:endParaRPr lang="ru-RU" sz="1800" dirty="0" smtClean="0">
              <a:solidFill>
                <a:srgbClr val="FF0000"/>
              </a:solidFill>
            </a:endParaRPr>
          </a:p>
          <a:p>
            <a:endParaRPr lang="ru-RU" sz="1800" dirty="0">
              <a:solidFill>
                <a:srgbClr val="FF0000"/>
              </a:solidFill>
            </a:endParaRPr>
          </a:p>
          <a:p>
            <a:endParaRPr lang="ru-RU" sz="1800" dirty="0" smtClean="0">
              <a:solidFill>
                <a:srgbClr val="FF0000"/>
              </a:solidFill>
            </a:endParaRPr>
          </a:p>
          <a:p>
            <a:endParaRPr lang="ru-RU" sz="1800" dirty="0">
              <a:solidFill>
                <a:srgbClr val="FF0000"/>
              </a:solidFill>
            </a:endParaRPr>
          </a:p>
          <a:p>
            <a:endParaRPr lang="ru-RU" sz="1800" dirty="0" smtClean="0">
              <a:solidFill>
                <a:srgbClr val="FF0000"/>
              </a:solidFill>
            </a:endParaRPr>
          </a:p>
          <a:p>
            <a:endParaRPr lang="ru-RU" sz="1800" dirty="0">
              <a:solidFill>
                <a:srgbClr val="FF0000"/>
              </a:solidFill>
            </a:endParaRPr>
          </a:p>
          <a:p>
            <a:endParaRPr lang="ru-RU" sz="1800" dirty="0" smtClean="0">
              <a:solidFill>
                <a:srgbClr val="FF0000"/>
              </a:solidFill>
            </a:endParaRPr>
          </a:p>
          <a:p>
            <a:r>
              <a:rPr lang="ru-RU" sz="1800" dirty="0" smtClean="0">
                <a:solidFill>
                  <a:srgbClr val="FF0000"/>
                </a:solidFill>
              </a:rPr>
              <a:t>Почему необходимо уделять больше внимания формированию коммуникативных навыков в начальной школе?              </a:t>
            </a:r>
            <a:endParaRPr lang="ru-RU" sz="1800" dirty="0">
              <a:solidFill>
                <a:srgbClr val="FF0000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</a:rPr>
              <a:t>Уровень подготовленности учащихся 1-го класса на момент поступления в </a:t>
            </a:r>
            <a:r>
              <a:rPr lang="ru-RU" sz="1800" dirty="0" smtClean="0">
                <a:solidFill>
                  <a:schemeClr val="tx1"/>
                </a:solidFill>
              </a:rPr>
              <a:t>школу </a:t>
            </a:r>
            <a:r>
              <a:rPr lang="ru-RU" sz="1800" dirty="0">
                <a:solidFill>
                  <a:schemeClr val="tx1"/>
                </a:solidFill>
              </a:rPr>
              <a:t>различный: </a:t>
            </a:r>
            <a:r>
              <a:rPr lang="ru-RU" sz="1800" dirty="0" smtClean="0">
                <a:solidFill>
                  <a:schemeClr val="tx1"/>
                </a:solidFill>
              </a:rPr>
              <a:t>есть </a:t>
            </a:r>
            <a:r>
              <a:rPr lang="ru-RU" sz="1800" dirty="0">
                <a:solidFill>
                  <a:schemeClr val="tx1"/>
                </a:solidFill>
              </a:rPr>
              <a:t>дети читающие, знающие просто буквы, пытающиеся складывать слоги, и дети, знающие отдельные знаки - буквы из азбуки.</a:t>
            </a:r>
          </a:p>
          <a:p>
            <a:pPr algn="just"/>
            <a:endParaRPr lang="ru-RU" sz="1800" dirty="0" smtClean="0">
              <a:solidFill>
                <a:schemeClr val="tx1"/>
              </a:solidFill>
            </a:endParaRPr>
          </a:p>
          <a:p>
            <a:pPr algn="just"/>
            <a:r>
              <a:rPr lang="ru-RU" sz="1800" dirty="0" smtClean="0">
                <a:solidFill>
                  <a:schemeClr val="tx1"/>
                </a:solidFill>
              </a:rPr>
              <a:t>Наблюдение </a:t>
            </a:r>
            <a:r>
              <a:rPr lang="ru-RU" sz="1800" dirty="0">
                <a:solidFill>
                  <a:schemeClr val="tx1"/>
                </a:solidFill>
              </a:rPr>
              <a:t>за </a:t>
            </a:r>
            <a:r>
              <a:rPr lang="ru-RU" sz="1800" dirty="0" smtClean="0">
                <a:solidFill>
                  <a:schemeClr val="tx1"/>
                </a:solidFill>
              </a:rPr>
              <a:t>первоклассниками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smtClean="0">
                <a:solidFill>
                  <a:schemeClr val="tx1"/>
                </a:solidFill>
              </a:rPr>
              <a:t>показало</a:t>
            </a:r>
            <a:r>
              <a:rPr lang="ru-RU" sz="1800" dirty="0" smtClean="0">
                <a:solidFill>
                  <a:schemeClr val="tx1"/>
                </a:solidFill>
              </a:rPr>
              <a:t>, </a:t>
            </a:r>
            <a:r>
              <a:rPr lang="ru-RU" sz="1800" dirty="0">
                <a:solidFill>
                  <a:schemeClr val="tx1"/>
                </a:solidFill>
              </a:rPr>
              <a:t>что многим ребятам трудно вежливо общаться друг с другом, они не умеют правильно обращаться за  помощью к  ребятам и взрослым. Порой просто требуют, чтобы им помогли, сделали за них работу, не умеют благодарить. Ребятам трудно договариваться между собой, подчиняться определённым правилам, даже слушать учителя на уроке.</a:t>
            </a:r>
          </a:p>
          <a:p>
            <a:pPr algn="just"/>
            <a:endParaRPr lang="ru-RU" sz="1800" dirty="0"/>
          </a:p>
        </p:txBody>
      </p:sp>
      <p:pic>
        <p:nvPicPr>
          <p:cNvPr id="2052" name="Picture 4" descr="C:\Users\User\AppData\Local\Microsoft\Windows\Temporary Internet Files\Content.IE5\3UEBO9FD\lgi01a201401101300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4149080"/>
            <a:ext cx="1728192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528951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1800" dirty="0">
                <a:solidFill>
                  <a:schemeClr val="tx1"/>
                </a:solidFill>
              </a:rPr>
              <a:t>Одной из самых распространенных форм групповой </a:t>
            </a:r>
            <a:r>
              <a:rPr lang="ru-RU" sz="1800" dirty="0" smtClean="0">
                <a:solidFill>
                  <a:schemeClr val="tx1"/>
                </a:solidFill>
              </a:rPr>
              <a:t>работы </a:t>
            </a:r>
            <a:r>
              <a:rPr lang="ru-RU" sz="1800" dirty="0">
                <a:solidFill>
                  <a:schemeClr val="tx1"/>
                </a:solidFill>
              </a:rPr>
              <a:t>является работа в парах. Её </a:t>
            </a:r>
            <a:r>
              <a:rPr lang="ru-RU" sz="1800" dirty="0" smtClean="0">
                <a:solidFill>
                  <a:schemeClr val="tx1"/>
                </a:solidFill>
              </a:rPr>
              <a:t> многие учителя успешно используют </a:t>
            </a:r>
            <a:r>
              <a:rPr lang="ru-RU" sz="1800" dirty="0">
                <a:solidFill>
                  <a:schemeClr val="tx1"/>
                </a:solidFill>
              </a:rPr>
              <a:t>уже с первых дней обучения детей в школе, приучая их к сотрудничеству. Чаще всего это  пара, образованная из детей, сидящих за одной партой.</a:t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>Работая в парах, дети проходят учебный материал быстрее и качественнее. У них повышается интерес к этим упражнениям. 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3568" y="692696"/>
            <a:ext cx="7848872" cy="168455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>
                <a:solidFill>
                  <a:schemeClr val="tx1"/>
                </a:solidFill>
              </a:rPr>
              <a:t>Одной из наиболее эффективных форм работы в начальной школе является групповая. Младшим школьникам очень нравится работать в группах, поэтому </a:t>
            </a:r>
            <a:r>
              <a:rPr lang="ru-RU" dirty="0" smtClean="0">
                <a:solidFill>
                  <a:schemeClr val="tx1"/>
                </a:solidFill>
              </a:rPr>
              <a:t> эту форму </a:t>
            </a:r>
            <a:r>
              <a:rPr lang="ru-RU" dirty="0">
                <a:solidFill>
                  <a:schemeClr val="tx1"/>
                </a:solidFill>
              </a:rPr>
              <a:t>работы </a:t>
            </a:r>
            <a:r>
              <a:rPr lang="ru-RU" dirty="0" smtClean="0">
                <a:solidFill>
                  <a:schemeClr val="tx1"/>
                </a:solidFill>
              </a:rPr>
              <a:t>лучше использовать как </a:t>
            </a:r>
            <a:r>
              <a:rPr lang="ru-RU" dirty="0">
                <a:solidFill>
                  <a:schemeClr val="tx1"/>
                </a:solidFill>
              </a:rPr>
              <a:t>можно чаще.</a:t>
            </a:r>
          </a:p>
          <a:p>
            <a:pPr algn="just"/>
            <a:r>
              <a:rPr lang="ru-RU" dirty="0">
                <a:solidFill>
                  <a:schemeClr val="tx1"/>
                </a:solidFill>
              </a:rPr>
              <a:t>Целью групповой работы является активное вовлечение каждого ученика в процесс усвоения учебного материала.</a:t>
            </a:r>
          </a:p>
          <a:p>
            <a:pPr algn="just"/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098" name="Picture 2" descr="C:\Users\User\AppData\Local\Microsoft\Windows\Temporary Internet Files\Content.IE5\3UEBO9FD\group[1]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797152"/>
            <a:ext cx="3168352" cy="1876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317501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196752"/>
            <a:ext cx="7772400" cy="3168352"/>
          </a:xfrm>
        </p:spPr>
        <p:txBody>
          <a:bodyPr>
            <a:noAutofit/>
          </a:bodyPr>
          <a:lstStyle/>
          <a:p>
            <a:pPr algn="l"/>
            <a:r>
              <a:rPr lang="ru-RU" sz="1800" dirty="0">
                <a:solidFill>
                  <a:schemeClr val="tx1"/>
                </a:solidFill>
              </a:rPr>
              <a:t>Прочитайте текст и придумайте вопросы к нему. Задайте их друг другу. Оцените ответы товарища.</a:t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>Работа по учебнику с </a:t>
            </a:r>
            <a:r>
              <a:rPr lang="ru-RU" sz="1800" dirty="0" smtClean="0">
                <a:solidFill>
                  <a:schemeClr val="tx1"/>
                </a:solidFill>
              </a:rPr>
              <a:t>картинками. Восстановите последовательность событий в произведении.</a:t>
            </a: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>Чтение текстов. Постановка вопросов. Обсуждение в парах.</a:t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>Ответы стихотворений наизусть соседу по парте.</a:t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>Выразительное чтение.</a:t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>Обсуждение проблемы по прочитанному произведению.</a:t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 smtClean="0">
                <a:solidFill>
                  <a:schemeClr val="tx1"/>
                </a:solidFill>
              </a:rPr>
              <a:t/>
            </a:r>
            <a:br>
              <a:rPr lang="ru-RU" sz="1800" dirty="0" smtClean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>При работе парами дети приучаются внимательно слушать ответ товарища (ведь они выступают в роли учителя), постоянно готовиться к ответу (для ребёнка очень важно, чтобы его спросили), учатся говорить, отвечать, доказывать. Ребёнок может делать в этот момент то, что в другое время не разрешается – свободно общаться с товарищем, свободно сидеть. Детям такая работа очень нравится. А так как дети ограничены временем и не хотят отстать от других пар, они стараются не отвлекаться, общаются по теме урока.</a:t>
            </a:r>
            <a:r>
              <a:rPr lang="ru-RU" sz="1800" b="1" dirty="0">
                <a:solidFill>
                  <a:schemeClr val="tx1"/>
                </a:solidFill>
              </a:rPr>
              <a:t> </a:t>
            </a: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endParaRPr lang="ru-RU" sz="1800" dirty="0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3568" y="404664"/>
            <a:ext cx="7848872" cy="1008111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 Примерные формы групповой и парной работы </a:t>
            </a:r>
            <a:r>
              <a:rPr lang="ru-RU" dirty="0" smtClean="0">
                <a:solidFill>
                  <a:srgbClr val="FF0000"/>
                </a:solidFill>
              </a:rPr>
              <a:t> на уроках литературного чтения.  </a:t>
            </a:r>
            <a:endParaRPr lang="ru-RU" dirty="0" smtClean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3076" name="Picture 4" descr="C:\Users\User\AppData\Local\Microsoft\Windows\Temporary Internet Files\Content.IE5\FWLJNN7U\эмблема%20форума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5733256"/>
            <a:ext cx="1030406" cy="928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623386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484784"/>
            <a:ext cx="7772400" cy="1524000"/>
          </a:xfrm>
        </p:spPr>
        <p:txBody>
          <a:bodyPr>
            <a:normAutofit fontScale="90000"/>
          </a:bodyPr>
          <a:lstStyle/>
          <a:p>
            <a:pPr algn="l"/>
            <a:r>
              <a:rPr lang="ru-RU" sz="1600" dirty="0">
                <a:solidFill>
                  <a:schemeClr val="tx1"/>
                </a:solidFill>
              </a:rPr>
              <a:t>При изучении на уроках 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>
                <a:solidFill>
                  <a:schemeClr val="tx1"/>
                </a:solidFill>
              </a:rPr>
              <a:t>литературного чтения объёмных, насыщенных фактическим материалом текстов, можно использовать приём </a:t>
            </a:r>
            <a:r>
              <a:rPr lang="ru-RU" sz="1600" dirty="0">
                <a:solidFill>
                  <a:srgbClr val="FF0000"/>
                </a:solidFill>
              </a:rPr>
              <a:t>“Чтение. Суммирование в парах”.</a:t>
            </a:r>
            <a:r>
              <a:rPr lang="ru-RU" sz="1600" dirty="0">
                <a:solidFill>
                  <a:schemeClr val="tx1"/>
                </a:solidFill>
              </a:rPr>
              <a:t> Суть приёма заключается в следующем: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/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>1</a:t>
            </a:r>
            <a:r>
              <a:rPr lang="ru-RU" sz="1600" dirty="0">
                <a:solidFill>
                  <a:schemeClr val="tx1"/>
                </a:solidFill>
              </a:rPr>
              <a:t>. Текст разбивается на смысловые отрывки: 1, 2, 3, 4 и т.д. Учитель объясняет, что в конце урока учащиеся должны знать содержание всего текста: каждая пара работает над одним из отрывков, затем представляет его всему классу, выслушивает отчёты о работе всех других пар.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/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>2</a:t>
            </a:r>
            <a:r>
              <a:rPr lang="ru-RU" sz="1600" dirty="0">
                <a:solidFill>
                  <a:schemeClr val="tx1"/>
                </a:solidFill>
              </a:rPr>
              <a:t>. Далее каждая пара получает отрывок из текста, который разбит на две части. Учащиеся в паре читают весь отрывок. Первый участник пересказывает 1 часть (его роль – докладчик), второй участник (оппонент) задаёт вопросы, подготовленные к этой части. Затем участники, меняясь ролями, работают над 2 частью.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/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>3</a:t>
            </a:r>
            <a:r>
              <a:rPr lang="ru-RU" sz="1600" dirty="0">
                <a:solidFill>
                  <a:schemeClr val="tx1"/>
                </a:solidFill>
              </a:rPr>
              <a:t>. На следующем этапе пара суммирует полученную информацию и готовит презентацию своего отрывка. Это может быть пересказ, развёрнутый план, опорный конспект, таблица. Пара, которая работала с таким же отрывком, предлагает свою версию презентации.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/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>4</a:t>
            </a:r>
            <a:r>
              <a:rPr lang="ru-RU" sz="1600" dirty="0">
                <a:solidFill>
                  <a:schemeClr val="tx1"/>
                </a:solidFill>
              </a:rPr>
              <a:t>. Результаты работы озвучиваются последовательно, таким образом, идёт работа над всем текстом.</a:t>
            </a:r>
            <a:br>
              <a:rPr lang="ru-RU" sz="1600" dirty="0">
                <a:solidFill>
                  <a:schemeClr val="tx1"/>
                </a:solidFill>
              </a:rPr>
            </a:b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3568" y="-315416"/>
            <a:ext cx="7704856" cy="1756561"/>
          </a:xfrm>
        </p:spPr>
        <p:txBody>
          <a:bodyPr>
            <a:normAutofit/>
          </a:bodyPr>
          <a:lstStyle/>
          <a:p>
            <a:pPr algn="just"/>
            <a:r>
              <a:rPr lang="ru-RU" dirty="0">
                <a:solidFill>
                  <a:schemeClr val="tx1"/>
                </a:solidFill>
              </a:rPr>
              <a:t>Таким образом, группы выполняют </a:t>
            </a:r>
            <a:r>
              <a:rPr lang="ru-RU" dirty="0">
                <a:solidFill>
                  <a:srgbClr val="FF0000"/>
                </a:solidFill>
              </a:rPr>
              <a:t>коммуникативную </a:t>
            </a:r>
            <a:r>
              <a:rPr lang="ru-RU" dirty="0">
                <a:solidFill>
                  <a:schemeClr val="tx1"/>
                </a:solidFill>
              </a:rPr>
              <a:t>(направленную на создание и сплочение коллектива) и личностно – ориентированную (направленную на самоорганизацию) функции.</a:t>
            </a:r>
          </a:p>
        </p:txBody>
      </p:sp>
      <p:pic>
        <p:nvPicPr>
          <p:cNvPr id="7170" name="Picture 2" descr="C:\Program Files (x86)\Microsoft Office\MEDIA\CAGCAT10\j0301252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4286" y="5368747"/>
            <a:ext cx="1520168" cy="1300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748213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6406" y="2276872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ru-RU" sz="2000" dirty="0">
                <a:solidFill>
                  <a:schemeClr val="tx1"/>
                </a:solidFill>
              </a:rPr>
              <a:t>В 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>
                <a:solidFill>
                  <a:schemeClr val="tx1"/>
                </a:solidFill>
              </a:rPr>
              <a:t>работе </a:t>
            </a:r>
            <a:r>
              <a:rPr lang="ru-RU" sz="2000" dirty="0">
                <a:solidFill>
                  <a:schemeClr val="tx1"/>
                </a:solidFill>
              </a:rPr>
              <a:t>с детьми целесообразно использовать простые </a:t>
            </a:r>
            <a:r>
              <a:rPr lang="ru-RU" sz="2000" dirty="0">
                <a:solidFill>
                  <a:schemeClr val="tx1"/>
                </a:solidFill>
              </a:rPr>
              <a:t>правила совместной </a:t>
            </a:r>
            <a:r>
              <a:rPr lang="ru-RU" sz="2000" dirty="0" smtClean="0">
                <a:solidFill>
                  <a:schemeClr val="tx1"/>
                </a:solidFill>
              </a:rPr>
              <a:t>деятельности</a:t>
            </a:r>
            <a:r>
              <a:rPr lang="ru-RU" sz="2000" dirty="0" smtClean="0">
                <a:solidFill>
                  <a:schemeClr val="tx1"/>
                </a:solidFill>
              </a:rPr>
              <a:t>, </a:t>
            </a:r>
            <a:r>
              <a:rPr lang="ru-RU" sz="2000" dirty="0">
                <a:solidFill>
                  <a:schemeClr val="tx1"/>
                </a:solidFill>
              </a:rPr>
              <a:t>с помощью которых учащиеся могут контролировать себя и провести рефлексию. </a:t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ru-RU" sz="2000" dirty="0">
                <a:solidFill>
                  <a:schemeClr val="tx1"/>
                </a:solidFill>
              </a:rPr>
              <a:t/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rgbClr val="FF0000"/>
                </a:solidFill>
              </a:rPr>
              <a:t>Примерные </a:t>
            </a:r>
            <a:r>
              <a:rPr lang="ru-RU" sz="2000" dirty="0">
                <a:solidFill>
                  <a:srgbClr val="FF0000"/>
                </a:solidFill>
              </a:rPr>
              <a:t>правила совместной работы:</a:t>
            </a:r>
            <a:br>
              <a:rPr lang="ru-RU" sz="2000" dirty="0">
                <a:solidFill>
                  <a:srgbClr val="FF0000"/>
                </a:solidFill>
              </a:rPr>
            </a:br>
            <a:r>
              <a:rPr lang="ru-RU" sz="2000" dirty="0" smtClean="0">
                <a:solidFill>
                  <a:srgbClr val="FF0000"/>
                </a:solidFill>
              </a:rPr>
              <a:t/>
            </a:r>
            <a:br>
              <a:rPr lang="ru-RU" sz="2000" dirty="0" smtClean="0">
                <a:solidFill>
                  <a:srgbClr val="FF0000"/>
                </a:solidFill>
              </a:rPr>
            </a:br>
            <a:r>
              <a:rPr lang="ru-RU" sz="2000" dirty="0">
                <a:solidFill>
                  <a:srgbClr val="FF0000"/>
                </a:solidFill>
              </a:rPr>
              <a:t/>
            </a:r>
            <a:br>
              <a:rPr lang="ru-RU" sz="2000" dirty="0">
                <a:solidFill>
                  <a:srgbClr val="FF0000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>1</a:t>
            </a:r>
            <a:r>
              <a:rPr lang="ru-RU" sz="2000" dirty="0">
                <a:solidFill>
                  <a:schemeClr val="tx1"/>
                </a:solidFill>
              </a:rPr>
              <a:t>) работать дружно: быть внимательными друг к другу, вежливыми, не отвлекаться на посторонние дела, не мешать друг другу, вовремя оказывать помощь, выполнять указания старшего</a:t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ru-RU" sz="2000" dirty="0">
                <a:solidFill>
                  <a:schemeClr val="tx1"/>
                </a:solidFill>
              </a:rPr>
              <a:t>2) работать по алгоритму (плану)</a:t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ru-RU" sz="2000" dirty="0">
                <a:solidFill>
                  <a:schemeClr val="tx1"/>
                </a:solidFill>
              </a:rPr>
              <a:t>3) своевременно выполнять задание: следить за временем, доводить начатое дело до конца</a:t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ru-RU" sz="2000" dirty="0">
                <a:solidFill>
                  <a:schemeClr val="tx1"/>
                </a:solidFill>
              </a:rPr>
              <a:t>4) качественно выполнять работу (аккуратно, без ошибок), соблюдать технику безопасности, экономить материалы</a:t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ru-RU" sz="2000" dirty="0">
                <a:solidFill>
                  <a:schemeClr val="tx1"/>
                </a:solidFill>
              </a:rPr>
              <a:t>5) каждый из группы должен уметь защищать общее дело и свое, в частности.</a:t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ru-RU" sz="2000" dirty="0">
                <a:solidFill>
                  <a:schemeClr val="tx1"/>
                </a:solidFill>
              </a:rPr>
              <a:t/>
            </a:r>
            <a:br>
              <a:rPr lang="ru-RU" sz="2000" dirty="0">
                <a:solidFill>
                  <a:schemeClr val="tx1"/>
                </a:solidFill>
              </a:rPr>
            </a:br>
            <a:endParaRPr lang="ru-RU" sz="2000" dirty="0">
              <a:solidFill>
                <a:schemeClr val="tx1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5013176"/>
            <a:ext cx="1872208" cy="15567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8223561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276872"/>
            <a:ext cx="8013576" cy="1252728"/>
          </a:xfrm>
        </p:spPr>
        <p:txBody>
          <a:bodyPr>
            <a:noAutofit/>
          </a:bodyPr>
          <a:lstStyle/>
          <a:p>
            <a:r>
              <a:rPr lang="ru-RU" sz="1800" dirty="0">
                <a:solidFill>
                  <a:schemeClr val="tx1"/>
                </a:solidFill>
              </a:rPr>
              <a:t>Список литературы</a:t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>1. А.Г. </a:t>
            </a:r>
            <a:r>
              <a:rPr lang="ru-RU" sz="1800" dirty="0" err="1">
                <a:solidFill>
                  <a:schemeClr val="tx1"/>
                </a:solidFill>
              </a:rPr>
              <a:t>Асмолов</a:t>
            </a:r>
            <a:r>
              <a:rPr lang="ru-RU" sz="1800" dirty="0">
                <a:solidFill>
                  <a:schemeClr val="tx1"/>
                </a:solidFill>
              </a:rPr>
              <a:t>  «Как проектировать универсальные учебные действия в начальной школе»,  М: Просвещение, 2010</a:t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>2. С.М. Бондаренко, Г.Г. </a:t>
            </a:r>
            <a:r>
              <a:rPr lang="ru-RU" sz="1800" dirty="0" err="1">
                <a:solidFill>
                  <a:schemeClr val="tx1"/>
                </a:solidFill>
              </a:rPr>
              <a:t>Граник</a:t>
            </a:r>
            <a:r>
              <a:rPr lang="ru-RU" sz="1800" dirty="0">
                <a:solidFill>
                  <a:schemeClr val="tx1"/>
                </a:solidFill>
              </a:rPr>
              <a:t>, Л.А. </a:t>
            </a:r>
            <a:r>
              <a:rPr lang="ru-RU" sz="1800" dirty="0" err="1">
                <a:solidFill>
                  <a:schemeClr val="tx1"/>
                </a:solidFill>
              </a:rPr>
              <a:t>Концева</a:t>
            </a:r>
            <a:r>
              <a:rPr lang="ru-RU" sz="1800" dirty="0">
                <a:solidFill>
                  <a:schemeClr val="tx1"/>
                </a:solidFill>
              </a:rPr>
              <a:t> «Как учить работать с книгой», М.,1995</a:t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>3. С.А. </a:t>
            </a:r>
            <a:r>
              <a:rPr lang="ru-RU" sz="1800" dirty="0" err="1">
                <a:solidFill>
                  <a:schemeClr val="tx1"/>
                </a:solidFill>
              </a:rPr>
              <a:t>Дыбленко</a:t>
            </a:r>
            <a:r>
              <a:rPr lang="ru-RU" sz="1800" dirty="0">
                <a:solidFill>
                  <a:schemeClr val="tx1"/>
                </a:solidFill>
              </a:rPr>
              <a:t>, О.В. Соболева «Обучение диалогу с текстом: </a:t>
            </a:r>
            <a:r>
              <a:rPr lang="ru-RU" sz="1800" dirty="0" err="1">
                <a:solidFill>
                  <a:schemeClr val="tx1"/>
                </a:solidFill>
              </a:rPr>
              <a:t>взгяд</a:t>
            </a:r>
            <a:r>
              <a:rPr lang="ru-RU" sz="1800" dirty="0">
                <a:solidFill>
                  <a:schemeClr val="tx1"/>
                </a:solidFill>
              </a:rPr>
              <a:t> психолога и взгляд учителя», 2002, №8</a:t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>4. О.В. Соболева «Беседы о чтении», цикл статей (2007, №8-12; 2008, №1,3,4,6,9) </a:t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>5. Е.С. Савиков «Стандарты второго поколения», М: Просвещение, 2010</a:t>
            </a:r>
            <a:br>
              <a:rPr lang="ru-RU" sz="1800" dirty="0">
                <a:solidFill>
                  <a:schemeClr val="tx1"/>
                </a:solidFill>
              </a:rPr>
            </a:br>
            <a:endParaRPr lang="ru-RU" sz="1800" dirty="0">
              <a:solidFill>
                <a:schemeClr val="tx1"/>
              </a:solidFill>
            </a:endParaRPr>
          </a:p>
        </p:txBody>
      </p:sp>
      <p:pic>
        <p:nvPicPr>
          <p:cNvPr id="6146" name="Picture 2" descr="C:\Users\User\AppData\Local\Microsoft\Windows\Temporary Internet Files\Content.IE5\FWLJNN7U\_30books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9352" y="5157192"/>
            <a:ext cx="2590800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379530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228</TotalTime>
  <Words>482</Words>
  <Application>Microsoft Office PowerPoint</Application>
  <PresentationFormat>Экран (4:3)</PresentationFormat>
  <Paragraphs>44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Волна</vt:lpstr>
      <vt:lpstr>Государственное  бюджетное образовательное  учреждение средняя общеобразовательная школа № 12 города Сызрани</vt:lpstr>
      <vt:lpstr>Презентация PowerPoint</vt:lpstr>
      <vt:lpstr>В структуру и содержание учебников заложена система заданий, направленных на включение младших школьников в деятельностное освоение учебного материала с целью овладения универсальными учебными действиями и формирования способности самостоятельно успешно усваивать новые знания, умения и компетенции..</vt:lpstr>
      <vt:lpstr>Главной целью образовательного процесса на уроке является создание для учащихся возможности занимать активную, инициативную позицию в изучении школьных предметов. </vt:lpstr>
      <vt:lpstr>Одной из самых распространенных форм групповой работы является работа в парах. Её  многие учителя успешно используют уже с первых дней обучения детей в школе, приучая их к сотрудничеству. Чаще всего это  пара, образованная из детей, сидящих за одной партой. Работая в парах, дети проходят учебный материал быстрее и качественнее. У них повышается интерес к этим упражнениям. </vt:lpstr>
      <vt:lpstr>Прочитайте текст и придумайте вопросы к нему. Задайте их друг другу. Оцените ответы товарища. Работа по учебнику с картинками. Восстановите последовательность событий в произведении. Чтение текстов. Постановка вопросов. Обсуждение в парах. Ответы стихотворений наизусть соседу по парте. Выразительное чтение. Обсуждение проблемы по прочитанному произведению.  При работе парами дети приучаются внимательно слушать ответ товарища (ведь они выступают в роли учителя), постоянно готовиться к ответу (для ребёнка очень важно, чтобы его спросили), учатся говорить, отвечать, доказывать. Ребёнок может делать в этот момент то, что в другое время не разрешается – свободно общаться с товарищем, свободно сидеть. Детям такая работа очень нравится. А так как дети ограничены временем и не хотят отстать от других пар, они стараются не отвлекаться, общаются по теме урока.  </vt:lpstr>
      <vt:lpstr>При изучении на уроках  литературного чтения объёмных, насыщенных фактическим материалом текстов, можно использовать приём “Чтение. Суммирование в парах”. Суть приёма заключается в следующем:  1. Текст разбивается на смысловые отрывки: 1, 2, 3, 4 и т.д. Учитель объясняет, что в конце урока учащиеся должны знать содержание всего текста: каждая пара работает над одним из отрывков, затем представляет его всему классу, выслушивает отчёты о работе всех других пар.  2. Далее каждая пара получает отрывок из текста, который разбит на две части. Учащиеся в паре читают весь отрывок. Первый участник пересказывает 1 часть (его роль – докладчик), второй участник (оппонент) задаёт вопросы, подготовленные к этой части. Затем участники, меняясь ролями, работают над 2 частью.  3. На следующем этапе пара суммирует полученную информацию и готовит презентацию своего отрывка. Это может быть пересказ, развёрнутый план, опорный конспект, таблица. Пара, которая работала с таким же отрывком, предлагает свою версию презентации.  4. Результаты работы озвучиваются последовательно, таким образом, идёт работа над всем текстом. </vt:lpstr>
      <vt:lpstr>В  работе с детьми целесообразно использовать простые правила совместной деятельности, с помощью которых учащиеся могут контролировать себя и провести рефлексию.   Примерные правила совместной работы:   1) работать дружно: быть внимательными друг к другу, вежливыми, не отвлекаться на посторонние дела, не мешать друг другу, вовремя оказывать помощь, выполнять указания старшего 2) работать по алгоритму (плану) 3) своевременно выполнять задание: следить за временем, доводить начатое дело до конца 4) качественно выполнять работу (аккуратно, без ошибок), соблюдать технику безопасности, экономить материалы 5) каждый из группы должен уметь защищать общее дело и свое, в частности.  </vt:lpstr>
      <vt:lpstr>Список литературы     1. А.Г. Асмолов  «Как проектировать универсальные учебные действия в начальной школе»,  М: Просвещение, 2010  2. С.М. Бондаренко, Г.Г. Граник, Л.А. Концева «Как учить работать с книгой», М.,1995  3. С.А. Дыбленко, О.В. Соболева «Обучение диалогу с текстом: взгяд психолога и взгляд учителя», 2002, №8  4. О.В. Соболева «Беседы о чтении», цикл статей (2007, №8-12; 2008, №1,3,4,6,9)   5. Е.С. Савиков «Стандарты второго поколения», М: Просвещение, 2010 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Государственное  бюджетное образовательное  учреждение средняя общеобразовательная школа № 12 города Сызрани</dc:title>
  <dc:creator>User</dc:creator>
  <cp:lastModifiedBy>User</cp:lastModifiedBy>
  <cp:revision>23</cp:revision>
  <dcterms:created xsi:type="dcterms:W3CDTF">2016-02-08T18:55:56Z</dcterms:created>
  <dcterms:modified xsi:type="dcterms:W3CDTF">2016-02-09T20:11:46Z</dcterms:modified>
</cp:coreProperties>
</file>