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16"/>
  </p:notesMasterIdLst>
  <p:sldIdLst>
    <p:sldId id="256" r:id="rId2"/>
    <p:sldId id="282" r:id="rId3"/>
    <p:sldId id="283" r:id="rId4"/>
    <p:sldId id="284" r:id="rId5"/>
    <p:sldId id="285" r:id="rId6"/>
    <p:sldId id="286" r:id="rId7"/>
    <p:sldId id="287" r:id="rId8"/>
    <p:sldId id="290" r:id="rId9"/>
    <p:sldId id="292" r:id="rId10"/>
    <p:sldId id="294" r:id="rId11"/>
    <p:sldId id="293" r:id="rId12"/>
    <p:sldId id="291" r:id="rId13"/>
    <p:sldId id="295" r:id="rId14"/>
    <p:sldId id="28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41C0B6B-2B0C-4FA0-B40A-8E6A3919B36F}">
          <p14:sldIdLst>
            <p14:sldId id="256"/>
            <p14:sldId id="282"/>
            <p14:sldId id="283"/>
            <p14:sldId id="284"/>
            <p14:sldId id="285"/>
            <p14:sldId id="286"/>
            <p14:sldId id="287"/>
            <p14:sldId id="290"/>
            <p14:sldId id="292"/>
            <p14:sldId id="294"/>
            <p14:sldId id="293"/>
            <p14:sldId id="291"/>
            <p14:sldId id="295"/>
            <p14:sldId id="289"/>
          </p14:sldIdLst>
        </p14:section>
        <p14:section name="Раздел без заголовка" id="{E67DE03A-9B45-4D1A-8896-2E7FE7D6A153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41" autoAdjust="0"/>
    <p:restoredTop sz="86323" autoAdjust="0"/>
  </p:normalViewPr>
  <p:slideViewPr>
    <p:cSldViewPr>
      <p:cViewPr varScale="1">
        <p:scale>
          <a:sx n="74" d="100"/>
          <a:sy n="74" d="100"/>
        </p:scale>
        <p:origin x="-135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52F789-B179-496A-BBCC-26D72DE810E1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466DF7-27A2-4786-B894-95FCF7B8D9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918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466DF7-27A2-4786-B894-95FCF7B8D9D9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8945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466DF7-27A2-4786-B894-95FCF7B8D9D9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8945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466DF7-27A2-4786-B894-95FCF7B8D9D9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8945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466DF7-27A2-4786-B894-95FCF7B8D9D9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8945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466DF7-27A2-4786-B894-95FCF7B8D9D9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8945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466DF7-27A2-4786-B894-95FCF7B8D9D9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894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466DF7-27A2-4786-B894-95FCF7B8D9D9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894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466DF7-27A2-4786-B894-95FCF7B8D9D9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8945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466DF7-27A2-4786-B894-95FCF7B8D9D9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8945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466DF7-27A2-4786-B894-95FCF7B8D9D9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8945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466DF7-27A2-4786-B894-95FCF7B8D9D9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8945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466DF7-27A2-4786-B894-95FCF7B8D9D9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8945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466DF7-27A2-4786-B894-95FCF7B8D9D9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8945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466DF7-27A2-4786-B894-95FCF7B8D9D9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894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4E905-E36E-4535-B0FD-07974E0AF5D0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4550B-E89D-42EE-9ACF-F19ED5AD3A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4E905-E36E-4535-B0FD-07974E0AF5D0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4550B-E89D-42EE-9ACF-F19ED5AD3A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4E905-E36E-4535-B0FD-07974E0AF5D0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4550B-E89D-42EE-9ACF-F19ED5AD3A3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4E905-E36E-4535-B0FD-07974E0AF5D0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4550B-E89D-42EE-9ACF-F19ED5AD3A3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4E905-E36E-4535-B0FD-07974E0AF5D0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4550B-E89D-42EE-9ACF-F19ED5AD3A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4E905-E36E-4535-B0FD-07974E0AF5D0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4550B-E89D-42EE-9ACF-F19ED5AD3A3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4E905-E36E-4535-B0FD-07974E0AF5D0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4550B-E89D-42EE-9ACF-F19ED5AD3A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4E905-E36E-4535-B0FD-07974E0AF5D0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4550B-E89D-42EE-9ACF-F19ED5AD3A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4E905-E36E-4535-B0FD-07974E0AF5D0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4550B-E89D-42EE-9ACF-F19ED5AD3A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4E905-E36E-4535-B0FD-07974E0AF5D0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4550B-E89D-42EE-9ACF-F19ED5AD3A3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4E905-E36E-4535-B0FD-07974E0AF5D0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4550B-E89D-42EE-9ACF-F19ED5AD3A3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07F4E905-E36E-4535-B0FD-07974E0AF5D0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704550B-E89D-42EE-9ACF-F19ED5AD3A3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                       </a:t>
            </a:r>
          </a:p>
          <a:p>
            <a:endParaRPr lang="ru-RU" sz="5400" b="1" dirty="0" smtClean="0">
              <a:solidFill>
                <a:srgbClr val="FF0000"/>
              </a:solidFill>
            </a:endParaRPr>
          </a:p>
          <a:p>
            <a:endParaRPr lang="ru-RU" sz="5400" b="1" dirty="0" smtClean="0">
              <a:solidFill>
                <a:srgbClr val="FF0000"/>
              </a:solidFill>
            </a:endParaRPr>
          </a:p>
          <a:p>
            <a:endParaRPr lang="ru-RU" sz="5400" b="1" dirty="0" smtClean="0">
              <a:solidFill>
                <a:srgbClr val="FF0000"/>
              </a:solidFill>
            </a:endParaRPr>
          </a:p>
          <a:p>
            <a:endParaRPr lang="ru-RU" sz="5400" b="1" dirty="0" smtClean="0">
              <a:solidFill>
                <a:srgbClr val="FF0000"/>
              </a:solidFill>
            </a:endParaRPr>
          </a:p>
          <a:p>
            <a:endParaRPr lang="ru-RU" sz="5400" b="1" dirty="0" smtClean="0">
              <a:solidFill>
                <a:srgbClr val="FF0000"/>
              </a:solidFill>
            </a:endParaRPr>
          </a:p>
          <a:p>
            <a:endParaRPr lang="ru-RU" sz="5400" b="1" dirty="0" smtClean="0">
              <a:solidFill>
                <a:srgbClr val="FF0000"/>
              </a:solidFill>
            </a:endParaRPr>
          </a:p>
          <a:p>
            <a:endParaRPr lang="ru-RU" sz="5400" b="1" dirty="0" smtClean="0">
              <a:solidFill>
                <a:srgbClr val="FF0000"/>
              </a:solidFill>
            </a:endParaRPr>
          </a:p>
          <a:p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H:\1.pn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2160" y="-93321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0" y="2643182"/>
            <a:ext cx="9144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Проект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Всё о мыльной пене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Знакомство младших дошкольников со свойствами мыльной пены.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3286116" y="5643578"/>
            <a:ext cx="585788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Проект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разработала:Латыйпова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Аниса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Хазиповна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Воспитатель МБДОУ № 32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Гнёздышко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Город Нижнекамск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428596" y="571480"/>
            <a:ext cx="800102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учреждение детский сад </a:t>
            </a:r>
            <a:r>
              <a:rPr lang="ru-RU" sz="24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общеразвивающего</a:t>
            </a:r>
            <a:r>
              <a:rPr lang="ru-RU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вида № 32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43819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                       </a:t>
            </a:r>
          </a:p>
          <a:p>
            <a:endParaRPr lang="ru-RU" sz="5400" b="1" dirty="0" smtClean="0">
              <a:solidFill>
                <a:srgbClr val="FF0000"/>
              </a:solidFill>
            </a:endParaRPr>
          </a:p>
          <a:p>
            <a:endParaRPr lang="ru-RU" sz="5400" b="1" dirty="0" smtClean="0">
              <a:solidFill>
                <a:srgbClr val="FF0000"/>
              </a:solidFill>
            </a:endParaRPr>
          </a:p>
          <a:p>
            <a:endParaRPr lang="ru-RU" sz="5400" b="1" dirty="0" smtClean="0">
              <a:solidFill>
                <a:srgbClr val="FF0000"/>
              </a:solidFill>
            </a:endParaRPr>
          </a:p>
          <a:p>
            <a:endParaRPr lang="ru-RU" sz="5400" b="1" dirty="0" smtClean="0">
              <a:solidFill>
                <a:srgbClr val="FF0000"/>
              </a:solidFill>
            </a:endParaRPr>
          </a:p>
          <a:p>
            <a:endParaRPr lang="ru-RU" sz="5400" b="1" dirty="0" smtClean="0">
              <a:solidFill>
                <a:srgbClr val="FF0000"/>
              </a:solidFill>
            </a:endParaRPr>
          </a:p>
          <a:p>
            <a:endParaRPr lang="ru-RU" sz="5400" b="1" dirty="0" smtClean="0">
              <a:solidFill>
                <a:srgbClr val="FF0000"/>
              </a:solidFill>
            </a:endParaRPr>
          </a:p>
          <a:p>
            <a:endParaRPr lang="ru-RU" sz="5400" b="1" dirty="0" smtClean="0">
              <a:solidFill>
                <a:srgbClr val="FF0000"/>
              </a:solidFill>
            </a:endParaRPr>
          </a:p>
          <a:p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H:\1.pn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285720" y="214290"/>
            <a:ext cx="392909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Опыт № 5«Разложи пену по формочкам»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Цель: развивать тактильные ощущения,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осязательные чувства.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Оборудование:</a:t>
            </a:r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 ложка или совочек,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стаканчики, мыльница и разные ёмкости. 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Ход проведения: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Взбив пену, расставила на столе 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стаканчики, кружки,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мыльницы и другие ёмкости. 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Показала ребятам,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что пену можно разложить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 разные формы с помощью совочка или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ложки.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Дети с удовольствием приступили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 экспериментированию.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C:\Users\Рамиль\Desktop\Camera\IMG_20160209_153717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9124" y="357166"/>
            <a:ext cx="4353184" cy="58784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343819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                       </a:t>
            </a:r>
          </a:p>
          <a:p>
            <a:endParaRPr lang="ru-RU" sz="5400" b="1" dirty="0" smtClean="0">
              <a:solidFill>
                <a:srgbClr val="FF0000"/>
              </a:solidFill>
            </a:endParaRPr>
          </a:p>
          <a:p>
            <a:endParaRPr lang="ru-RU" sz="5400" b="1" dirty="0" smtClean="0">
              <a:solidFill>
                <a:srgbClr val="FF0000"/>
              </a:solidFill>
            </a:endParaRPr>
          </a:p>
          <a:p>
            <a:endParaRPr lang="ru-RU" sz="5400" b="1" dirty="0" smtClean="0">
              <a:solidFill>
                <a:srgbClr val="FF0000"/>
              </a:solidFill>
            </a:endParaRPr>
          </a:p>
          <a:p>
            <a:endParaRPr lang="ru-RU" sz="5400" b="1" dirty="0" smtClean="0">
              <a:solidFill>
                <a:srgbClr val="FF0000"/>
              </a:solidFill>
            </a:endParaRPr>
          </a:p>
          <a:p>
            <a:endParaRPr lang="ru-RU" sz="5400" b="1" dirty="0" smtClean="0">
              <a:solidFill>
                <a:srgbClr val="FF0000"/>
              </a:solidFill>
            </a:endParaRPr>
          </a:p>
          <a:p>
            <a:endParaRPr lang="ru-RU" sz="5400" b="1" dirty="0" smtClean="0">
              <a:solidFill>
                <a:srgbClr val="FF0000"/>
              </a:solidFill>
            </a:endParaRPr>
          </a:p>
          <a:p>
            <a:endParaRPr lang="ru-RU" sz="5400" b="1" dirty="0" smtClean="0">
              <a:solidFill>
                <a:srgbClr val="FF0000"/>
              </a:solidFill>
            </a:endParaRPr>
          </a:p>
          <a:p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H:\1.pn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Рамиль\Desktop\Camera\IMG_20160209_153952.jpg"/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4348" y="3857604"/>
            <a:ext cx="2857520" cy="30003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C:\Users\Рамиль\Desktop\Camera\IMG_20160209_154012.jp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752" y="3571876"/>
            <a:ext cx="2500330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214282" y="142852"/>
            <a:ext cx="87154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7030A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Опыт № 6 «Пенящие волны»</a:t>
            </a:r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7030A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Цель: развивать познавательную активность и любознательность.</a:t>
            </a:r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srgbClr val="7030A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Оборудование</a:t>
            </a:r>
            <a:r>
              <a:rPr lang="ru-RU" b="1" dirty="0" smtClean="0">
                <a:solidFill>
                  <a:srgbClr val="7030A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 губка, мыльница, два таза (один с водой, второй с пеной).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14282" y="1071546"/>
            <a:ext cx="892971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7030A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Ход проведения:</a:t>
            </a:r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7030A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Малыши  наблюдают за тем, как взбиваю пену и обращают внимание на то, что какая она лёгкая,  шуршит, издаёт шипящие звуки. Затем предложила детям пустить в плавание по пенящимся волнам губки и мыльницы, затем то же самое проделать в тазу с водой, сравнить, как они себя будут вести. Дети наблюдали за тем, в каком случае  легче плыть: просто по воде или по поверхности густой пены. Просила, чтобы малыши подули  на свои лодочки. Малыши убедились в том, что не так-то просто лодочкам  двигаться по поверхности из пены</a:t>
            </a:r>
            <a:r>
              <a:rPr lang="ru-RU" dirty="0" smtClean="0">
                <a:solidFill>
                  <a:srgbClr val="7030A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43819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                       </a:t>
            </a:r>
          </a:p>
          <a:p>
            <a:endParaRPr lang="ru-RU" sz="5400" b="1" dirty="0" smtClean="0">
              <a:solidFill>
                <a:srgbClr val="FF0000"/>
              </a:solidFill>
            </a:endParaRPr>
          </a:p>
          <a:p>
            <a:endParaRPr lang="ru-RU" sz="5400" b="1" dirty="0" smtClean="0">
              <a:solidFill>
                <a:srgbClr val="FF0000"/>
              </a:solidFill>
            </a:endParaRPr>
          </a:p>
          <a:p>
            <a:endParaRPr lang="ru-RU" sz="5400" b="1" dirty="0" smtClean="0">
              <a:solidFill>
                <a:srgbClr val="FF0000"/>
              </a:solidFill>
            </a:endParaRPr>
          </a:p>
          <a:p>
            <a:endParaRPr lang="ru-RU" sz="5400" b="1" dirty="0" smtClean="0">
              <a:solidFill>
                <a:srgbClr val="FF0000"/>
              </a:solidFill>
            </a:endParaRPr>
          </a:p>
          <a:p>
            <a:endParaRPr lang="ru-RU" sz="5400" b="1" dirty="0" smtClean="0">
              <a:solidFill>
                <a:srgbClr val="FF0000"/>
              </a:solidFill>
            </a:endParaRPr>
          </a:p>
          <a:p>
            <a:endParaRPr lang="ru-RU" sz="5400" b="1" dirty="0" smtClean="0">
              <a:solidFill>
                <a:srgbClr val="FF0000"/>
              </a:solidFill>
            </a:endParaRPr>
          </a:p>
          <a:p>
            <a:endParaRPr lang="ru-RU" sz="5400" b="1" dirty="0" smtClean="0">
              <a:solidFill>
                <a:srgbClr val="FF0000"/>
              </a:solidFill>
            </a:endParaRPr>
          </a:p>
          <a:p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H:\1.pn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Рамиль\Desktop\Camera\IMG_20160209_154057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3636" y="214290"/>
            <a:ext cx="2786082" cy="33039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Рамиль\Desktop\Camera\IMG_20160209_154115.jp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0826" y="3643290"/>
            <a:ext cx="2071702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214282" y="214290"/>
            <a:ext cx="4572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Опыт № 7 «Ах какая пенка!»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Цель: развивать самостоятельную экспериментальную деятельность, любознательность и познавательную активность.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u="sng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Оборудование: </a:t>
            </a:r>
            <a:r>
              <a:rPr lang="ru-RU" sz="2000" b="1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венчики по количеству детей, ёмкости с водой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3071810"/>
            <a:ext cx="4572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Ход проведения: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Показала  малышам, как можно взбить пену венчиком и предложила  самим сделать пену. При необходимости помогала  детям справиться с экспериментом.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43819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                       </a:t>
            </a:r>
          </a:p>
          <a:p>
            <a:endParaRPr lang="ru-RU" sz="5400" b="1" dirty="0" smtClean="0">
              <a:solidFill>
                <a:srgbClr val="FF0000"/>
              </a:solidFill>
            </a:endParaRPr>
          </a:p>
          <a:p>
            <a:endParaRPr lang="ru-RU" sz="5400" b="1" dirty="0" smtClean="0">
              <a:solidFill>
                <a:srgbClr val="FF0000"/>
              </a:solidFill>
            </a:endParaRPr>
          </a:p>
          <a:p>
            <a:endParaRPr lang="ru-RU" sz="5400" b="1" dirty="0" smtClean="0">
              <a:solidFill>
                <a:srgbClr val="FF0000"/>
              </a:solidFill>
            </a:endParaRPr>
          </a:p>
          <a:p>
            <a:endParaRPr lang="ru-RU" sz="5400" b="1" dirty="0" smtClean="0">
              <a:solidFill>
                <a:srgbClr val="FF0000"/>
              </a:solidFill>
            </a:endParaRPr>
          </a:p>
          <a:p>
            <a:endParaRPr lang="ru-RU" sz="5400" b="1" dirty="0" smtClean="0">
              <a:solidFill>
                <a:srgbClr val="FF0000"/>
              </a:solidFill>
            </a:endParaRPr>
          </a:p>
          <a:p>
            <a:endParaRPr lang="ru-RU" sz="5400" b="1" dirty="0" smtClean="0">
              <a:solidFill>
                <a:srgbClr val="FF0000"/>
              </a:solidFill>
            </a:endParaRPr>
          </a:p>
          <a:p>
            <a:endParaRPr lang="ru-RU" sz="5400" b="1" dirty="0" smtClean="0">
              <a:solidFill>
                <a:srgbClr val="FF0000"/>
              </a:solidFill>
            </a:endParaRPr>
          </a:p>
          <a:p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H:\1.pn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214282" y="214290"/>
            <a:ext cx="457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3071810"/>
            <a:ext cx="457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86000" y="255183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7158" y="520512"/>
            <a:ext cx="835824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000" b="1" dirty="0" smtClean="0">
                <a:solidFill>
                  <a:srgbClr val="00008E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ОЖИДАЕМЫЙ РЕЗУЛЬТАТ:</a:t>
            </a:r>
          </a:p>
          <a:p>
            <a:pPr eaLnBrk="0" hangingPunct="0"/>
            <a:endParaRPr lang="ru-RU" sz="2000" b="1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eaLnBrk="0" hangingPunct="0">
              <a:buFontTx/>
              <a:buBlip>
                <a:blip r:embed="rId4"/>
              </a:buBlip>
            </a:pPr>
            <a:r>
              <a:rPr lang="ru-RU" sz="20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Расширение кругозора детей и обогащение словаря.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eaLnBrk="0" hangingPunct="0">
              <a:buFontTx/>
              <a:buBlip>
                <a:blip r:embed="rId4"/>
              </a:buBlip>
            </a:pPr>
            <a:endParaRPr lang="en-US" sz="2000" b="1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eaLnBrk="0" hangingPunct="0">
              <a:buFontTx/>
              <a:buBlip>
                <a:blip r:embed="rId4"/>
              </a:buBlip>
            </a:pPr>
            <a:r>
              <a:rPr lang="ru-RU" sz="20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Пополнение педагогического процесса за счет создания макета.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eaLnBrk="0" hangingPunct="0"/>
            <a:endParaRPr lang="en-US" sz="2000" b="1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eaLnBrk="0" hangingPunct="0">
              <a:buFontTx/>
              <a:buBlip>
                <a:blip r:embed="rId4"/>
              </a:buBlip>
            </a:pPr>
            <a:r>
              <a:rPr lang="ru-RU" sz="20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Выработать умение у малышей работать в коллективе.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eaLnBrk="0" hangingPunct="0"/>
            <a:endParaRPr lang="en-US" sz="2000" b="1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eaLnBrk="0" hangingPunct="0">
              <a:buFontTx/>
              <a:buBlip>
                <a:blip r:embed="rId4"/>
              </a:buBlip>
            </a:pPr>
            <a:r>
              <a:rPr lang="ru-RU" sz="20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Способствовать эмоциональному развитию воспитанников.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43819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                       </a:t>
            </a:r>
          </a:p>
          <a:p>
            <a:endParaRPr lang="ru-RU" sz="5400" b="1" dirty="0" smtClean="0">
              <a:solidFill>
                <a:srgbClr val="FF0000"/>
              </a:solidFill>
            </a:endParaRPr>
          </a:p>
          <a:p>
            <a:endParaRPr lang="ru-RU" sz="5400" b="1" dirty="0" smtClean="0">
              <a:solidFill>
                <a:srgbClr val="FF0000"/>
              </a:solidFill>
            </a:endParaRPr>
          </a:p>
          <a:p>
            <a:endParaRPr lang="ru-RU" sz="5400" b="1" dirty="0" smtClean="0">
              <a:solidFill>
                <a:srgbClr val="FF0000"/>
              </a:solidFill>
            </a:endParaRPr>
          </a:p>
          <a:p>
            <a:endParaRPr lang="ru-RU" sz="5400" b="1" dirty="0" smtClean="0">
              <a:solidFill>
                <a:srgbClr val="FF0000"/>
              </a:solidFill>
            </a:endParaRPr>
          </a:p>
          <a:p>
            <a:endParaRPr lang="ru-RU" sz="5400" b="1" dirty="0" smtClean="0">
              <a:solidFill>
                <a:srgbClr val="FF0000"/>
              </a:solidFill>
            </a:endParaRPr>
          </a:p>
          <a:p>
            <a:endParaRPr lang="ru-RU" sz="5400" b="1" dirty="0" smtClean="0">
              <a:solidFill>
                <a:srgbClr val="FF0000"/>
              </a:solidFill>
            </a:endParaRPr>
          </a:p>
          <a:p>
            <a:endParaRPr lang="ru-RU" sz="5400" b="1" dirty="0" smtClean="0">
              <a:solidFill>
                <a:srgbClr val="FF0000"/>
              </a:solidFill>
            </a:endParaRPr>
          </a:p>
          <a:p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H:\1.pn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animated-images.su/_ph/57/2/917214133.gif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357166"/>
            <a:ext cx="8207725" cy="59198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343819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                       </a:t>
            </a:r>
          </a:p>
          <a:p>
            <a:endParaRPr lang="ru-RU" sz="5400" b="1" dirty="0" smtClean="0">
              <a:solidFill>
                <a:srgbClr val="FF0000"/>
              </a:solidFill>
            </a:endParaRPr>
          </a:p>
          <a:p>
            <a:endParaRPr lang="ru-RU" sz="5400" b="1" dirty="0" smtClean="0">
              <a:solidFill>
                <a:srgbClr val="FF0000"/>
              </a:solidFill>
            </a:endParaRPr>
          </a:p>
          <a:p>
            <a:endParaRPr lang="ru-RU" sz="5400" b="1" dirty="0" smtClean="0">
              <a:solidFill>
                <a:srgbClr val="FF0000"/>
              </a:solidFill>
            </a:endParaRPr>
          </a:p>
          <a:p>
            <a:endParaRPr lang="ru-RU" sz="5400" b="1" dirty="0" smtClean="0">
              <a:solidFill>
                <a:srgbClr val="FF0000"/>
              </a:solidFill>
            </a:endParaRPr>
          </a:p>
          <a:p>
            <a:endParaRPr lang="ru-RU" sz="5400" b="1" dirty="0" smtClean="0">
              <a:solidFill>
                <a:srgbClr val="FF0000"/>
              </a:solidFill>
            </a:endParaRPr>
          </a:p>
          <a:p>
            <a:endParaRPr lang="ru-RU" sz="5400" b="1" dirty="0" smtClean="0">
              <a:solidFill>
                <a:srgbClr val="FF0000"/>
              </a:solidFill>
            </a:endParaRPr>
          </a:p>
          <a:p>
            <a:endParaRPr lang="ru-RU" sz="5400" b="1" dirty="0" smtClean="0">
              <a:solidFill>
                <a:srgbClr val="FF0000"/>
              </a:solidFill>
            </a:endParaRPr>
          </a:p>
          <a:p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H:\1.pn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428604"/>
            <a:ext cx="478634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Цель: развивать тактильные ощущения, осязательные чувства, воображение и фантазию, творческое мышление, эмоциональные восприятие, наблюдательность, навыки экспериментальной деятельности.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40" name="Picture 4" descr="E:\проект\фотки сад\Эльмира 589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2066" y="428604"/>
            <a:ext cx="3589742" cy="4786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6343819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                       </a:t>
            </a:r>
          </a:p>
          <a:p>
            <a:endParaRPr lang="ru-RU" sz="5400" b="1" dirty="0" smtClean="0">
              <a:solidFill>
                <a:srgbClr val="FF0000"/>
              </a:solidFill>
            </a:endParaRPr>
          </a:p>
          <a:p>
            <a:endParaRPr lang="ru-RU" sz="5400" b="1" dirty="0" smtClean="0">
              <a:solidFill>
                <a:srgbClr val="FF0000"/>
              </a:solidFill>
            </a:endParaRPr>
          </a:p>
          <a:p>
            <a:endParaRPr lang="ru-RU" sz="5400" b="1" dirty="0" smtClean="0">
              <a:solidFill>
                <a:srgbClr val="FF0000"/>
              </a:solidFill>
            </a:endParaRPr>
          </a:p>
          <a:p>
            <a:endParaRPr lang="ru-RU" sz="5400" b="1" dirty="0" smtClean="0">
              <a:solidFill>
                <a:srgbClr val="FF0000"/>
              </a:solidFill>
            </a:endParaRPr>
          </a:p>
          <a:p>
            <a:endParaRPr lang="ru-RU" sz="5400" b="1" dirty="0" smtClean="0">
              <a:solidFill>
                <a:srgbClr val="FF0000"/>
              </a:solidFill>
            </a:endParaRPr>
          </a:p>
          <a:p>
            <a:endParaRPr lang="ru-RU" sz="5400" b="1" dirty="0" smtClean="0">
              <a:solidFill>
                <a:srgbClr val="FF0000"/>
              </a:solidFill>
            </a:endParaRPr>
          </a:p>
          <a:p>
            <a:endParaRPr lang="ru-RU" sz="5400" b="1" dirty="0" smtClean="0">
              <a:solidFill>
                <a:srgbClr val="FF0000"/>
              </a:solidFill>
            </a:endParaRPr>
          </a:p>
          <a:p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H:\1.pn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285720" y="214290"/>
            <a:ext cx="864399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Задачи проекта: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1. Развивать наглядно-образное мышление, речь, внимание, моторику, координацию движений;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2. Формировать представления о свойствах пены: «белая», «воздушная», «легкая».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При реализации проекта  использовались наглядные, практические и словесные методы: показ воспитателя, вопросы, беседа, самостоятельное выполнение детьми опыта, игры с пеной, как наиболее соответствующие цели проекта и возрастным особенностям детей данного возраста.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43819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                       </a:t>
            </a:r>
          </a:p>
          <a:p>
            <a:endParaRPr lang="ru-RU" sz="5400" b="1" dirty="0" smtClean="0">
              <a:solidFill>
                <a:srgbClr val="FF0000"/>
              </a:solidFill>
            </a:endParaRPr>
          </a:p>
          <a:p>
            <a:endParaRPr lang="ru-RU" sz="5400" b="1" dirty="0" smtClean="0">
              <a:solidFill>
                <a:srgbClr val="FF0000"/>
              </a:solidFill>
            </a:endParaRPr>
          </a:p>
          <a:p>
            <a:endParaRPr lang="ru-RU" sz="5400" b="1" dirty="0" smtClean="0">
              <a:solidFill>
                <a:srgbClr val="FF0000"/>
              </a:solidFill>
            </a:endParaRPr>
          </a:p>
          <a:p>
            <a:endParaRPr lang="ru-RU" sz="5400" b="1" dirty="0" smtClean="0">
              <a:solidFill>
                <a:srgbClr val="FF0000"/>
              </a:solidFill>
            </a:endParaRPr>
          </a:p>
          <a:p>
            <a:endParaRPr lang="ru-RU" sz="5400" b="1" dirty="0" smtClean="0">
              <a:solidFill>
                <a:srgbClr val="FF0000"/>
              </a:solidFill>
            </a:endParaRPr>
          </a:p>
          <a:p>
            <a:endParaRPr lang="ru-RU" sz="5400" b="1" dirty="0" smtClean="0">
              <a:solidFill>
                <a:srgbClr val="FF0000"/>
              </a:solidFill>
            </a:endParaRPr>
          </a:p>
          <a:p>
            <a:endParaRPr lang="ru-RU" sz="5400" b="1" dirty="0" smtClean="0">
              <a:solidFill>
                <a:srgbClr val="FF0000"/>
              </a:solidFill>
            </a:endParaRPr>
          </a:p>
          <a:p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H:\1.pn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285720" y="214290"/>
            <a:ext cx="864399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Значимость данного проекта определяется потребностью развития личности в деятельности, а также непосредственным участием ребёнка в проводимых опытах.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Вид проекта: краткосрочный.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Срок реализации: один месяц.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Участники проекта: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 воспитатели;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 воспитанники первой младшей группы. Дети являлись полноправными участниками проекта – принимали активное участие в проводимых играх-экспериментах.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 descr="E:\проект\фотки сад\Эльмира 627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4810" y="3357562"/>
            <a:ext cx="4381530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6343819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                       </a:t>
            </a:r>
          </a:p>
          <a:p>
            <a:endParaRPr lang="ru-RU" sz="5400" b="1" dirty="0" smtClean="0">
              <a:solidFill>
                <a:srgbClr val="FF0000"/>
              </a:solidFill>
            </a:endParaRPr>
          </a:p>
          <a:p>
            <a:endParaRPr lang="ru-RU" sz="5400" b="1" dirty="0" smtClean="0">
              <a:solidFill>
                <a:srgbClr val="FF0000"/>
              </a:solidFill>
            </a:endParaRPr>
          </a:p>
          <a:p>
            <a:endParaRPr lang="ru-RU" sz="5400" b="1" dirty="0" smtClean="0">
              <a:solidFill>
                <a:srgbClr val="FF0000"/>
              </a:solidFill>
            </a:endParaRPr>
          </a:p>
          <a:p>
            <a:endParaRPr lang="ru-RU" sz="5400" b="1" dirty="0" smtClean="0">
              <a:solidFill>
                <a:srgbClr val="FF0000"/>
              </a:solidFill>
            </a:endParaRPr>
          </a:p>
          <a:p>
            <a:endParaRPr lang="ru-RU" sz="5400" b="1" dirty="0" smtClean="0">
              <a:solidFill>
                <a:srgbClr val="FF0000"/>
              </a:solidFill>
            </a:endParaRPr>
          </a:p>
          <a:p>
            <a:endParaRPr lang="ru-RU" sz="5400" b="1" dirty="0" smtClean="0">
              <a:solidFill>
                <a:srgbClr val="FF0000"/>
              </a:solidFill>
            </a:endParaRPr>
          </a:p>
          <a:p>
            <a:endParaRPr lang="ru-RU" sz="5400" b="1" dirty="0" smtClean="0">
              <a:solidFill>
                <a:srgbClr val="FF0000"/>
              </a:solidFill>
            </a:endParaRPr>
          </a:p>
          <a:p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H:\1.pn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285728"/>
            <a:ext cx="864399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Для реализации проекта были проведены следующие игры - опыты:  «Знакомство с пеной»,  «Купаем куклу Дашу», «Стираем платочки», «Игры с пеной», «Рисуем пеной по зеркалу», «Разложи пену по формочкам», «Пенящие волны».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 Результатом проекта «Все о мыльной пене»  явилось формирование у детей элементарных навыков поисковой деятельности, знаний о свойствах пены. Итоговым мероприятием проекта было проведение игры – опыта: «Ах, какая пенка!», в которой дети закрепили знания о свойствах пены.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6" name="Picture 4" descr="E:\проект\фотки сад\Эльмира 304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4612" y="3286124"/>
            <a:ext cx="4572032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6343819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                       </a:t>
            </a:r>
          </a:p>
          <a:p>
            <a:endParaRPr lang="ru-RU" sz="5400" b="1" dirty="0" smtClean="0">
              <a:solidFill>
                <a:srgbClr val="FF0000"/>
              </a:solidFill>
            </a:endParaRPr>
          </a:p>
          <a:p>
            <a:endParaRPr lang="ru-RU" sz="5400" b="1" dirty="0" smtClean="0">
              <a:solidFill>
                <a:srgbClr val="FF0000"/>
              </a:solidFill>
            </a:endParaRPr>
          </a:p>
          <a:p>
            <a:endParaRPr lang="ru-RU" sz="5400" b="1" dirty="0" smtClean="0">
              <a:solidFill>
                <a:srgbClr val="FF0000"/>
              </a:solidFill>
            </a:endParaRPr>
          </a:p>
          <a:p>
            <a:endParaRPr lang="ru-RU" sz="5400" b="1" dirty="0" smtClean="0">
              <a:solidFill>
                <a:srgbClr val="FF0000"/>
              </a:solidFill>
            </a:endParaRPr>
          </a:p>
          <a:p>
            <a:endParaRPr lang="ru-RU" sz="5400" b="1" dirty="0" smtClean="0">
              <a:solidFill>
                <a:srgbClr val="FF0000"/>
              </a:solidFill>
            </a:endParaRPr>
          </a:p>
          <a:p>
            <a:endParaRPr lang="ru-RU" sz="5400" b="1" dirty="0" smtClean="0">
              <a:solidFill>
                <a:srgbClr val="FF0000"/>
              </a:solidFill>
            </a:endParaRPr>
          </a:p>
          <a:p>
            <a:endParaRPr lang="ru-RU" sz="5400" b="1" dirty="0" smtClean="0">
              <a:solidFill>
                <a:srgbClr val="FF0000"/>
              </a:solidFill>
            </a:endParaRPr>
          </a:p>
          <a:p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H:\1.pn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00900"/>
          </a:xfrm>
          <a:prstGeom prst="rect">
            <a:avLst/>
          </a:prstGeom>
          <a:noFill/>
          <a:ln>
            <a:noFill/>
          </a:ln>
        </p:spPr>
      </p:pic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285729"/>
            <a:ext cx="864399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Опыт № 1«Знакомство с пеной»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Цель: познакомить детей со свойством пены: «воздушная», «легкая», «белая», развивать познавательную активность и любознательность.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u="sng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Оборудование:</a:t>
            </a:r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 ёмкость для воды, мыло.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Ход проведения: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Проводили беседу о том, что перед приёмом пищи нам надо помыть руки мылом, намыливала руки мылом до появления пены (показ детям). Говорила о том, что у меня на руках белые «перчатки» и предложила детям тоже намылить руки. Дети намыливали руки мылом до появления пены, проговаривая: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«Моем, моем, моем – чисто, чисто, чисто,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Будут ручки чисты, чисты, чисты».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Дети наблюдали за тем, что на ручках у них белая, воздушная и легкая пена. Смыли её водой и вытерли  руки полотенцем.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43819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                       </a:t>
            </a:r>
          </a:p>
          <a:p>
            <a:endParaRPr lang="ru-RU" sz="5400" b="1" dirty="0" smtClean="0">
              <a:solidFill>
                <a:srgbClr val="FF0000"/>
              </a:solidFill>
            </a:endParaRPr>
          </a:p>
          <a:p>
            <a:endParaRPr lang="ru-RU" sz="5400" b="1" dirty="0" smtClean="0">
              <a:solidFill>
                <a:srgbClr val="FF0000"/>
              </a:solidFill>
            </a:endParaRPr>
          </a:p>
          <a:p>
            <a:endParaRPr lang="ru-RU" sz="5400" b="1" dirty="0" smtClean="0">
              <a:solidFill>
                <a:srgbClr val="FF0000"/>
              </a:solidFill>
            </a:endParaRPr>
          </a:p>
          <a:p>
            <a:endParaRPr lang="ru-RU" sz="5400" b="1" dirty="0" smtClean="0">
              <a:solidFill>
                <a:srgbClr val="FF0000"/>
              </a:solidFill>
            </a:endParaRPr>
          </a:p>
          <a:p>
            <a:endParaRPr lang="ru-RU" sz="5400" b="1" dirty="0" smtClean="0">
              <a:solidFill>
                <a:srgbClr val="FF0000"/>
              </a:solidFill>
            </a:endParaRPr>
          </a:p>
          <a:p>
            <a:endParaRPr lang="ru-RU" sz="5400" b="1" dirty="0" smtClean="0">
              <a:solidFill>
                <a:srgbClr val="FF0000"/>
              </a:solidFill>
            </a:endParaRPr>
          </a:p>
          <a:p>
            <a:endParaRPr lang="ru-RU" sz="5400" b="1" dirty="0" smtClean="0">
              <a:solidFill>
                <a:srgbClr val="FF0000"/>
              </a:solidFill>
            </a:endParaRPr>
          </a:p>
          <a:p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H:\1.pn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285728"/>
            <a:ext cx="850112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Опыт №2 «Купаем куклу Дашу»   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Цель: развитие предметных действий, экспериментальной деятельности в игре.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Оборудование</a:t>
            </a:r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: ванночка для куклы, кукла, мыло, полотенце, губка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Ход проведения: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Рассказала о том, что в гости к ребятам пришла кукла Даша и у неё испачканы лицо и ручки. Предложила помыть её, дети активно участвовали: наливали воду в ванночку, намыливали мылом губку и мыли кукле лицо, ручки и т.д.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C:\Users\Рамиль\AppData\Local\Microsoft\Windows\Temporary Internet Files\Content.Word\IMG_20160209_153117.jpg"/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164" b="-775"/>
          <a:stretch/>
        </p:blipFill>
        <p:spPr bwMode="auto">
          <a:xfrm>
            <a:off x="571472" y="2786058"/>
            <a:ext cx="3042255" cy="33982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 descr="C:\Users\Рамиль\Desktop\Camera\IMG_20160209_153145.jpg"/>
          <p:cNvPicPr/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43438" y="3143248"/>
            <a:ext cx="3353831" cy="31575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6343819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                       </a:t>
            </a:r>
          </a:p>
          <a:p>
            <a:endParaRPr lang="ru-RU" sz="5400" b="1" dirty="0" smtClean="0">
              <a:solidFill>
                <a:srgbClr val="FF0000"/>
              </a:solidFill>
            </a:endParaRPr>
          </a:p>
          <a:p>
            <a:endParaRPr lang="ru-RU" sz="5400" b="1" dirty="0" smtClean="0">
              <a:solidFill>
                <a:srgbClr val="FF0000"/>
              </a:solidFill>
            </a:endParaRPr>
          </a:p>
          <a:p>
            <a:endParaRPr lang="ru-RU" sz="5400" b="1" dirty="0" smtClean="0">
              <a:solidFill>
                <a:srgbClr val="FF0000"/>
              </a:solidFill>
            </a:endParaRPr>
          </a:p>
          <a:p>
            <a:endParaRPr lang="ru-RU" sz="5400" b="1" dirty="0" smtClean="0">
              <a:solidFill>
                <a:srgbClr val="FF0000"/>
              </a:solidFill>
            </a:endParaRPr>
          </a:p>
          <a:p>
            <a:endParaRPr lang="ru-RU" sz="5400" b="1" dirty="0" smtClean="0">
              <a:solidFill>
                <a:srgbClr val="FF0000"/>
              </a:solidFill>
            </a:endParaRPr>
          </a:p>
          <a:p>
            <a:endParaRPr lang="ru-RU" sz="5400" b="1" dirty="0" smtClean="0">
              <a:solidFill>
                <a:srgbClr val="FF0000"/>
              </a:solidFill>
            </a:endParaRPr>
          </a:p>
          <a:p>
            <a:endParaRPr lang="ru-RU" sz="5400" b="1" dirty="0" smtClean="0">
              <a:solidFill>
                <a:srgbClr val="FF0000"/>
              </a:solidFill>
            </a:endParaRPr>
          </a:p>
          <a:p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H:\1.pn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214290"/>
            <a:ext cx="857256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Опыт №3 «Стираем платочки»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Цель: развитие тактильных ощущений, координации движений.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Оборудование: </a:t>
            </a:r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ёмкость, платочки, мыло.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Ход проведения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Показывала  детям  платочки и говорила о том, что они испачканы, ребята сказали, что их надо постирать. В ёмкость с водой сложили платочки и взяли мыло, начали намыливать платочки и стирать их. Образовывалась пена  от мыла и дети стирали  платочки и заметили, что они стали чистыми. Развесили платочки на верёвке.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C:\Users\Рамиль\Desktop\Camera\IMG_20160209_153413.jpg"/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7158" y="3071810"/>
            <a:ext cx="2430678" cy="33288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 descr="C:\Users\Рамиль\Desktop\Camera\IMG_20160209_153423.jpg"/>
          <p:cNvPicPr/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331" r="-6268"/>
          <a:stretch/>
        </p:blipFill>
        <p:spPr bwMode="auto">
          <a:xfrm>
            <a:off x="2928926" y="2714620"/>
            <a:ext cx="3143272" cy="37147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 descr="C:\Users\Рамиль\Desktop\Camera\IMG_20160209_153559.jpg"/>
          <p:cNvPicPr/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86512" y="3214686"/>
            <a:ext cx="2643206" cy="30003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6343819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                       </a:t>
            </a:r>
          </a:p>
          <a:p>
            <a:endParaRPr lang="ru-RU" sz="5400" b="1" dirty="0" smtClean="0">
              <a:solidFill>
                <a:srgbClr val="FF0000"/>
              </a:solidFill>
            </a:endParaRPr>
          </a:p>
          <a:p>
            <a:endParaRPr lang="ru-RU" sz="5400" b="1" dirty="0" smtClean="0">
              <a:solidFill>
                <a:srgbClr val="FF0000"/>
              </a:solidFill>
            </a:endParaRPr>
          </a:p>
          <a:p>
            <a:endParaRPr lang="ru-RU" sz="5400" b="1" dirty="0" smtClean="0">
              <a:solidFill>
                <a:srgbClr val="FF0000"/>
              </a:solidFill>
            </a:endParaRPr>
          </a:p>
          <a:p>
            <a:endParaRPr lang="ru-RU" sz="5400" b="1" dirty="0" smtClean="0">
              <a:solidFill>
                <a:srgbClr val="FF0000"/>
              </a:solidFill>
            </a:endParaRPr>
          </a:p>
          <a:p>
            <a:endParaRPr lang="ru-RU" sz="5400" b="1" dirty="0" smtClean="0">
              <a:solidFill>
                <a:srgbClr val="FF0000"/>
              </a:solidFill>
            </a:endParaRPr>
          </a:p>
          <a:p>
            <a:endParaRPr lang="ru-RU" sz="5400" b="1" dirty="0" smtClean="0">
              <a:solidFill>
                <a:srgbClr val="FF0000"/>
              </a:solidFill>
            </a:endParaRPr>
          </a:p>
          <a:p>
            <a:endParaRPr lang="ru-RU" sz="5400" b="1" dirty="0" smtClean="0">
              <a:solidFill>
                <a:srgbClr val="FF0000"/>
              </a:solidFill>
            </a:endParaRPr>
          </a:p>
          <a:p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H:\1.pn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46" name="Рисунок 16" descr="IMG_20160209_15432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9124" y="214290"/>
            <a:ext cx="4286280" cy="5715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1447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14282" y="357166"/>
            <a:ext cx="428628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Опыт № 4 «Рисуем пеной по зеркалу»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Цель: развивать  творческое мышление.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u="sng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Оборудование:</a:t>
            </a:r>
            <a:r>
              <a:rPr lang="ru-RU" sz="2000" b="1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 ёмкость для воды,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мыло, кисточки или губка.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Ход проведения: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Предложила детям рисовать пеной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прямо на стекле, для этого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могут подойти и маленькие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пальчики малышей, кисточки и губки.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Мы рисовали пальчиками.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Рассмотрели рисунки малышей,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у кого что получилось.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43819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571</TotalTime>
  <Words>250</Words>
  <Application>Microsoft Office PowerPoint</Application>
  <PresentationFormat>Экран (4:3)</PresentationFormat>
  <Paragraphs>769</Paragraphs>
  <Slides>14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RePack by Diakov</cp:lastModifiedBy>
  <cp:revision>49</cp:revision>
  <dcterms:created xsi:type="dcterms:W3CDTF">2015-05-20T12:04:54Z</dcterms:created>
  <dcterms:modified xsi:type="dcterms:W3CDTF">2016-02-13T18:18:33Z</dcterms:modified>
</cp:coreProperties>
</file>