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74" r:id="rId7"/>
    <p:sldId id="262" r:id="rId8"/>
    <p:sldId id="278" r:id="rId9"/>
    <p:sldId id="261" r:id="rId10"/>
    <p:sldId id="263" r:id="rId11"/>
    <p:sldId id="264" r:id="rId12"/>
    <p:sldId id="279" r:id="rId13"/>
    <p:sldId id="265" r:id="rId14"/>
    <p:sldId id="280" r:id="rId15"/>
    <p:sldId id="267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8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1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0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5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3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4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2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41BF-38FA-4399-A793-3356B15531A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CA2A-82CC-4549-A277-6998A579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8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za.ru/pics/2011/12/08/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3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0" y="5373216"/>
            <a:ext cx="9179340" cy="1584176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— это та первичная среда, где человек должен учиться творить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добро.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Сухомлинский В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Антонова Е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0"/>
            <a:ext cx="4464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СЕМЬЯ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77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-2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Неблагополучные семьи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психологические проблемы возникают из-за неудовлетворения потребностей одного или нескольких членов семьи под воздействием сверхсильных внутрисемейных жизненных факторов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проблема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положение ребенка в семье и отношение к нему родителей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img.md.buc.cmestatic.com/media/images/600x400/May2012/60670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62741"/>
            <a:ext cx="4130824" cy="27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isma-lighting.com/uploads/posts/pics/neblagopoluchnie_semi_plokho_vlijajut_na_zdoro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3309"/>
            <a:ext cx="1709241" cy="170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uzdanews.by/wp-content/uploads/2012/07/000553_101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51" y="4918735"/>
            <a:ext cx="2458244" cy="18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media-polesye.by/files/styles/image_article/public/field/image/dubrovno_socialnoye-sirotstvo_neblagopoluchnaya-semya-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33336"/>
            <a:ext cx="2616225" cy="17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er-vek.ru/wp-content/uploads/2012/05/1300566893_4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47" y="2404124"/>
            <a:ext cx="2927648" cy="20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7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-2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01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Неблагополучные семьи</a:t>
            </a:r>
            <a:r>
              <a:rPr lang="ru-RU" sz="28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6696744" cy="6237312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Конфликтные семьи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(во взаимоотношениях супругов и детей есть сферы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которых интересы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намерения и желания членов семьи приходят в столкновение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порождая сильные и продолжительные отрицательные эмоциональные состояния)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Кризисные семьи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(члены семьи занимают непримиримые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даже враждебные позиции по отношению к друг другу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соглашаясь ни на какие уступки или компромиссные решения)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Проблемные семьи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(для них характерно появление особо трудных ситуаций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способных привести к распаду брака)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orld-w.ru/wp-content/uploads/2012/12/violencia_de_genero-500x4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3466"/>
            <a:ext cx="2447873" cy="23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7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-7672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Типы семейного воспитания</a:t>
            </a:r>
            <a:endParaRPr lang="ru-RU" sz="28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5122912" cy="5544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Воспитание по типу «Золушки»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открытая демонстрация негативных эмоций по отношению к ребенку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Воспитание в условиях повышенной моральной ответственности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сочетание высоких требований с недостатком внимания к ребенку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меньшей заботой о нем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://%D0%B1%D0%B0%D0%B9%D0%BA%D0%B0%D0%BB-%D0%B4%D1%8D%D0%B9%D0%BB%D0%B8.%D1%80%D1%84/upload/iblock/802/yotn.jpg"/>
          <p:cNvSpPr>
            <a:spLocks noChangeAspect="1" noChangeArrowheads="1"/>
          </p:cNvSpPr>
          <p:nvPr/>
        </p:nvSpPr>
        <p:spPr bwMode="auto">
          <a:xfrm>
            <a:off x="155575" y="-139382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%D0%B1%D0%B0%D0%B9%D0%BA%D0%B0%D0%BB-%D0%B4%D1%8D%D0%B9%D0%BB%D0%B8.%D1%80%D1%84/upload/iblock/802/yotn.jpg"/>
          <p:cNvSpPr>
            <a:spLocks noChangeAspect="1" noChangeArrowheads="1"/>
          </p:cNvSpPr>
          <p:nvPr/>
        </p:nvSpPr>
        <p:spPr bwMode="auto">
          <a:xfrm>
            <a:off x="307975" y="-124142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1%D0%B0%D0%B9%D0%BA%D0%B0%D0%BB-%D0%B4%D1%8D%D0%B9%D0%BB%D0%B8.%D1%80%D1%84/upload/iblock/802/yotn.jpg"/>
          <p:cNvSpPr>
            <a:spLocks noChangeAspect="1" noChangeArrowheads="1"/>
          </p:cNvSpPr>
          <p:nvPr/>
        </p:nvSpPr>
        <p:spPr bwMode="auto">
          <a:xfrm>
            <a:off x="460375" y="-108902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1%D0%B0%D0%B9%D0%BA%D0%B0%D0%BB-%D0%B4%D1%8D%D0%B9%D0%BB%D0%B8.%D1%80%D1%84/upload/iblock/802/yotn.jpg"/>
          <p:cNvSpPr>
            <a:spLocks noChangeAspect="1" noChangeArrowheads="1"/>
          </p:cNvSpPr>
          <p:nvPr/>
        </p:nvSpPr>
        <p:spPr bwMode="auto">
          <a:xfrm>
            <a:off x="612775" y="-93662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1%D0%B0%D0%B9%D0%BA%D0%B0%D0%BB-%D0%B4%D1%8D%D0%B9%D0%BB%D0%B8.%D1%80%D1%84/upload/iblock/802/yotn.jpg"/>
          <p:cNvSpPr>
            <a:spLocks noChangeAspect="1" noChangeArrowheads="1"/>
          </p:cNvSpPr>
          <p:nvPr/>
        </p:nvSpPr>
        <p:spPr bwMode="auto">
          <a:xfrm>
            <a:off x="765175" y="-78422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://www.mudryiecitaty.ru/img5/vzgljad_rebenka_na_orushhuju_m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32861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uainfo.censor.net.ua/uploads/posts/2011-10/1317971716_s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08" y="909642"/>
            <a:ext cx="3388345" cy="22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2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-2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Типы семейного воспитания</a:t>
            </a:r>
            <a:endParaRPr lang="ru-RU" sz="28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4906888" cy="5544616"/>
          </a:xfrm>
        </p:spPr>
        <p:txBody>
          <a:bodyPr>
            <a:norm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Гиперсоциальное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воспитание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тип воспитания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встречающийся в семьях с высоким социальным положением в обществе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 есть зависящих от социальной оценки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«Все должно быть правильно и культурно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у людей»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Тревожно-мнительное воспитание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родительская любовь перерастает в страх потерять любимого (единственного) ребенка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gang.ru/userfiles/images/fullsize/color/13314958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651051" cy="21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%D0%BB%D0%B5%D0%B4%D0%B8-%D0%B8%D0%BD%D1%84%D0%BE.%D1%80%D1%84/uploads/posts/2012-11/1353074654_pohvala.jpg"/>
          <p:cNvSpPr>
            <a:spLocks noChangeAspect="1" noChangeArrowheads="1"/>
          </p:cNvSpPr>
          <p:nvPr/>
        </p:nvSpPr>
        <p:spPr bwMode="auto">
          <a:xfrm>
            <a:off x="155575" y="-1760538"/>
            <a:ext cx="3810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%D0%BB%D0%B5%D0%B4%D0%B8-%D0%B8%D0%BD%D1%84%D0%BE.%D1%80%D1%84/uploads/posts/2012-11/1353074654_pohvala.jpg"/>
          <p:cNvSpPr>
            <a:spLocks noChangeAspect="1" noChangeArrowheads="1"/>
          </p:cNvSpPr>
          <p:nvPr/>
        </p:nvSpPr>
        <p:spPr bwMode="auto">
          <a:xfrm>
            <a:off x="307975" y="-1608138"/>
            <a:ext cx="3810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://roditelskiyklub.ru/wp-content/uploads/2011/05/149-300x2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40" y="3832356"/>
            <a:ext cx="2662363" cy="25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1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" y="-2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01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Типы семейного воспитания</a:t>
            </a:r>
            <a:endParaRPr lang="ru-RU" sz="28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554960" cy="5544616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Гипоопека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гипопротекция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недостаток опеки и контроля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истинного интереса и внимания к делам ребенка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Воспитание в культе болезни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преувеличение физической слабости ребенка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Жестокое отношение к детям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главным средством воспитания является физическое или моральное  (унижение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ограничение свободы и 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наказание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Противоречивое воспитание  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неустойчивость и резкая смена стиля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приемов воспитания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формирующих у ребенка  упрямство и безразличие к требованиям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d1.dvinainform.ru/data/files/37/2a/00002a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318792" cy="17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ulyanovskcity.ru/images/news/56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16224"/>
            <a:ext cx="2318792" cy="16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kltvifi.net/Izobrazenia/por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53" y="4774212"/>
            <a:ext cx="2318791" cy="15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2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6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06" y="476672"/>
            <a:ext cx="8502189" cy="201622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неправильного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семейного воспитания родители навязывают детям роли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которые Э 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Эйдемиллер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назвал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патологизирующими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детскими ролями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Условно детские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патологизирующие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роли в семье делятся на две группы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5112568" cy="4104456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оложительные роли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«кумир семьи»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«роль паиньки»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«болезненный ребенок»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трицательные роли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(«ужасный ребенок»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«роль Золушки»)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do.gendocs.ru/pars_docs/tw_refs/301/300116/300116_html_74a8a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060848"/>
            <a:ext cx="3198707" cy="22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ontent.foto.mail.ru/mail/perevyazko53/_blogs/i-4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4415555"/>
            <a:ext cx="3198707" cy="22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1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93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://www.uspeshnye-siroty.ru/wp-content/uploads/2010/11/%D0%A1%D0%B5%D0%BC%D1%8C%D1%8F-%D0%B3%D0%BB%D0%B0%D0%B2%D0%BD%D0%BE%D0%B5-%D0%B2-%D0%B6%D0%B8%D0%B7%D0%BD%D0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27" y="2831029"/>
            <a:ext cx="5227340" cy="36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0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-33842"/>
            <a:ext cx="9154197" cy="68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5" cy="37815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малая социально-психологическая группа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члены которой связаны брачными или родственными отношениями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общностью быта и взаимной моральной ответственности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 это открытая, живая, развивающая система, функционирующая благодаря взаимосвязанному действию двух законов: закона поддержания гомеостаза и закона отклонений от гомеостаза».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Э.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Эйдемиллер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prodetey.ru/sites/default/files/article-images/3059/main-3059-19a75169e9aa13fdee4e32514b69df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435362" cy="34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2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33649"/>
            <a:ext cx="9154197" cy="68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Главные признаки семьи</a:t>
            </a:r>
            <a:endParaRPr lang="ru-RU" sz="36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456" y="764704"/>
            <a:ext cx="4042792" cy="576064"/>
          </a:xfrm>
          <a:ln w="41275" cap="rnd">
            <a:solidFill>
              <a:srgbClr val="461E64"/>
            </a:solidFill>
            <a:beve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совместное проживание</a:t>
            </a:r>
            <a:endParaRPr lang="ru-RU" sz="2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54848" y="1484784"/>
            <a:ext cx="4042792" cy="1080120"/>
          </a:xfrm>
          <a:prstGeom prst="rect">
            <a:avLst/>
          </a:prstGeom>
          <a:ln w="41275" cap="rnd">
            <a:solidFill>
              <a:srgbClr val="461E64"/>
            </a:solidFill>
            <a:beve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наличие общих детей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в большинстве случаев)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61211" y="4077072"/>
            <a:ext cx="4042792" cy="1512168"/>
          </a:xfrm>
          <a:prstGeom prst="rect">
            <a:avLst/>
          </a:prstGeom>
          <a:ln w="41275" cap="rnd">
            <a:solidFill>
              <a:srgbClr val="461E64"/>
            </a:solidFill>
            <a:beve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соблюдение прав и обязанностей, которые предусматривает законодательство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49411" y="2780928"/>
            <a:ext cx="4042792" cy="1080120"/>
          </a:xfrm>
          <a:prstGeom prst="rect">
            <a:avLst/>
          </a:prstGeom>
          <a:ln w="41275" cap="rnd">
            <a:solidFill>
              <a:srgbClr val="461E64"/>
            </a:solidFill>
            <a:beve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наличие материальной и моральной общности</a:t>
            </a:r>
            <a:endParaRPr lang="ru-RU" sz="28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61211" y="5777880"/>
            <a:ext cx="4042792" cy="1080120"/>
          </a:xfrm>
          <a:prstGeom prst="rect">
            <a:avLst/>
          </a:prstGeom>
          <a:ln w="41275" cap="rnd">
            <a:solidFill>
              <a:srgbClr val="461E64"/>
            </a:solidFill>
            <a:beve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Взаимная поддержка членов семьи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54673" y="3017905"/>
            <a:ext cx="2376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461E6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СЕМЬЯ</a:t>
            </a:r>
            <a:endParaRPr lang="ru-RU" sz="5400" b="1" cap="all" spc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461E6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716016" y="1124744"/>
            <a:ext cx="1872208" cy="18002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716016" y="2024844"/>
            <a:ext cx="1872208" cy="140415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716016" y="3158970"/>
            <a:ext cx="1872208" cy="55806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860032" y="4005064"/>
            <a:ext cx="1728192" cy="64807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932040" y="4437112"/>
            <a:ext cx="1728192" cy="166480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0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420888"/>
            <a:ext cx="2952329" cy="6102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Ресурсы семьи</a:t>
            </a:r>
            <a:endParaRPr lang="ru-RU" sz="28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201622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удовлетворить потребности членов семьи, необходимо обладать определенными ресурсами, которые смогут обеспечить развитие личности, а также его жизнедеятельность.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4000" b="1" dirty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это материальные, денежные и производственные средства, возможности, ценности и источники доходов.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3492510"/>
            <a:ext cx="1944216" cy="2816809"/>
          </a:xfrm>
          <a:prstGeom prst="rect">
            <a:avLst/>
          </a:prstGeom>
          <a:ln w="41275" cap="rnd">
            <a:solidFill>
              <a:srgbClr val="461E64"/>
            </a:solidFill>
            <a:beve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Материаль-ные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ресурсы.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себя любую недвижимость, бытовую технику и транспортные средства передвижения.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11760" y="3482797"/>
            <a:ext cx="1944216" cy="2816809"/>
          </a:xfrm>
          <a:prstGeom prst="rect">
            <a:avLst/>
          </a:prstGeom>
          <a:ln w="41275" cap="rnd">
            <a:solidFill>
              <a:srgbClr val="461E64"/>
            </a:solidFill>
            <a:beve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Трудовые ресурсы.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Подразумевают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собой членов семьи с их возможностью вести домашнее хозяйство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66901" y="3476971"/>
            <a:ext cx="2093331" cy="2816809"/>
          </a:xfrm>
          <a:prstGeom prst="rect">
            <a:avLst/>
          </a:prstGeom>
          <a:ln w="41275" cap="rnd">
            <a:solidFill>
              <a:srgbClr val="461E64"/>
            </a:solidFill>
            <a:beve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Финансовые ресурсы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себя деньги, ценные бумаги, банковские счета и т.п.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76256" y="3461578"/>
            <a:ext cx="1944216" cy="2816809"/>
          </a:xfrm>
          <a:prstGeom prst="rect">
            <a:avLst/>
          </a:prstGeom>
          <a:ln w="41275" cap="rnd">
            <a:solidFill>
              <a:srgbClr val="461E64"/>
            </a:solidFill>
            <a:beve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ческие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ресурсы.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технология ремонта, технология приготовления пищи и т.д.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223628" y="2924944"/>
            <a:ext cx="1980220" cy="43204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349977" y="2943905"/>
            <a:ext cx="588106" cy="45785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8064" y="2926645"/>
            <a:ext cx="537851" cy="43034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86740" y="2852936"/>
            <a:ext cx="1980220" cy="43034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7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0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104456" cy="345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248473" cy="345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212976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3246721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1979374"/>
            <a:ext cx="3600400" cy="4320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Брак одного мужчины и одной женщины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1474" y="1667893"/>
            <a:ext cx="4077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Брак одного мужчины с несколькими женщинами или наоборот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9772" y="404664"/>
            <a:ext cx="4302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семей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10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26" y="-20736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Этапы развития семьи</a:t>
            </a:r>
            <a:endParaRPr lang="ru-RU" sz="2800" b="1" dirty="0">
              <a:solidFill>
                <a:srgbClr val="461E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3"/>
            <a:ext cx="7920880" cy="410445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семьи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ждущая ребенка семья с младенцем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с ребенком –дошкольником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школьника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с ребенком старшего школьного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возраста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со взрослым входящим в мир ребенком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(профессия, место жительства)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со средним возрастом «пустое гнездо»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Постаревшая семья (дети помогают родителям)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est-wedding.com.ua/uploadDir/medium/image/turystycne-agentstvo-1327485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92" y="85645"/>
            <a:ext cx="2154663" cy="16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ch.org/medical-services/maternity-services/images/MaternityOver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92" y="1723146"/>
            <a:ext cx="2159907" cy="14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losochka.ru/wp-content/uploads/2012/06/sovetyi-nevest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92" y="3261091"/>
            <a:ext cx="2159907" cy="15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ortagepharmacy.com/images2/intro_photo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84130"/>
            <a:ext cx="1942033" cy="195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ygazeta.com/i/2012/08/teacher_with_boy_student_studying-520x5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3" y="4945270"/>
            <a:ext cx="1833526" cy="18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://fotoknigin.ru/wp-content/uploads/2011/03/%D0%B2%D1%8B%D0%BF%D1%83%D1%81%D0%BA%D0%BD%D0%BE%D0%B9-%D1%88%D0%BA%D0%BE%D0%BB%D0%B0-198-1.jpg"/>
          <p:cNvSpPr>
            <a:spLocks noChangeAspect="1" noChangeArrowheads="1"/>
          </p:cNvSpPr>
          <p:nvPr/>
        </p:nvSpPr>
        <p:spPr bwMode="auto">
          <a:xfrm>
            <a:off x="155575" y="-243840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fotoknigin.ru/wp-content/uploads/2011/03/%D0%B2%D1%8B%D0%BF%D1%83%D1%81%D0%BA%D0%BD%D0%BE%D0%B9-%D1%88%D0%BA%D0%BE%D0%BB%D0%B0-198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81" y="4990148"/>
            <a:ext cx="2612388" cy="17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evrik.ru/vipbonu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69" y="5003557"/>
            <a:ext cx="2541942" cy="17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9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0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Функции семьи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жизнедеятельность семьи непосредственно связанная с удовлетворением потребностей ее членов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101" y="1556792"/>
            <a:ext cx="8229600" cy="5616624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(удовлетворение индивидуальных потребностей в отцовстве и материнстве)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Хозяйственно-бытовая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удовлетворение материальных потребностей членов семьи)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Эмоциональная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(удовлетворение ее членами потребностей в симпатии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уважении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признании и 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ru-RU" sz="2000" b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Репродуктивная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(воспроизведение рода – детородная функция)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Сексуально-эротическая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удовлетворение сексуально-эротических потребностей членов семьи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унаследование статуса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фамилии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имущества и прочие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общение внутри семьи вне семьи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8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0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79022" y="260647"/>
            <a:ext cx="3816424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Функции семьи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7402" y="404664"/>
            <a:ext cx="206569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61E64"/>
                </a:solidFill>
              </a:rPr>
              <a:t>Отражают систему </a:t>
            </a:r>
          </a:p>
          <a:p>
            <a:r>
              <a:rPr lang="ru-RU" dirty="0" smtClean="0">
                <a:solidFill>
                  <a:srgbClr val="461E64"/>
                </a:solidFill>
              </a:rPr>
              <a:t>  взаимодействия</a:t>
            </a:r>
            <a:endParaRPr lang="ru-RU" dirty="0">
              <a:solidFill>
                <a:srgbClr val="461E64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87824" y="589330"/>
            <a:ext cx="432048" cy="0"/>
          </a:xfrm>
          <a:prstGeom prst="straightConnector1">
            <a:avLst/>
          </a:prstGeom>
          <a:ln w="38100">
            <a:solidFill>
              <a:srgbClr val="461E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2867" y="1234704"/>
            <a:ext cx="2016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61E64"/>
                </a:solidFill>
              </a:rPr>
              <a:t>Личности и семьи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3747" y="1234704"/>
            <a:ext cx="20487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61E64"/>
                </a:solidFill>
              </a:rPr>
              <a:t>Семьи и общества</a:t>
            </a:r>
            <a:endParaRPr lang="ru-RU" dirty="0">
              <a:solidFill>
                <a:srgbClr val="461E64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655151" y="1015862"/>
            <a:ext cx="779720" cy="276998"/>
          </a:xfrm>
          <a:prstGeom prst="straightConnector1">
            <a:avLst/>
          </a:prstGeom>
          <a:ln w="38100">
            <a:solidFill>
              <a:srgbClr val="461E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03848" y="1050995"/>
            <a:ext cx="752585" cy="206732"/>
          </a:xfrm>
          <a:prstGeom prst="straightConnector1">
            <a:avLst/>
          </a:prstGeom>
          <a:ln w="38100">
            <a:solidFill>
              <a:srgbClr val="461E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7771" y="1885692"/>
            <a:ext cx="20162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Цель</a:t>
            </a:r>
            <a:endParaRPr lang="ru-RU" dirty="0">
              <a:solidFill>
                <a:srgbClr val="461E64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580140" y="1576413"/>
            <a:ext cx="588952" cy="309279"/>
          </a:xfrm>
          <a:prstGeom prst="straightConnector1">
            <a:avLst/>
          </a:prstGeom>
          <a:ln w="38100">
            <a:solidFill>
              <a:srgbClr val="461E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400829" y="1576413"/>
            <a:ext cx="644182" cy="309279"/>
          </a:xfrm>
          <a:prstGeom prst="straightConnector1">
            <a:avLst/>
          </a:prstGeom>
          <a:ln w="38100">
            <a:solidFill>
              <a:srgbClr val="461E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55776" y="2710661"/>
            <a:ext cx="36004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Удовлетворение разнообразных потребностей членов семьи</a:t>
            </a:r>
            <a:endParaRPr lang="ru-RU" dirty="0">
              <a:solidFill>
                <a:srgbClr val="461E64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365883" y="2219983"/>
            <a:ext cx="0" cy="389569"/>
          </a:xfrm>
          <a:prstGeom prst="straightConnector1">
            <a:avLst/>
          </a:prstGeom>
          <a:ln w="38100">
            <a:solidFill>
              <a:srgbClr val="461E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11560" y="1604036"/>
            <a:ext cx="1440161" cy="939689"/>
          </a:xfrm>
          <a:prstGeom prst="straightConnector1">
            <a:avLst/>
          </a:prstGeom>
          <a:ln w="38100">
            <a:solidFill>
              <a:srgbClr val="461E6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6641" y="2726247"/>
            <a:ext cx="20162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Индивидуальные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6641" y="3214717"/>
            <a:ext cx="20162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По отношению к личности</a:t>
            </a:r>
            <a:endParaRPr lang="ru-RU" dirty="0">
              <a:solidFill>
                <a:srgbClr val="461E64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6372198" y="1571854"/>
            <a:ext cx="1440161" cy="939689"/>
          </a:xfrm>
          <a:prstGeom prst="straightConnector1">
            <a:avLst/>
          </a:prstGeom>
          <a:ln w="38100">
            <a:solidFill>
              <a:srgbClr val="461E6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76256" y="2664494"/>
            <a:ext cx="20162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Социальные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6256" y="3214716"/>
            <a:ext cx="20162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По отношению к обществу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552" y="5373216"/>
            <a:ext cx="20162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461E64"/>
                </a:solidFill>
              </a:rPr>
              <a:t>Репродуктивня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391" y="5805264"/>
            <a:ext cx="20162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Социализации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39751" y="6237312"/>
            <a:ext cx="201622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Социально-</a:t>
            </a:r>
            <a:r>
              <a:rPr lang="ru-RU" dirty="0" err="1" smtClean="0">
                <a:solidFill>
                  <a:srgbClr val="461E64"/>
                </a:solidFill>
              </a:rPr>
              <a:t>статустная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39751" y="5373216"/>
            <a:ext cx="20162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Экономическая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39751" y="5805264"/>
            <a:ext cx="20162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Защитная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552" y="6237312"/>
            <a:ext cx="201622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Хозяйственно-бытовая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3747" y="5364535"/>
            <a:ext cx="20162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Эмоциональная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5054" y="5805264"/>
            <a:ext cx="20162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Досуговая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66901" y="6237312"/>
            <a:ext cx="201622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Духовно-нравственная</a:t>
            </a:r>
            <a:endParaRPr lang="ru-RU" dirty="0">
              <a:solidFill>
                <a:srgbClr val="461E6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76256" y="5445224"/>
            <a:ext cx="201622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1E64"/>
                </a:solidFill>
              </a:rPr>
              <a:t>Функция первичного социального контроля</a:t>
            </a:r>
            <a:endParaRPr lang="ru-RU" dirty="0">
              <a:solidFill>
                <a:srgbClr val="461E64"/>
              </a:solidFill>
            </a:endParaRPr>
          </a:p>
        </p:txBody>
      </p:sp>
      <p:pic>
        <p:nvPicPr>
          <p:cNvPr id="7177" name="Picture 4" descr="http://www.stroyby.com/uploads/posts/2009-05/1243164075_zhilja-stanet-bols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24" y="5300"/>
            <a:ext cx="2369476" cy="17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6" descr="http://www.walnutcreekderm.com/wp-content/themes/walnutCreek/images/im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9" y="3492502"/>
            <a:ext cx="2769340" cy="17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7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vankmit.com/wp-content/gallery/concept/family_pin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0"/>
            <a:ext cx="9154197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Нарушение функций семьи</a:t>
            </a:r>
            <a:r>
              <a:rPr lang="en-US" sz="3600" b="1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такие особенности ее жизнедеятельности которые затрудняют или препятствуют выполнению семьей ее функции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u="sng" dirty="0" smtClean="0">
                <a:solidFill>
                  <a:srgbClr val="461E64"/>
                </a:solidFill>
                <a:latin typeface="Times New Roman" pitchFamily="18" charset="0"/>
                <a:cs typeface="Times New Roman" pitchFamily="18" charset="0"/>
              </a:rPr>
              <a:t>Благополучные  семьи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проблемы вызваны внутренними противоречиями и конфликтами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которые связаны с изменяющимися условиями жизнедеятельности в социуме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чрезмерным стремлением защитить друг друга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помочь другим членам семьи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891.photobucket.com/albums/ac114/serge_semenov/Blog/947423_279271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19305"/>
            <a:ext cx="5015880" cy="33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58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758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Главные признаки семьи</vt:lpstr>
      <vt:lpstr>Ресурсы семьи</vt:lpstr>
      <vt:lpstr>Брак одного мужчины и одной женщины</vt:lpstr>
      <vt:lpstr>Этапы развития семьи</vt:lpstr>
      <vt:lpstr>Функции семьи – это жизнедеятельность семьи непосредственно связанная с удовлетворением потребностей ее членов.</vt:lpstr>
      <vt:lpstr>Презентация PowerPoint</vt:lpstr>
      <vt:lpstr>Нарушение функций семьи - это такие особенности ее жизнедеятельности которые затрудняют или препятствуют выполнению семьей ее функции.</vt:lpstr>
      <vt:lpstr>Презентация PowerPoint</vt:lpstr>
      <vt:lpstr>Неблагополучные семьи </vt:lpstr>
      <vt:lpstr>Типы семейного воспитания</vt:lpstr>
      <vt:lpstr>Типы семейного воспитания</vt:lpstr>
      <vt:lpstr>Типы семейного воспитания</vt:lpstr>
      <vt:lpstr>В результате неправильного семейного воспитания родители навязывают детям роли, которые Э Г Эйдемиллер назвал патологизирующими детскими ролями.   Условно детские патологизирующие роли в семье делятся на две группы: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User</dc:creator>
  <cp:lastModifiedBy>Admin</cp:lastModifiedBy>
  <cp:revision>43</cp:revision>
  <dcterms:created xsi:type="dcterms:W3CDTF">2013-03-05T10:58:55Z</dcterms:created>
  <dcterms:modified xsi:type="dcterms:W3CDTF">2015-12-20T13:27:09Z</dcterms:modified>
</cp:coreProperties>
</file>